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60" r:id="rId1"/>
  </p:sldMasterIdLst>
  <p:notesMasterIdLst>
    <p:notesMasterId r:id="rId77"/>
  </p:notesMasterIdLst>
  <p:handoutMasterIdLst>
    <p:handoutMasterId r:id="rId78"/>
  </p:handoutMasterIdLst>
  <p:sldIdLst>
    <p:sldId id="259" r:id="rId2"/>
    <p:sldId id="353" r:id="rId3"/>
    <p:sldId id="354" r:id="rId4"/>
    <p:sldId id="355" r:id="rId5"/>
    <p:sldId id="356" r:id="rId6"/>
    <p:sldId id="295" r:id="rId7"/>
    <p:sldId id="265" r:id="rId8"/>
    <p:sldId id="749" r:id="rId9"/>
    <p:sldId id="261" r:id="rId10"/>
    <p:sldId id="347" r:id="rId11"/>
    <p:sldId id="267" r:id="rId12"/>
    <p:sldId id="296" r:id="rId13"/>
    <p:sldId id="298" r:id="rId14"/>
    <p:sldId id="299" r:id="rId15"/>
    <p:sldId id="748" r:id="rId16"/>
    <p:sldId id="787" r:id="rId17"/>
    <p:sldId id="790" r:id="rId18"/>
    <p:sldId id="266" r:id="rId19"/>
    <p:sldId id="768" r:id="rId20"/>
    <p:sldId id="771" r:id="rId21"/>
    <p:sldId id="772" r:id="rId22"/>
    <p:sldId id="773" r:id="rId23"/>
    <p:sldId id="774" r:id="rId24"/>
    <p:sldId id="788" r:id="rId25"/>
    <p:sldId id="785" r:id="rId26"/>
    <p:sldId id="786" r:id="rId27"/>
    <p:sldId id="763" r:id="rId28"/>
    <p:sldId id="752" r:id="rId29"/>
    <p:sldId id="753" r:id="rId30"/>
    <p:sldId id="754" r:id="rId31"/>
    <p:sldId id="764" r:id="rId32"/>
    <p:sldId id="755" r:id="rId33"/>
    <p:sldId id="765" r:id="rId34"/>
    <p:sldId id="756" r:id="rId35"/>
    <p:sldId id="766" r:id="rId36"/>
    <p:sldId id="757" r:id="rId37"/>
    <p:sldId id="767" r:id="rId38"/>
    <p:sldId id="789" r:id="rId39"/>
    <p:sldId id="758" r:id="rId40"/>
    <p:sldId id="759" r:id="rId41"/>
    <p:sldId id="760" r:id="rId42"/>
    <p:sldId id="761" r:id="rId43"/>
    <p:sldId id="762" r:id="rId44"/>
    <p:sldId id="357" r:id="rId45"/>
    <p:sldId id="720" r:id="rId46"/>
    <p:sldId id="315" r:id="rId47"/>
    <p:sldId id="349" r:id="rId48"/>
    <p:sldId id="316" r:id="rId49"/>
    <p:sldId id="317" r:id="rId50"/>
    <p:sldId id="732" r:id="rId51"/>
    <p:sldId id="775" r:id="rId52"/>
    <p:sldId id="728" r:id="rId53"/>
    <p:sldId id="730" r:id="rId54"/>
    <p:sldId id="731" r:id="rId55"/>
    <p:sldId id="324" r:id="rId56"/>
    <p:sldId id="325" r:id="rId57"/>
    <p:sldId id="326" r:id="rId58"/>
    <p:sldId id="328" r:id="rId59"/>
    <p:sldId id="329" r:id="rId60"/>
    <p:sldId id="351" r:id="rId61"/>
    <p:sldId id="735" r:id="rId62"/>
    <p:sldId id="352" r:id="rId63"/>
    <p:sldId id="741" r:id="rId64"/>
    <p:sldId id="739" r:id="rId65"/>
    <p:sldId id="743" r:id="rId66"/>
    <p:sldId id="776" r:id="rId67"/>
    <p:sldId id="330" r:id="rId68"/>
    <p:sldId id="744" r:id="rId69"/>
    <p:sldId id="734" r:id="rId70"/>
    <p:sldId id="777" r:id="rId71"/>
    <p:sldId id="779" r:id="rId72"/>
    <p:sldId id="781" r:id="rId73"/>
    <p:sldId id="782" r:id="rId74"/>
    <p:sldId id="783" r:id="rId75"/>
    <p:sldId id="784" r:id="rId76"/>
  </p:sldIdLst>
  <p:sldSz cx="12192000" cy="6858000"/>
  <p:notesSz cx="7315200" cy="9601200"/>
  <p:defaultTextStyle>
    <a:defPPr>
      <a:defRPr lang="en-US"/>
    </a:defPPr>
    <a:lvl1pPr algn="l" rtl="0" fontAlgn="base">
      <a:spcBef>
        <a:spcPct val="0"/>
      </a:spcBef>
      <a:spcAft>
        <a:spcPct val="0"/>
      </a:spcAft>
      <a:defRPr kern="1200">
        <a:solidFill>
          <a:schemeClr val="tx1"/>
        </a:solidFill>
        <a:latin typeface="Comic Sans MS" pitchFamily="66" charset="0"/>
        <a:ea typeface="+mn-ea"/>
        <a:cs typeface="+mn-cs"/>
      </a:defRPr>
    </a:lvl1pPr>
    <a:lvl2pPr marL="457200" algn="l" rtl="0" fontAlgn="base">
      <a:spcBef>
        <a:spcPct val="0"/>
      </a:spcBef>
      <a:spcAft>
        <a:spcPct val="0"/>
      </a:spcAft>
      <a:defRPr kern="1200">
        <a:solidFill>
          <a:schemeClr val="tx1"/>
        </a:solidFill>
        <a:latin typeface="Comic Sans MS" pitchFamily="66" charset="0"/>
        <a:ea typeface="+mn-ea"/>
        <a:cs typeface="+mn-cs"/>
      </a:defRPr>
    </a:lvl2pPr>
    <a:lvl3pPr marL="914400" algn="l" rtl="0" fontAlgn="base">
      <a:spcBef>
        <a:spcPct val="0"/>
      </a:spcBef>
      <a:spcAft>
        <a:spcPct val="0"/>
      </a:spcAft>
      <a:defRPr kern="1200">
        <a:solidFill>
          <a:schemeClr val="tx1"/>
        </a:solidFill>
        <a:latin typeface="Comic Sans MS" pitchFamily="66" charset="0"/>
        <a:ea typeface="+mn-ea"/>
        <a:cs typeface="+mn-cs"/>
      </a:defRPr>
    </a:lvl3pPr>
    <a:lvl4pPr marL="1371600" algn="l" rtl="0" fontAlgn="base">
      <a:spcBef>
        <a:spcPct val="0"/>
      </a:spcBef>
      <a:spcAft>
        <a:spcPct val="0"/>
      </a:spcAft>
      <a:defRPr kern="1200">
        <a:solidFill>
          <a:schemeClr val="tx1"/>
        </a:solidFill>
        <a:latin typeface="Comic Sans MS" pitchFamily="66" charset="0"/>
        <a:ea typeface="+mn-ea"/>
        <a:cs typeface="+mn-cs"/>
      </a:defRPr>
    </a:lvl4pPr>
    <a:lvl5pPr marL="1828800" algn="l" rtl="0" fontAlgn="base">
      <a:spcBef>
        <a:spcPct val="0"/>
      </a:spcBef>
      <a:spcAft>
        <a:spcPct val="0"/>
      </a:spcAft>
      <a:defRPr kern="1200">
        <a:solidFill>
          <a:schemeClr val="tx1"/>
        </a:solidFill>
        <a:latin typeface="Comic Sans MS" pitchFamily="66" charset="0"/>
        <a:ea typeface="+mn-ea"/>
        <a:cs typeface="+mn-cs"/>
      </a:defRPr>
    </a:lvl5pPr>
    <a:lvl6pPr marL="2286000" algn="l" defTabSz="914400" rtl="0" eaLnBrk="1" latinLnBrk="0" hangingPunct="1">
      <a:defRPr kern="1200">
        <a:solidFill>
          <a:schemeClr val="tx1"/>
        </a:solidFill>
        <a:latin typeface="Comic Sans MS" pitchFamily="66" charset="0"/>
        <a:ea typeface="+mn-ea"/>
        <a:cs typeface="+mn-cs"/>
      </a:defRPr>
    </a:lvl6pPr>
    <a:lvl7pPr marL="2743200" algn="l" defTabSz="914400" rtl="0" eaLnBrk="1" latinLnBrk="0" hangingPunct="1">
      <a:defRPr kern="1200">
        <a:solidFill>
          <a:schemeClr val="tx1"/>
        </a:solidFill>
        <a:latin typeface="Comic Sans MS" pitchFamily="66" charset="0"/>
        <a:ea typeface="+mn-ea"/>
        <a:cs typeface="+mn-cs"/>
      </a:defRPr>
    </a:lvl7pPr>
    <a:lvl8pPr marL="3200400" algn="l" defTabSz="914400" rtl="0" eaLnBrk="1" latinLnBrk="0" hangingPunct="1">
      <a:defRPr kern="1200">
        <a:solidFill>
          <a:schemeClr val="tx1"/>
        </a:solidFill>
        <a:latin typeface="Comic Sans MS" pitchFamily="66" charset="0"/>
        <a:ea typeface="+mn-ea"/>
        <a:cs typeface="+mn-cs"/>
      </a:defRPr>
    </a:lvl8pPr>
    <a:lvl9pPr marL="3657600" algn="l" defTabSz="914400" rtl="0" eaLnBrk="1" latinLnBrk="0" hangingPunct="1">
      <a:defRPr kern="1200">
        <a:solidFill>
          <a:schemeClr val="tx1"/>
        </a:solidFill>
        <a:latin typeface="Comic Sans MS" pitchFamily="66"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CC00"/>
    <a:srgbClr val="0000CC"/>
    <a:srgbClr val="FF0000"/>
    <a:srgbClr val="000066"/>
    <a:srgbClr val="FF9900"/>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5" autoAdjust="0"/>
    <p:restoredTop sz="75775" autoAdjust="0"/>
  </p:normalViewPr>
  <p:slideViewPr>
    <p:cSldViewPr snapToGrid="0">
      <p:cViewPr varScale="1">
        <p:scale>
          <a:sx n="102" d="100"/>
          <a:sy n="102" d="100"/>
        </p:scale>
        <p:origin x="822" y="72"/>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968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62" name="Rectangle 1026"/>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08" charset="0"/>
              </a:defRPr>
            </a:lvl1pPr>
          </a:lstStyle>
          <a:p>
            <a:pPr>
              <a:defRPr/>
            </a:pPr>
            <a:endParaRPr lang="en-US"/>
          </a:p>
        </p:txBody>
      </p:sp>
      <p:sp>
        <p:nvSpPr>
          <p:cNvPr id="296963" name="Rectangle 1027"/>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08" charset="0"/>
              </a:defRPr>
            </a:lvl1pPr>
          </a:lstStyle>
          <a:p>
            <a:pPr>
              <a:defRPr/>
            </a:pPr>
            <a:endParaRPr lang="en-US"/>
          </a:p>
        </p:txBody>
      </p:sp>
      <p:sp>
        <p:nvSpPr>
          <p:cNvPr id="296964" name="Rectangle 1028"/>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08" charset="0"/>
              </a:defRPr>
            </a:lvl1pPr>
          </a:lstStyle>
          <a:p>
            <a:pPr>
              <a:defRPr/>
            </a:pPr>
            <a:endParaRPr lang="en-US"/>
          </a:p>
        </p:txBody>
      </p:sp>
      <p:sp>
        <p:nvSpPr>
          <p:cNvPr id="296965" name="Rectangle 1029"/>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atin typeface="Times New Roman" pitchFamily="-108" charset="0"/>
              </a:defRPr>
            </a:lvl1pPr>
          </a:lstStyle>
          <a:p>
            <a:pPr>
              <a:defRPr/>
            </a:pPr>
            <a:fld id="{BF019C87-767D-4612-A1B9-E99CFFB560FF}" type="slidenum">
              <a:rPr lang="en-US"/>
              <a:pPr>
                <a:defRPr/>
              </a:pPr>
              <a:t>‹#›</a:t>
            </a:fld>
            <a:endParaRPr lang="en-US"/>
          </a:p>
        </p:txBody>
      </p:sp>
    </p:spTree>
    <p:extLst>
      <p:ext uri="{BB962C8B-B14F-4D97-AF65-F5344CB8AC3E}">
        <p14:creationId xmlns:p14="http://schemas.microsoft.com/office/powerpoint/2010/main" val="4826797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0" hangingPunct="0">
              <a:defRPr sz="1300">
                <a:latin typeface="Times New Roman" pitchFamily="-108" charset="0"/>
              </a:defRPr>
            </a:lvl1pPr>
          </a:lstStyle>
          <a:p>
            <a:pPr>
              <a:defRPr/>
            </a:pPr>
            <a:endParaRPr lang="en-US"/>
          </a:p>
        </p:txBody>
      </p:sp>
      <p:sp>
        <p:nvSpPr>
          <p:cNvPr id="51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0" hangingPunct="0">
              <a:defRPr sz="1300">
                <a:latin typeface="Times New Roman" pitchFamily="-108" charset="0"/>
              </a:defRPr>
            </a:lvl1pPr>
          </a:lstStyle>
          <a:p>
            <a:pPr>
              <a:defRPr/>
            </a:pPr>
            <a:endParaRPr lang="en-US"/>
          </a:p>
        </p:txBody>
      </p:sp>
      <p:sp>
        <p:nvSpPr>
          <p:cNvPr id="17412"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1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0" hangingPunct="0">
              <a:defRPr sz="1300">
                <a:latin typeface="Times New Roman" pitchFamily="-108" charset="0"/>
              </a:defRPr>
            </a:lvl1pPr>
          </a:lstStyle>
          <a:p>
            <a:pPr>
              <a:defRPr/>
            </a:pPr>
            <a:endParaRPr lang="en-US"/>
          </a:p>
        </p:txBody>
      </p:sp>
      <p:sp>
        <p:nvSpPr>
          <p:cNvPr id="51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0" hangingPunct="0">
              <a:defRPr sz="1300">
                <a:latin typeface="Times New Roman" pitchFamily="-108" charset="0"/>
              </a:defRPr>
            </a:lvl1pPr>
          </a:lstStyle>
          <a:p>
            <a:pPr>
              <a:defRPr/>
            </a:pPr>
            <a:fld id="{ED2D5FEF-A100-4857-8722-D4E63F57E0CF}" type="slidenum">
              <a:rPr lang="en-US"/>
              <a:pPr>
                <a:defRPr/>
              </a:pPr>
              <a:t>‹#›</a:t>
            </a:fld>
            <a:endParaRPr lang="en-US"/>
          </a:p>
        </p:txBody>
      </p:sp>
    </p:spTree>
    <p:extLst>
      <p:ext uri="{BB962C8B-B14F-4D97-AF65-F5344CB8AC3E}">
        <p14:creationId xmlns:p14="http://schemas.microsoft.com/office/powerpoint/2010/main" val="404616700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ＭＳ Ｐゴシック" pitchFamily="-112" charset="-128"/>
      </a:defRPr>
    </a:lvl1pPr>
    <a:lvl2pPr marL="4572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2" charset="0"/>
        <a:ea typeface="ＭＳ Ｐゴシック" pitchFamily="-112"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p:cNvSpPr>
            <a:spLocks noGrp="1" noChangeArrowheads="1"/>
          </p:cNvSpPr>
          <p:nvPr>
            <p:ph type="sldNum" sz="quarter" idx="5"/>
          </p:nvPr>
        </p:nvSpPr>
        <p:spPr>
          <a:noFill/>
        </p:spPr>
        <p:txBody>
          <a:bodyPr/>
          <a:lstStyle/>
          <a:p>
            <a:fld id="{2DF3275B-A1E5-46E1-BAF2-CB4D862CFB57}" type="slidenum">
              <a:rPr lang="en-US" smtClean="0">
                <a:latin typeface="Times New Roman" pitchFamily="18" charset="0"/>
              </a:rPr>
              <a:pPr/>
              <a:t>1</a:t>
            </a:fld>
            <a:endParaRPr lang="en-US">
              <a:latin typeface="Times New Roman" pitchFamily="18" charset="0"/>
            </a:endParaRPr>
          </a:p>
        </p:txBody>
      </p:sp>
      <p:sp>
        <p:nvSpPr>
          <p:cNvPr id="20482" name="Rectangle 2"/>
          <p:cNvSpPr>
            <a:spLocks noGrp="1" noRot="1" noChangeAspect="1" noChangeArrowheads="1" noTextEdit="1"/>
          </p:cNvSpPr>
          <p:nvPr>
            <p:ph type="sldImg"/>
          </p:nvPr>
        </p:nvSpPr>
        <p:spPr>
          <a:xfrm>
            <a:off x="457200" y="720725"/>
            <a:ext cx="6400800" cy="3600450"/>
          </a:xfrm>
          <a:ln/>
        </p:spPr>
      </p:sp>
      <p:sp>
        <p:nvSpPr>
          <p:cNvPr id="20483" name="Rectangle 3"/>
          <p:cNvSpPr>
            <a:spLocks noGrp="1" noChangeArrowheads="1"/>
          </p:cNvSpPr>
          <p:nvPr>
            <p:ph type="body" idx="1"/>
          </p:nvPr>
        </p:nvSpPr>
        <p:spPr>
          <a:noFill/>
          <a:ln/>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89745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evidence conditional probabilities can help us to refine our predictions of the hidden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15</a:t>
            </a:fld>
            <a:endParaRPr lang="en-US"/>
          </a:p>
        </p:txBody>
      </p:sp>
    </p:spTree>
    <p:extLst>
      <p:ext uri="{BB962C8B-B14F-4D97-AF65-F5344CB8AC3E}">
        <p14:creationId xmlns:p14="http://schemas.microsoft.com/office/powerpoint/2010/main" val="25601146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collect evidence over time (dynamic).</a:t>
            </a:r>
          </a:p>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17</a:t>
            </a:fld>
            <a:endParaRPr lang="en-US"/>
          </a:p>
        </p:txBody>
      </p:sp>
    </p:spTree>
    <p:extLst>
      <p:ext uri="{BB962C8B-B14F-4D97-AF65-F5344CB8AC3E}">
        <p14:creationId xmlns:p14="http://schemas.microsoft.com/office/powerpoint/2010/main" val="2572057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18</a:t>
            </a:fld>
            <a:endParaRPr lang="en-US"/>
          </a:p>
        </p:txBody>
      </p:sp>
    </p:spTree>
    <p:extLst>
      <p:ext uri="{BB962C8B-B14F-4D97-AF65-F5344CB8AC3E}">
        <p14:creationId xmlns:p14="http://schemas.microsoft.com/office/powerpoint/2010/main" val="1411471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19</a:t>
            </a:fld>
            <a:endParaRPr lang="en-US"/>
          </a:p>
        </p:txBody>
      </p:sp>
    </p:spTree>
    <p:extLst>
      <p:ext uri="{BB962C8B-B14F-4D97-AF65-F5344CB8AC3E}">
        <p14:creationId xmlns:p14="http://schemas.microsoft.com/office/powerpoint/2010/main" val="2383323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could use traditional Bayesian network to solve the above prediction/inference about the next day, but that calculation is more expensive, so in practice, it is more efficient to program using total probability for the above situations because we can utilize the Bayesian network calculation from the previous step.</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20</a:t>
            </a:fld>
            <a:endParaRPr lang="en-US"/>
          </a:p>
        </p:txBody>
      </p:sp>
    </p:spTree>
    <p:extLst>
      <p:ext uri="{BB962C8B-B14F-4D97-AF65-F5344CB8AC3E}">
        <p14:creationId xmlns:p14="http://schemas.microsoft.com/office/powerpoint/2010/main" val="1298897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could even refine our understanding of yesterday’s (S1) when we solve S2 based on two evidences (day 1 and day 2 evidence) </a:t>
            </a:r>
            <a:r>
              <a:rPr lang="en-US" dirty="0">
                <a:sym typeface="Wingdings" panose="05000000000000000000" pitchFamily="2" charset="2"/>
              </a:rPr>
              <a:t> note, this will not change S2 since S2 was already updated based on both evidences as shown above (before, we predicted S2 based only on evidence from day 1).</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21</a:t>
            </a:fld>
            <a:endParaRPr lang="en-US"/>
          </a:p>
        </p:txBody>
      </p:sp>
    </p:spTree>
    <p:extLst>
      <p:ext uri="{BB962C8B-B14F-4D97-AF65-F5344CB8AC3E}">
        <p14:creationId xmlns:p14="http://schemas.microsoft.com/office/powerpoint/2010/main" val="850106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we use previous calculations and total probability </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22</a:t>
            </a:fld>
            <a:endParaRPr lang="en-US"/>
          </a:p>
        </p:txBody>
      </p:sp>
    </p:spTree>
    <p:extLst>
      <p:ext uri="{BB962C8B-B14F-4D97-AF65-F5344CB8AC3E}">
        <p14:creationId xmlns:p14="http://schemas.microsoft.com/office/powerpoint/2010/main" val="2123883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23</a:t>
            </a:fld>
            <a:endParaRPr lang="en-US"/>
          </a:p>
        </p:txBody>
      </p:sp>
    </p:spTree>
    <p:extLst>
      <p:ext uri="{BB962C8B-B14F-4D97-AF65-F5344CB8AC3E}">
        <p14:creationId xmlns:p14="http://schemas.microsoft.com/office/powerpoint/2010/main" val="17289407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Above, we use HMM to update probabilities based on evidence.</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28</a:t>
            </a:fld>
            <a:endParaRPr lang="en-US"/>
          </a:p>
        </p:txBody>
      </p:sp>
    </p:spTree>
    <p:extLst>
      <p:ext uri="{BB962C8B-B14F-4D97-AF65-F5344CB8AC3E}">
        <p14:creationId xmlns:p14="http://schemas.microsoft.com/office/powerpoint/2010/main" val="41467926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Above, state random variables can take 10 possible values (10 possible location).</a:t>
            </a:r>
          </a:p>
          <a:p>
            <a:pPr marL="171450" indent="-171450">
              <a:buFont typeface="Arial" panose="020B0604020202020204" pitchFamily="34" charset="0"/>
              <a:buChar char="•"/>
            </a:pPr>
            <a:r>
              <a:rPr lang="en-US" dirty="0"/>
              <a:t>The evidence variables are binary (door or wall).</a:t>
            </a:r>
          </a:p>
          <a:p>
            <a:pPr marL="171450" indent="-171450">
              <a:buFont typeface="Arial" panose="020B0604020202020204" pitchFamily="34" charset="0"/>
              <a:buChar char="•"/>
            </a:pPr>
            <a:r>
              <a:rPr lang="en-US" dirty="0"/>
              <a:t>If we had more than one dimension, we would need additional transition matrices to model the motion.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29</a:t>
            </a:fld>
            <a:endParaRPr lang="en-US"/>
          </a:p>
        </p:txBody>
      </p:sp>
    </p:spTree>
    <p:extLst>
      <p:ext uri="{BB962C8B-B14F-4D97-AF65-F5344CB8AC3E}">
        <p14:creationId xmlns:p14="http://schemas.microsoft.com/office/powerpoint/2010/main" val="3487689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3</a:t>
            </a:fld>
            <a:endParaRPr lang="en-US"/>
          </a:p>
        </p:txBody>
      </p:sp>
    </p:spTree>
    <p:extLst>
      <p:ext uri="{BB962C8B-B14F-4D97-AF65-F5344CB8AC3E}">
        <p14:creationId xmlns:p14="http://schemas.microsoft.com/office/powerpoint/2010/main" val="10953353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33</a:t>
            </a:fld>
            <a:endParaRPr lang="en-US"/>
          </a:p>
        </p:txBody>
      </p:sp>
    </p:spTree>
    <p:extLst>
      <p:ext uri="{BB962C8B-B14F-4D97-AF65-F5344CB8AC3E}">
        <p14:creationId xmlns:p14="http://schemas.microsoft.com/office/powerpoint/2010/main" val="3364740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35</a:t>
            </a:fld>
            <a:endParaRPr lang="en-US"/>
          </a:p>
        </p:txBody>
      </p:sp>
    </p:spTree>
    <p:extLst>
      <p:ext uri="{BB962C8B-B14F-4D97-AF65-F5344CB8AC3E}">
        <p14:creationId xmlns:p14="http://schemas.microsoft.com/office/powerpoint/2010/main" val="1469742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36</a:t>
            </a:fld>
            <a:endParaRPr lang="en-US"/>
          </a:p>
        </p:txBody>
      </p:sp>
    </p:spTree>
    <p:extLst>
      <p:ext uri="{BB962C8B-B14F-4D97-AF65-F5344CB8AC3E}">
        <p14:creationId xmlns:p14="http://schemas.microsoft.com/office/powerpoint/2010/main" val="2313537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37</a:t>
            </a:fld>
            <a:endParaRPr lang="en-US"/>
          </a:p>
        </p:txBody>
      </p:sp>
    </p:spTree>
    <p:extLst>
      <p:ext uri="{BB962C8B-B14F-4D97-AF65-F5344CB8AC3E}">
        <p14:creationId xmlns:p14="http://schemas.microsoft.com/office/powerpoint/2010/main" val="39905163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Notice the iterative nature of this: each update is based on previous update using Markovian transition model.</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40</a:t>
            </a:fld>
            <a:endParaRPr lang="en-US"/>
          </a:p>
        </p:txBody>
      </p:sp>
    </p:spTree>
    <p:extLst>
      <p:ext uri="{BB962C8B-B14F-4D97-AF65-F5344CB8AC3E}">
        <p14:creationId xmlns:p14="http://schemas.microsoft.com/office/powerpoint/2010/main" val="3100296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41</a:t>
            </a:fld>
            <a:endParaRPr lang="en-US"/>
          </a:p>
        </p:txBody>
      </p:sp>
    </p:spTree>
    <p:extLst>
      <p:ext uri="{BB962C8B-B14F-4D97-AF65-F5344CB8AC3E}">
        <p14:creationId xmlns:p14="http://schemas.microsoft.com/office/powerpoint/2010/main" val="2681063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42</a:t>
            </a:fld>
            <a:endParaRPr lang="en-US"/>
          </a:p>
        </p:txBody>
      </p:sp>
    </p:spTree>
    <p:extLst>
      <p:ext uri="{BB962C8B-B14F-4D97-AF65-F5344CB8AC3E}">
        <p14:creationId xmlns:p14="http://schemas.microsoft.com/office/powerpoint/2010/main" val="67492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43</a:t>
            </a:fld>
            <a:endParaRPr lang="en-US"/>
          </a:p>
        </p:txBody>
      </p:sp>
    </p:spTree>
    <p:extLst>
      <p:ext uri="{BB962C8B-B14F-4D97-AF65-F5344CB8AC3E}">
        <p14:creationId xmlns:p14="http://schemas.microsoft.com/office/powerpoint/2010/main" val="13041856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44</a:t>
            </a:fld>
            <a:endParaRPr lang="en-US"/>
          </a:p>
        </p:txBody>
      </p:sp>
    </p:spTree>
    <p:extLst>
      <p:ext uri="{BB962C8B-B14F-4D97-AF65-F5344CB8AC3E}">
        <p14:creationId xmlns:p14="http://schemas.microsoft.com/office/powerpoint/2010/main" val="41573293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45</a:t>
            </a:fld>
            <a:endParaRPr lang="en-US"/>
          </a:p>
        </p:txBody>
      </p:sp>
    </p:spTree>
    <p:extLst>
      <p:ext uri="{BB962C8B-B14F-4D97-AF65-F5344CB8AC3E}">
        <p14:creationId xmlns:p14="http://schemas.microsoft.com/office/powerpoint/2010/main" val="2770881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5</a:t>
            </a:fld>
            <a:endParaRPr lang="en-US"/>
          </a:p>
        </p:txBody>
      </p:sp>
    </p:spTree>
    <p:extLst>
      <p:ext uri="{BB962C8B-B14F-4D97-AF65-F5344CB8AC3E}">
        <p14:creationId xmlns:p14="http://schemas.microsoft.com/office/powerpoint/2010/main" val="21483139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location based on sampling.</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46</a:t>
            </a:fld>
            <a:endParaRPr lang="en-US"/>
          </a:p>
        </p:txBody>
      </p:sp>
    </p:spTree>
    <p:extLst>
      <p:ext uri="{BB962C8B-B14F-4D97-AF65-F5344CB8AC3E}">
        <p14:creationId xmlns:p14="http://schemas.microsoft.com/office/powerpoint/2010/main" val="1233568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https://www.cs.washington.edu/research/rse-lab/projects/mcl</a:t>
            </a:r>
          </a:p>
          <a:p>
            <a:pPr marL="171450" indent="-171450">
              <a:buFont typeface="Arial" panose="020B0604020202020204" pitchFamily="34" charset="0"/>
              <a:buChar char="•"/>
            </a:pPr>
            <a:r>
              <a:rPr lang="en-US" dirty="0"/>
              <a:t>Each red dot denotes a location that the robot could be with a certain probability.</a:t>
            </a:r>
          </a:p>
          <a:p>
            <a:pPr marL="171450" indent="-171450">
              <a:buFont typeface="Arial" panose="020B0604020202020204" pitchFamily="34" charset="0"/>
              <a:buChar char="•"/>
            </a:pPr>
            <a:r>
              <a:rPr lang="en-US" dirty="0"/>
              <a:t>In this example, the transition model is known, so each red dot we know with a certain probability what evidence we should detect from the location </a:t>
            </a:r>
            <a:r>
              <a:rPr lang="en-US" dirty="0">
                <a:sym typeface="Wingdings" panose="05000000000000000000" pitchFamily="2" charset="2"/>
              </a:rPr>
              <a:t> we can use this to sample and infer the location of the robot.</a:t>
            </a:r>
          </a:p>
          <a:p>
            <a:pPr marL="171450" indent="-171450">
              <a:buFont typeface="Arial" panose="020B0604020202020204" pitchFamily="34" charset="0"/>
              <a:buChar char="•"/>
            </a:pPr>
            <a:r>
              <a:rPr lang="en-US" dirty="0">
                <a:sym typeface="Wingdings" panose="05000000000000000000" pitchFamily="2" charset="2"/>
              </a:rPr>
              <a:t>Note: the blue lines refer to evidence collected (the green dot refers to actual location of robot)  but robot is not moving in this example since transition model is known (although I think even if we said robot is moving it would work either way).</a:t>
            </a:r>
            <a:endParaRPr lang="en-US" dirty="0"/>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48</a:t>
            </a:fld>
            <a:endParaRPr lang="en-US"/>
          </a:p>
        </p:txBody>
      </p:sp>
    </p:spTree>
    <p:extLst>
      <p:ext uri="{BB962C8B-B14F-4D97-AF65-F5344CB8AC3E}">
        <p14:creationId xmlns:p14="http://schemas.microsoft.com/office/powerpoint/2010/main" val="343512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https://</a:t>
            </a:r>
            <a:r>
              <a:rPr lang="en-US" dirty="0" err="1"/>
              <a:t>www.cs.washington.edu</a:t>
            </a:r>
            <a:r>
              <a:rPr lang="en-US" dirty="0"/>
              <a:t>/research/</a:t>
            </a:r>
            <a:r>
              <a:rPr lang="en-US" dirty="0" err="1"/>
              <a:t>rse</a:t>
            </a:r>
            <a:r>
              <a:rPr lang="en-US" dirty="0"/>
              <a:t>-lab/projects/mcl</a:t>
            </a:r>
          </a:p>
        </p:txBody>
      </p:sp>
      <p:sp>
        <p:nvSpPr>
          <p:cNvPr id="4" name="Slide Number Placeholder 3"/>
          <p:cNvSpPr>
            <a:spLocks noGrp="1"/>
          </p:cNvSpPr>
          <p:nvPr>
            <p:ph type="sldNum" sz="quarter" idx="10"/>
          </p:nvPr>
        </p:nvSpPr>
        <p:spPr/>
        <p:txBody>
          <a:bodyPr/>
          <a:lstStyle/>
          <a:p>
            <a:pPr>
              <a:defRPr/>
            </a:pPr>
            <a:fld id="{ED2D5FEF-A100-4857-8722-D4E63F57E0CF}" type="slidenum">
              <a:rPr lang="en-US" smtClean="0"/>
              <a:pPr>
                <a:defRPr/>
              </a:pPr>
              <a:t>49</a:t>
            </a:fld>
            <a:endParaRPr lang="en-US"/>
          </a:p>
        </p:txBody>
      </p:sp>
    </p:spTree>
    <p:extLst>
      <p:ext uri="{BB962C8B-B14F-4D97-AF65-F5344CB8AC3E}">
        <p14:creationId xmlns:p14="http://schemas.microsoft.com/office/powerpoint/2010/main" val="3948269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resampling: we need to update all sample locations based on motion update and sensor evidence update.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50</a:t>
            </a:fld>
            <a:endParaRPr lang="en-US"/>
          </a:p>
        </p:txBody>
      </p:sp>
    </p:spTree>
    <p:extLst>
      <p:ext uri="{BB962C8B-B14F-4D97-AF65-F5344CB8AC3E}">
        <p14:creationId xmlns:p14="http://schemas.microsoft.com/office/powerpoint/2010/main" val="2253536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line is a sample</a:t>
            </a:r>
          </a:p>
          <a:p>
            <a:pPr marL="171450" indent="-171450">
              <a:buFont typeface="Arial" panose="020B0604020202020204" pitchFamily="34" charset="0"/>
              <a:buChar char="•"/>
            </a:pPr>
            <a:r>
              <a:rPr lang="en-US" dirty="0"/>
              <a:t>Notice for resampling: more likely to pick a sample location based on the weight from sensor update.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52</a:t>
            </a:fld>
            <a:endParaRPr lang="en-US"/>
          </a:p>
        </p:txBody>
      </p:sp>
    </p:spTree>
    <p:extLst>
      <p:ext uri="{BB962C8B-B14F-4D97-AF65-F5344CB8AC3E}">
        <p14:creationId xmlns:p14="http://schemas.microsoft.com/office/powerpoint/2010/main" val="1050451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principle, we are doing the same as rejection sampling with Bayesian network.</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54</a:t>
            </a:fld>
            <a:endParaRPr lang="en-US"/>
          </a:p>
        </p:txBody>
      </p:sp>
    </p:spTree>
    <p:extLst>
      <p:ext uri="{BB962C8B-B14F-4D97-AF65-F5344CB8AC3E}">
        <p14:creationId xmlns:p14="http://schemas.microsoft.com/office/powerpoint/2010/main" val="2891773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60</a:t>
            </a:fld>
            <a:endParaRPr lang="en-US"/>
          </a:p>
        </p:txBody>
      </p:sp>
    </p:spTree>
    <p:extLst>
      <p:ext uri="{BB962C8B-B14F-4D97-AF65-F5344CB8AC3E}">
        <p14:creationId xmlns:p14="http://schemas.microsoft.com/office/powerpoint/2010/main" val="17841125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Solution: average will be at location shown in middle graph</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63</a:t>
            </a:fld>
            <a:endParaRPr lang="en-US"/>
          </a:p>
        </p:txBody>
      </p:sp>
    </p:spTree>
    <p:extLst>
      <p:ext uri="{BB962C8B-B14F-4D97-AF65-F5344CB8AC3E}">
        <p14:creationId xmlns:p14="http://schemas.microsoft.com/office/powerpoint/2010/main" val="174633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and gold lines are prior and posterior: Solution is the third graph: blue curve would be resulting new curve (becomes taller = more certain = more concentrated around the mean)</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65</a:t>
            </a:fld>
            <a:endParaRPr lang="en-US"/>
          </a:p>
        </p:txBody>
      </p:sp>
    </p:spTree>
    <p:extLst>
      <p:ext uri="{BB962C8B-B14F-4D97-AF65-F5344CB8AC3E}">
        <p14:creationId xmlns:p14="http://schemas.microsoft.com/office/powerpoint/2010/main" val="3915355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68</a:t>
            </a:fld>
            <a:endParaRPr lang="en-US"/>
          </a:p>
        </p:txBody>
      </p:sp>
    </p:spTree>
    <p:extLst>
      <p:ext uri="{BB962C8B-B14F-4D97-AF65-F5344CB8AC3E}">
        <p14:creationId xmlns:p14="http://schemas.microsoft.com/office/powerpoint/2010/main" val="115226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things: a hidden variable and an observable one, but both can change over time</a:t>
            </a:r>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7</a:t>
            </a:fld>
            <a:endParaRPr lang="en-US"/>
          </a:p>
        </p:txBody>
      </p:sp>
    </p:spTree>
    <p:extLst>
      <p:ext uri="{BB962C8B-B14F-4D97-AF65-F5344CB8AC3E}">
        <p14:creationId xmlns:p14="http://schemas.microsoft.com/office/powerpoint/2010/main" val="1636955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Brownian motion: place flower in water, flower spreads throughout the water: the next state for a flower molecule only depends on the previous state (only 1 step in the past and no more) </a:t>
            </a:r>
            <a:r>
              <a:rPr lang="en-US" dirty="0">
                <a:sym typeface="Wingdings" panose="05000000000000000000" pitchFamily="2" charset="2"/>
              </a:rPr>
              <a:t> that is how it is modeled (Markovian) although we know that ultimately a chain of events needed to occur to get to some state, the model says we can now the next state from a current state (relatively speaking  so if you want to know the previous state, check one step in the past before </a:t>
            </a:r>
            <a:r>
              <a:rPr lang="en-US" i="1" dirty="0">
                <a:sym typeface="Wingdings" panose="05000000000000000000" pitchFamily="2" charset="2"/>
              </a:rPr>
              <a:t>that</a:t>
            </a:r>
            <a:r>
              <a:rPr lang="en-US" dirty="0">
                <a:sym typeface="Wingdings" panose="05000000000000000000" pitchFamily="2" charset="2"/>
              </a:rPr>
              <a:t> state to test possibilities to get to that state).</a:t>
            </a: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8</a:t>
            </a:fld>
            <a:endParaRPr lang="en-US"/>
          </a:p>
        </p:txBody>
      </p:sp>
    </p:spTree>
    <p:extLst>
      <p:ext uri="{BB962C8B-B14F-4D97-AF65-F5344CB8AC3E}">
        <p14:creationId xmlns:p14="http://schemas.microsoft.com/office/powerpoint/2010/main" val="3352472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Above equation says that all previous states provide no information </a:t>
            </a:r>
            <a:r>
              <a:rPr lang="en-US" dirty="0">
                <a:sym typeface="Wingdings" panose="05000000000000000000" pitchFamily="2" charset="2"/>
              </a:rPr>
              <a:t> only 1-step previous state to next state.</a:t>
            </a: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9</a:t>
            </a:fld>
            <a:endParaRPr lang="en-US"/>
          </a:p>
        </p:txBody>
      </p:sp>
    </p:spTree>
    <p:extLst>
      <p:ext uri="{BB962C8B-B14F-4D97-AF65-F5344CB8AC3E}">
        <p14:creationId xmlns:p14="http://schemas.microsoft.com/office/powerpoint/2010/main" val="3501477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the random variables S is binary </a:t>
            </a:r>
            <a:r>
              <a:rPr lang="en-US" dirty="0">
                <a:sym typeface="Wingdings" panose="05000000000000000000" pitchFamily="2" charset="2"/>
              </a:rPr>
              <a:t> 2states*</a:t>
            </a:r>
            <a:r>
              <a:rPr lang="en-US">
                <a:sym typeface="Wingdings" panose="05000000000000000000" pitchFamily="2" charset="2"/>
              </a:rPr>
              <a:t>2transition possibilities per state </a:t>
            </a:r>
            <a:r>
              <a:rPr lang="en-US" dirty="0">
                <a:sym typeface="Wingdings" panose="05000000000000000000" pitchFamily="2" charset="2"/>
              </a:rPr>
              <a:t>= 4 possible transitions.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10</a:t>
            </a:fld>
            <a:endParaRPr lang="en-US"/>
          </a:p>
        </p:txBody>
      </p:sp>
    </p:spTree>
    <p:extLst>
      <p:ext uri="{BB962C8B-B14F-4D97-AF65-F5344CB8AC3E}">
        <p14:creationId xmlns:p14="http://schemas.microsoft.com/office/powerpoint/2010/main" val="4253527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11</a:t>
            </a:fld>
            <a:endParaRPr lang="en-US"/>
          </a:p>
        </p:txBody>
      </p:sp>
    </p:spTree>
    <p:extLst>
      <p:ext uri="{BB962C8B-B14F-4D97-AF65-F5344CB8AC3E}">
        <p14:creationId xmlns:p14="http://schemas.microsoft.com/office/powerpoint/2010/main" val="1789830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in reality, Day 3 probabilities do depend on Days 0, 1, and 2: but Markov chain simplifies this into transitions where when we solve all states using the transitions we can find the future states by simply using the previous day (not day</a:t>
            </a:r>
            <a:r>
              <a:rPr lang="en-US" b="1" dirty="0"/>
              <a:t>s</a:t>
            </a:r>
            <a:r>
              <a:rPr lang="en-US" dirty="0"/>
              <a:t>)</a:t>
            </a:r>
          </a:p>
          <a:p>
            <a:endParaRPr lang="en-US" dirty="0"/>
          </a:p>
        </p:txBody>
      </p:sp>
      <p:sp>
        <p:nvSpPr>
          <p:cNvPr id="4" name="Slide Number Placeholder 3"/>
          <p:cNvSpPr>
            <a:spLocks noGrp="1"/>
          </p:cNvSpPr>
          <p:nvPr>
            <p:ph type="sldNum" sz="quarter" idx="5"/>
          </p:nvPr>
        </p:nvSpPr>
        <p:spPr/>
        <p:txBody>
          <a:bodyPr/>
          <a:lstStyle/>
          <a:p>
            <a:pPr>
              <a:defRPr/>
            </a:pPr>
            <a:fld id="{ED2D5FEF-A100-4857-8722-D4E63F57E0CF}" type="slidenum">
              <a:rPr lang="en-US" smtClean="0"/>
              <a:pPr>
                <a:defRPr/>
              </a:pPr>
              <a:t>12</a:t>
            </a:fld>
            <a:endParaRPr lang="en-US"/>
          </a:p>
        </p:txBody>
      </p:sp>
    </p:spTree>
    <p:extLst>
      <p:ext uri="{BB962C8B-B14F-4D97-AF65-F5344CB8AC3E}">
        <p14:creationId xmlns:p14="http://schemas.microsoft.com/office/powerpoint/2010/main" val="1459970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12800" y="1122363"/>
            <a:ext cx="10668000" cy="2387600"/>
          </a:xfrm>
        </p:spPr>
        <p:txBody>
          <a:bodyPr anchor="b">
            <a:normAutofit/>
          </a:bodyPr>
          <a:lstStyle>
            <a:lvl1pPr algn="ctr">
              <a:defRPr sz="4800" b="1" i="0">
                <a:latin typeface="Candara" panose="020E0502030303020204" pitchFamily="34" charset="0"/>
                <a:cs typeface="Calibri" panose="020F0502020204030204" pitchFamily="34" charset="0"/>
              </a:defRPr>
            </a:lvl1pPr>
          </a:lstStyle>
          <a:p>
            <a:r>
              <a:rPr lang="en-US" dirty="0"/>
              <a:t>Click to edit Master title style</a:t>
            </a:r>
          </a:p>
        </p:txBody>
      </p:sp>
      <p:sp>
        <p:nvSpPr>
          <p:cNvPr id="3" name="Subtitle 2"/>
          <p:cNvSpPr>
            <a:spLocks noGrp="1"/>
          </p:cNvSpPr>
          <p:nvPr>
            <p:ph type="subTitle" idx="1"/>
          </p:nvPr>
        </p:nvSpPr>
        <p:spPr>
          <a:xfrm>
            <a:off x="812800" y="3602038"/>
            <a:ext cx="10668000" cy="2341562"/>
          </a:xfrm>
        </p:spPr>
        <p:txBody>
          <a:bodyPr/>
          <a:lstStyle>
            <a:lvl1pPr marL="0" indent="0" algn="ctr">
              <a:buNone/>
              <a:defRPr sz="2400" b="0" i="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01606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972800" cy="987552"/>
          </a:xfrm>
        </p:spPr>
        <p:txBody>
          <a:bodyPr/>
          <a:lstStyle>
            <a:lvl1pPr>
              <a:defRPr b="1" i="0">
                <a:latin typeface="Candara" panose="020E0502030303020204" pitchFamily="34" charset="0"/>
                <a:cs typeface="Calibri" panose="020F0502020204030204" pitchFamily="34" charset="0"/>
              </a:defRPr>
            </a:lvl1pPr>
          </a:lstStyle>
          <a:p>
            <a:r>
              <a:rPr kumimoji="0" lang="en-US" dirty="0"/>
              <a:t>Click to edit Master title style</a:t>
            </a:r>
          </a:p>
        </p:txBody>
      </p:sp>
      <p:sp>
        <p:nvSpPr>
          <p:cNvPr id="3" name="Content Placeholder 2"/>
          <p:cNvSpPr>
            <a:spLocks noGrp="1"/>
          </p:cNvSpPr>
          <p:nvPr>
            <p:ph idx="1" hasCustomPrompt="1"/>
          </p:nvPr>
        </p:nvSpPr>
        <p:spPr/>
        <p:txBody>
          <a:bodyPr vert="horz" lIns="54864" tIns="91440" rtlCol="0">
            <a:normAutofit/>
          </a:bodyPr>
          <a:lstStyle>
            <a:lvl1pPr>
              <a:defRPr lang="en-US" dirty="0" smtClean="0"/>
            </a:lvl1pPr>
            <a:lvl2pPr>
              <a:defRPr lang="en-US" dirty="0" smtClean="0"/>
            </a:lvl2pPr>
            <a:lvl3pPr>
              <a:defRPr lang="en-US" dirty="0" smtClean="0"/>
            </a:lvl3pPr>
            <a:lvl4pPr>
              <a:defRPr lang="en-US" dirty="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Slide Number Placeholder 5"/>
          <p:cNvSpPr>
            <a:spLocks noGrp="1"/>
          </p:cNvSpPr>
          <p:nvPr>
            <p:ph type="sldNum" sz="quarter" idx="12"/>
          </p:nvPr>
        </p:nvSpPr>
        <p:spPr/>
        <p:txBody>
          <a:bodyPr/>
          <a:lstStyle>
            <a:lvl1pPr>
              <a:defRPr/>
            </a:lvl1pPr>
          </a:lstStyle>
          <a:p>
            <a:pPr>
              <a:defRPr/>
            </a:pPr>
            <a:fld id="{CCF77436-EC8C-4AA7-8F7E-35D67B363DD7}" type="slidenum">
              <a:rPr lang="en-US" smtClean="0"/>
              <a:pPr>
                <a:defRPr/>
              </a:pPr>
              <a:t>‹#›</a:t>
            </a:fld>
            <a:endParaRPr lang="en-US" dirty="0"/>
          </a:p>
        </p:txBody>
      </p:sp>
    </p:spTree>
    <p:extLst>
      <p:ext uri="{BB962C8B-B14F-4D97-AF65-F5344CB8AC3E}">
        <p14:creationId xmlns:p14="http://schemas.microsoft.com/office/powerpoint/2010/main" val="22262626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Candara" panose="020E0502030303020204" pitchFamily="34" charset="0"/>
                <a:cs typeface="Calibri" panose="020F0502020204030204" pitchFamily="34" charset="0"/>
              </a:defRPr>
            </a:lvl1pPr>
          </a:lstStyle>
          <a:p>
            <a:r>
              <a:rPr kumimoji="0" lang="en-US" dirty="0"/>
              <a:t>Click to edit Master title style</a:t>
            </a:r>
          </a:p>
        </p:txBody>
      </p:sp>
      <p:sp>
        <p:nvSpPr>
          <p:cNvPr id="3" name="Content Placeholder 2"/>
          <p:cNvSpPr>
            <a:spLocks noGrp="1"/>
          </p:cNvSpPr>
          <p:nvPr>
            <p:ph sz="half" idx="1" hasCustomPrompt="1"/>
          </p:nvPr>
        </p:nvSpPr>
        <p:spPr>
          <a:xfrm>
            <a:off x="609600" y="1295400"/>
            <a:ext cx="5384800" cy="5504688"/>
          </a:xfrm>
        </p:spPr>
        <p:txBody>
          <a:bodyPr lIns="91440"/>
          <a:lstStyle>
            <a:lvl1pPr marL="233363" indent="-222250" eaLnBrk="1" latinLnBrk="0" hangingPunct="1">
              <a:tabLst/>
              <a:defRPr sz="2800"/>
            </a:lvl1pPr>
            <a:lvl2pPr marL="458788" indent="-225425" eaLnBrk="1" latinLnBrk="0" hangingPunct="1">
              <a:tabLst/>
              <a:defRPr sz="2400"/>
            </a:lvl2pPr>
            <a:lvl3pPr marL="628650" indent="-169863" eaLnBrk="1" latinLnBrk="0" hangingPunct="1">
              <a:tabLst/>
              <a:defRPr sz="2000"/>
            </a:lvl3pPr>
            <a:lvl4pPr marL="1087438" indent="-292100" eaLnBrk="1" latinLnBrk="0" hangingPunct="1">
              <a:tabLst/>
              <a:defRPr sz="1800"/>
            </a:lvl4pPr>
            <a:lvl5pPr marL="1492250" indent="-203200" eaLnBrk="1" latinLnBrk="0" hangingPunct="1">
              <a:tabLst/>
              <a:defRPr sz="1800"/>
            </a:lvl5pPr>
            <a:lvl6pPr>
              <a:defRPr sz="1800"/>
            </a:lvl6pPr>
            <a:lvl7pPr>
              <a:defRPr sz="1800"/>
            </a:lvl7pPr>
            <a:lvl8pPr>
              <a:defRPr sz="1800"/>
            </a:lvl8pPr>
            <a:lvl9pPr>
              <a:defRPr sz="1800"/>
            </a:lvl9pPr>
            <a:extLst/>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p:txBody>
      </p:sp>
      <p:sp>
        <p:nvSpPr>
          <p:cNvPr id="4" name="Content Placeholder 3"/>
          <p:cNvSpPr>
            <a:spLocks noGrp="1"/>
          </p:cNvSpPr>
          <p:nvPr>
            <p:ph sz="half" idx="2" hasCustomPrompt="1"/>
          </p:nvPr>
        </p:nvSpPr>
        <p:spPr>
          <a:xfrm>
            <a:off x="6197600" y="1295400"/>
            <a:ext cx="5384800" cy="5504688"/>
          </a:xfrm>
        </p:spPr>
        <p:txBody>
          <a:bodyPr vert="horz" lIns="91440" tIns="91440" rtlCol="0">
            <a:normAutofit/>
          </a:bodyPr>
          <a:lstStyle>
            <a:lvl1pPr>
              <a:defRPr lang="en-US" sz="2800" dirty="0"/>
            </a:lvl1pPr>
            <a:lvl2pPr>
              <a:defRPr lang="en-US" sz="2400" dirty="0"/>
            </a:lvl2pPr>
            <a:lvl3pPr>
              <a:defRPr lang="en-US" sz="2000" dirty="0"/>
            </a:lvl3pPr>
          </a:lstStyle>
          <a:p>
            <a:pPr marL="233363" lvl="0" indent="-222250"/>
            <a:r>
              <a:rPr lang="en-US" dirty="0"/>
              <a:t>Click to edit Master text styles</a:t>
            </a:r>
          </a:p>
          <a:p>
            <a:pPr marL="458788" lvl="1" indent="-225425"/>
            <a:r>
              <a:rPr lang="en-US" dirty="0"/>
              <a:t>Second level</a:t>
            </a:r>
          </a:p>
          <a:p>
            <a:pPr marL="628650" lvl="2" indent="-169863"/>
            <a:r>
              <a:rPr lang="en-US" dirty="0"/>
              <a:t>Third level</a:t>
            </a:r>
          </a:p>
        </p:txBody>
      </p:sp>
      <p:sp>
        <p:nvSpPr>
          <p:cNvPr id="7" name="Slide Number Placeholder 6"/>
          <p:cNvSpPr>
            <a:spLocks noGrp="1"/>
          </p:cNvSpPr>
          <p:nvPr>
            <p:ph type="sldNum" sz="quarter" idx="12"/>
          </p:nvPr>
        </p:nvSpPr>
        <p:spPr/>
        <p:txBody>
          <a:bodyPr/>
          <a:lstStyle>
            <a:lvl1pPr>
              <a:defRPr/>
            </a:lvl1pPr>
          </a:lstStyle>
          <a:p>
            <a:pPr>
              <a:defRPr/>
            </a:pPr>
            <a:fld id="{59691F2A-7CE9-4380-9B83-8F8761DC27C0}" type="slidenum">
              <a:rPr lang="en-US" smtClean="0"/>
              <a:pPr>
                <a:defRPr/>
              </a:pPr>
              <a:t>‹#›</a:t>
            </a:fld>
            <a:endParaRPr lang="en-US" dirty="0"/>
          </a:p>
        </p:txBody>
      </p:sp>
    </p:spTree>
    <p:extLst>
      <p:ext uri="{BB962C8B-B14F-4D97-AF65-F5344CB8AC3E}">
        <p14:creationId xmlns:p14="http://schemas.microsoft.com/office/powerpoint/2010/main" val="286616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Candara" panose="020E0502030303020204" pitchFamily="34" charset="0"/>
                <a:cs typeface="Calibri" panose="020F0502020204030204" pitchFamily="34" charset="0"/>
              </a:defRPr>
            </a:lvl1pPr>
            <a:extLst/>
          </a:lstStyle>
          <a:p>
            <a:r>
              <a:rPr kumimoji="0" lang="en-US" dirty="0"/>
              <a:t>Click to edit Master title style</a:t>
            </a:r>
          </a:p>
        </p:txBody>
      </p:sp>
      <p:sp>
        <p:nvSpPr>
          <p:cNvPr id="3" name="Text Placeholder 2"/>
          <p:cNvSpPr>
            <a:spLocks noGrp="1"/>
          </p:cNvSpPr>
          <p:nvPr>
            <p:ph type="body" idx="1"/>
          </p:nvPr>
        </p:nvSpPr>
        <p:spPr>
          <a:xfrm>
            <a:off x="609600" y="1295401"/>
            <a:ext cx="5386917"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dirty="0"/>
              <a:t>Click to edit Master text styles</a:t>
            </a:r>
          </a:p>
        </p:txBody>
      </p:sp>
      <p:sp>
        <p:nvSpPr>
          <p:cNvPr id="4" name="Content Placeholder 3"/>
          <p:cNvSpPr>
            <a:spLocks noGrp="1"/>
          </p:cNvSpPr>
          <p:nvPr>
            <p:ph sz="half" idx="2" hasCustomPrompt="1"/>
          </p:nvPr>
        </p:nvSpPr>
        <p:spPr>
          <a:xfrm>
            <a:off x="609600" y="2023338"/>
            <a:ext cx="5386917" cy="4377462"/>
          </a:xfrm>
        </p:spPr>
        <p:txBody>
          <a:bodyPr vert="horz" lIns="91440" tIns="91440" rtlCol="0">
            <a:normAutofit/>
          </a:bodyPr>
          <a:lstStyle>
            <a:lvl1pPr>
              <a:defRPr lang="en-US" sz="2800" dirty="0"/>
            </a:lvl1pPr>
            <a:lvl2pPr>
              <a:defRPr lang="en-US" sz="2400" dirty="0"/>
            </a:lvl2pPr>
            <a:lvl3pPr>
              <a:defRPr lang="en-US" sz="2000" dirty="0"/>
            </a:lvl3pPr>
          </a:lstStyle>
          <a:p>
            <a:pPr marL="233363" lvl="0" indent="-222250"/>
            <a:r>
              <a:rPr lang="en-US" dirty="0"/>
              <a:t>Click to edit Master text styles</a:t>
            </a:r>
          </a:p>
          <a:p>
            <a:pPr marL="458788" lvl="1" indent="-225425"/>
            <a:r>
              <a:rPr lang="en-US" dirty="0"/>
              <a:t>Second level</a:t>
            </a:r>
          </a:p>
          <a:p>
            <a:pPr marL="628650" lvl="2" indent="-169863"/>
            <a:r>
              <a:rPr lang="en-US" dirty="0"/>
              <a:t>Third level</a:t>
            </a:r>
            <a:endParaRPr kumimoji="0" lang="en-US" dirty="0"/>
          </a:p>
        </p:txBody>
      </p:sp>
      <p:sp>
        <p:nvSpPr>
          <p:cNvPr id="5" name="Text Placeholder 4"/>
          <p:cNvSpPr>
            <a:spLocks noGrp="1"/>
          </p:cNvSpPr>
          <p:nvPr>
            <p:ph type="body" sz="quarter" idx="3"/>
          </p:nvPr>
        </p:nvSpPr>
        <p:spPr>
          <a:xfrm>
            <a:off x="6193368" y="1295401"/>
            <a:ext cx="5389033"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eaLnBrk="1" latinLnBrk="0" hangingPunct="1"/>
            <a:r>
              <a:rPr kumimoji="0" lang="en-US" dirty="0"/>
              <a:t>Click to edit Master text styles</a:t>
            </a:r>
          </a:p>
        </p:txBody>
      </p:sp>
      <p:sp>
        <p:nvSpPr>
          <p:cNvPr id="6" name="Content Placeholder 5"/>
          <p:cNvSpPr>
            <a:spLocks noGrp="1"/>
          </p:cNvSpPr>
          <p:nvPr>
            <p:ph sz="quarter" idx="4" hasCustomPrompt="1"/>
          </p:nvPr>
        </p:nvSpPr>
        <p:spPr>
          <a:xfrm>
            <a:off x="6193368" y="2023338"/>
            <a:ext cx="5389033" cy="4377462"/>
          </a:xfrm>
        </p:spPr>
        <p:txBody>
          <a:bodyPr vert="horz" lIns="91440" tIns="91440" rtlCol="0">
            <a:normAutofit/>
          </a:bodyPr>
          <a:lstStyle>
            <a:lvl1pPr>
              <a:defRPr lang="en-US" sz="2800" dirty="0"/>
            </a:lvl1pPr>
            <a:lvl2pPr>
              <a:defRPr lang="en-US" sz="2400" dirty="0"/>
            </a:lvl2pPr>
            <a:lvl3pPr>
              <a:defRPr lang="en-US" sz="2000" dirty="0"/>
            </a:lvl3pPr>
          </a:lstStyle>
          <a:p>
            <a:pPr marL="233363" lvl="0" indent="-222250"/>
            <a:r>
              <a:rPr lang="en-US" dirty="0"/>
              <a:t>Click to edit Master text styles</a:t>
            </a:r>
          </a:p>
          <a:p>
            <a:pPr marL="458788" lvl="1" indent="-225425"/>
            <a:r>
              <a:rPr lang="en-US" dirty="0"/>
              <a:t>Second level</a:t>
            </a:r>
          </a:p>
          <a:p>
            <a:pPr marL="628650" lvl="2" indent="-169863"/>
            <a:r>
              <a:rPr lang="en-US" dirty="0"/>
              <a:t>Third level</a:t>
            </a:r>
            <a:endParaRPr kumimoji="0" lang="en-US" dirty="0"/>
          </a:p>
        </p:txBody>
      </p:sp>
      <p:sp>
        <p:nvSpPr>
          <p:cNvPr id="9" name="Slide Number Placeholder 8"/>
          <p:cNvSpPr>
            <a:spLocks noGrp="1"/>
          </p:cNvSpPr>
          <p:nvPr>
            <p:ph type="sldNum" sz="quarter" idx="12"/>
          </p:nvPr>
        </p:nvSpPr>
        <p:spPr/>
        <p:txBody>
          <a:bodyPr/>
          <a:lstStyle>
            <a:lvl1pPr>
              <a:defRPr/>
            </a:lvl1pPr>
          </a:lstStyle>
          <a:p>
            <a:pPr>
              <a:defRPr/>
            </a:pPr>
            <a:fld id="{D529AFAA-5049-4726-B621-D5424D250258}" type="slidenum">
              <a:rPr lang="en-US" smtClean="0"/>
              <a:pPr>
                <a:defRPr/>
              </a:pPr>
              <a:t>‹#›</a:t>
            </a:fld>
            <a:endParaRPr lang="en-US" dirty="0"/>
          </a:p>
        </p:txBody>
      </p:sp>
    </p:spTree>
    <p:extLst>
      <p:ext uri="{BB962C8B-B14F-4D97-AF65-F5344CB8AC3E}">
        <p14:creationId xmlns:p14="http://schemas.microsoft.com/office/powerpoint/2010/main" val="4230636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Candara" panose="020E0502030303020204" pitchFamily="34" charset="0"/>
                <a:cs typeface="Calibri" panose="020F0502020204030204" pitchFamily="34" charset="0"/>
              </a:defRPr>
            </a:lvl1pPr>
          </a:lstStyle>
          <a:p>
            <a:r>
              <a:rPr kumimoji="0" lang="en-US" dirty="0"/>
              <a:t>Click to edit Master title style</a:t>
            </a:r>
          </a:p>
        </p:txBody>
      </p:sp>
      <p:sp>
        <p:nvSpPr>
          <p:cNvPr id="5" name="Slide Number Placeholder 4"/>
          <p:cNvSpPr>
            <a:spLocks noGrp="1"/>
          </p:cNvSpPr>
          <p:nvPr>
            <p:ph type="sldNum" sz="quarter" idx="12"/>
          </p:nvPr>
        </p:nvSpPr>
        <p:spPr/>
        <p:txBody>
          <a:bodyPr/>
          <a:lstStyle>
            <a:lvl1pPr>
              <a:defRPr/>
            </a:lvl1pPr>
          </a:lstStyle>
          <a:p>
            <a:pPr>
              <a:defRPr/>
            </a:pPr>
            <a:fld id="{14DEAD52-71AB-4B9A-8984-E0E28FAD1E9A}" type="slidenum">
              <a:rPr lang="en-US" smtClean="0"/>
              <a:pPr>
                <a:defRPr/>
              </a:pPr>
              <a:t>‹#›</a:t>
            </a:fld>
            <a:endParaRPr lang="en-US" dirty="0"/>
          </a:p>
        </p:txBody>
      </p:sp>
    </p:spTree>
    <p:extLst>
      <p:ext uri="{BB962C8B-B14F-4D97-AF65-F5344CB8AC3E}">
        <p14:creationId xmlns:p14="http://schemas.microsoft.com/office/powerpoint/2010/main" val="139035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a:lvl1pPr>
          </a:lstStyle>
          <a:p>
            <a:pPr>
              <a:defRPr/>
            </a:pPr>
            <a:fld id="{49C84A48-F170-472E-A000-A1CC1E22CF64}" type="slidenum">
              <a:rPr lang="en-US" smtClean="0"/>
              <a:pPr>
                <a:defRPr/>
              </a:pPr>
              <a:t>‹#›</a:t>
            </a:fld>
            <a:endParaRPr lang="en-US" dirty="0"/>
          </a:p>
        </p:txBody>
      </p:sp>
    </p:spTree>
    <p:extLst>
      <p:ext uri="{BB962C8B-B14F-4D97-AF65-F5344CB8AC3E}">
        <p14:creationId xmlns:p14="http://schemas.microsoft.com/office/powerpoint/2010/main" val="4104731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400"/>
            <a:ext cx="10972800" cy="83820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p>
            <a:r>
              <a:rPr kumimoji="0" lang="en-US" dirty="0"/>
              <a:t>Click to edit Master title style</a:t>
            </a:r>
          </a:p>
        </p:txBody>
      </p:sp>
      <p:sp>
        <p:nvSpPr>
          <p:cNvPr id="3" name="Text Placeholder 2"/>
          <p:cNvSpPr>
            <a:spLocks noGrp="1"/>
          </p:cNvSpPr>
          <p:nvPr>
            <p:ph type="body" idx="1"/>
          </p:nvPr>
        </p:nvSpPr>
        <p:spPr>
          <a:xfrm>
            <a:off x="609600" y="1219201"/>
            <a:ext cx="10972800" cy="5334001"/>
          </a:xfrm>
          <a:prstGeom prst="rect">
            <a:avLst/>
          </a:prstGeom>
        </p:spPr>
        <p:txBody>
          <a:bodyPr vert="horz" lIns="54864" tIns="91440" rtlCol="0">
            <a:normAutofit/>
          </a:body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endParaRPr kumimoji="0" lang="en-US" dirty="0"/>
          </a:p>
        </p:txBody>
      </p:sp>
      <p:sp>
        <p:nvSpPr>
          <p:cNvPr id="6" name="Slide Number Placeholder 5"/>
          <p:cNvSpPr>
            <a:spLocks noGrp="1"/>
          </p:cNvSpPr>
          <p:nvPr>
            <p:ph type="sldNum" sz="quarter" idx="4"/>
          </p:nvPr>
        </p:nvSpPr>
        <p:spPr>
          <a:xfrm>
            <a:off x="10939195" y="6583680"/>
            <a:ext cx="978485" cy="274320"/>
          </a:xfrm>
          <a:prstGeom prst="rect">
            <a:avLst/>
          </a:prstGeom>
        </p:spPr>
        <p:txBody>
          <a:bodyPr vert="horz" bIns="0" rtlCol="0" anchor="ctr" anchorCtr="0"/>
          <a:lstStyle>
            <a:lvl1pPr algn="r" eaLnBrk="1" latinLnBrk="0" hangingPunct="1">
              <a:defRPr kumimoji="0" sz="900">
                <a:solidFill>
                  <a:schemeClr val="tx1">
                    <a:tint val="95000"/>
                  </a:schemeClr>
                </a:solidFill>
                <a:latin typeface="Candara" panose="020E0502030303020204" pitchFamily="34" charset="0"/>
                <a:cs typeface="Calibri" pitchFamily="34" charset="0"/>
              </a:defRPr>
            </a:lvl1pPr>
            <a:extLst/>
          </a:lstStyle>
          <a:p>
            <a:pPr>
              <a:defRPr/>
            </a:pPr>
            <a:fld id="{59691F2A-7CE9-4380-9B83-8F8761DC27C0}" type="slidenum">
              <a:rPr lang="en-US" smtClean="0"/>
              <a:pPr>
                <a:defRPr/>
              </a:pPr>
              <a:t>‹#›</a:t>
            </a:fld>
            <a:endParaRPr lang="en-US" dirty="0"/>
          </a:p>
        </p:txBody>
      </p:sp>
    </p:spTree>
    <p:extLst>
      <p:ext uri="{BB962C8B-B14F-4D97-AF65-F5344CB8AC3E}">
        <p14:creationId xmlns:p14="http://schemas.microsoft.com/office/powerpoint/2010/main" val="2724012719"/>
      </p:ext>
    </p:extLst>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Lst>
  <p:hf hdr="0" ftr="0" dt="0"/>
  <p:txStyles>
    <p:titleStyle>
      <a:lvl1pPr algn="l" rtl="0" eaLnBrk="1" latinLnBrk="0" hangingPunct="1">
        <a:spcBef>
          <a:spcPct val="0"/>
        </a:spcBef>
        <a:buNone/>
        <a:defRPr kumimoji="0" sz="4000" b="1" i="0" kern="1200">
          <a:solidFill>
            <a:schemeClr val="tx1"/>
          </a:solidFill>
          <a:effectLst/>
          <a:latin typeface="Candara" panose="020E0502030303020204" pitchFamily="34" charset="0"/>
          <a:ea typeface="+mj-ea"/>
          <a:cs typeface="Calibri" panose="020F0502020204030204" pitchFamily="34" charset="0"/>
        </a:defRPr>
      </a:lvl1pPr>
      <a:extLst/>
    </p:titleStyle>
    <p:bodyStyle>
      <a:lvl1pPr marL="350838" indent="-339725" algn="l" rtl="0" eaLnBrk="1" latinLnBrk="0" hangingPunct="1">
        <a:spcBef>
          <a:spcPts val="600"/>
        </a:spcBef>
        <a:spcAft>
          <a:spcPts val="600"/>
        </a:spcAft>
        <a:buClr>
          <a:schemeClr val="tx1"/>
        </a:buClr>
        <a:buSzPct val="100000"/>
        <a:buFont typeface="Arial" panose="020B0604020202020204" pitchFamily="34" charset="0"/>
        <a:buChar char="•"/>
        <a:tabLst/>
        <a:defRPr kumimoji="0" sz="3200" b="0" i="0" kern="1200">
          <a:solidFill>
            <a:schemeClr val="tx1"/>
          </a:solidFill>
          <a:latin typeface="Candara" panose="020E0502030303020204" pitchFamily="34" charset="0"/>
          <a:ea typeface="+mn-ea"/>
          <a:cs typeface="Calibri" pitchFamily="34" charset="0"/>
        </a:defRPr>
      </a:lvl1pPr>
      <a:lvl2pPr marL="628650" indent="-277813" algn="l" rtl="0" eaLnBrk="1" latinLnBrk="0" hangingPunct="1">
        <a:spcBef>
          <a:spcPts val="600"/>
        </a:spcBef>
        <a:spcAft>
          <a:spcPts val="600"/>
        </a:spcAft>
        <a:buClr>
          <a:schemeClr val="tx1"/>
        </a:buClr>
        <a:buSzPct val="100000"/>
        <a:buFont typeface="Arial" panose="020B0604020202020204" pitchFamily="34" charset="0"/>
        <a:buChar char="•"/>
        <a:tabLst/>
        <a:defRPr kumimoji="0" sz="2800" b="0" i="0" kern="1200">
          <a:solidFill>
            <a:schemeClr val="tx1"/>
          </a:solidFill>
          <a:latin typeface="Candara" panose="020E0502030303020204" pitchFamily="34" charset="0"/>
          <a:ea typeface="+mn-ea"/>
          <a:cs typeface="Calibri" pitchFamily="34" charset="0"/>
        </a:defRPr>
      </a:lvl2pPr>
      <a:lvl3pPr marL="863600" indent="-234950" algn="l" rtl="0" eaLnBrk="1" latinLnBrk="0" hangingPunct="1">
        <a:spcBef>
          <a:spcPts val="600"/>
        </a:spcBef>
        <a:spcAft>
          <a:spcPts val="600"/>
        </a:spcAft>
        <a:buClr>
          <a:schemeClr val="tx1"/>
        </a:buClr>
        <a:buSzPct val="80000"/>
        <a:buFont typeface="Arial" panose="020B0604020202020204" pitchFamily="34" charset="0"/>
        <a:buChar char="•"/>
        <a:tabLst/>
        <a:defRPr kumimoji="0" sz="2400" b="0" i="0" kern="1200">
          <a:solidFill>
            <a:schemeClr val="tx1"/>
          </a:solidFill>
          <a:latin typeface="Candara" panose="020E0502030303020204" pitchFamily="34" charset="0"/>
          <a:ea typeface="+mn-ea"/>
          <a:cs typeface="Calibri" pitchFamily="34" charset="0"/>
        </a:defRPr>
      </a:lvl3pPr>
      <a:lvl4pPr marL="1087438" indent="-223838" algn="l" rtl="0" eaLnBrk="1" latinLnBrk="0" hangingPunct="1">
        <a:spcBef>
          <a:spcPts val="600"/>
        </a:spcBef>
        <a:spcAft>
          <a:spcPts val="600"/>
        </a:spcAft>
        <a:buClr>
          <a:schemeClr val="tx1"/>
        </a:buClr>
        <a:buSzPct val="80000"/>
        <a:buFont typeface="Arial" panose="020B0604020202020204" pitchFamily="34" charset="0"/>
        <a:buChar char="•"/>
        <a:tabLst/>
        <a:defRPr kumimoji="0" sz="2000" b="0" i="0" kern="1200">
          <a:solidFill>
            <a:schemeClr val="tx1"/>
          </a:solidFill>
          <a:latin typeface="Candara" panose="020E0502030303020204" pitchFamily="34" charset="0"/>
          <a:ea typeface="+mn-ea"/>
          <a:cs typeface="Calibri" pitchFamily="34" charset="0"/>
        </a:defRPr>
      </a:lvl4pPr>
      <a:lvl5pPr marL="1604963" indent="-223838" algn="l" rtl="0" eaLnBrk="1" latinLnBrk="0" hangingPunct="1">
        <a:spcBef>
          <a:spcPts val="600"/>
        </a:spcBef>
        <a:spcAft>
          <a:spcPts val="600"/>
        </a:spcAft>
        <a:buClr>
          <a:schemeClr val="tx1"/>
        </a:buClr>
        <a:buSzPct val="80000"/>
        <a:buFont typeface="Wingdings" pitchFamily="2" charset="2"/>
        <a:buChar char="§"/>
        <a:tabLst/>
        <a:defRPr kumimoji="0" lang="en-US" sz="2000" kern="1200" smtClean="0">
          <a:solidFill>
            <a:schemeClr val="tx1"/>
          </a:solidFill>
          <a:latin typeface="Calibri" pitchFamily="34" charset="0"/>
          <a:ea typeface="+mn-ea"/>
          <a:cs typeface="Calibri"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36.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tiff"/><Relationship Id="rId5" Type="http://schemas.openxmlformats.org/officeDocument/2006/relationships/image" Target="../media/image34.tiff"/><Relationship Id="rId4" Type="http://schemas.openxmlformats.org/officeDocument/2006/relationships/image" Target="../media/image13.svg"/></Relationships>
</file>

<file path=ppt/slides/_rels/slide5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42.tif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0.tiff"/><Relationship Id="rId4" Type="http://schemas.openxmlformats.org/officeDocument/2006/relationships/image" Target="../media/image13.sv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6.png"/><Relationship Id="rId12" Type="http://schemas.openxmlformats.org/officeDocument/2006/relationships/image" Target="../media/image11.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10.png"/><Relationship Id="rId5" Type="http://schemas.openxmlformats.org/officeDocument/2006/relationships/image" Target="../media/image53.png"/><Relationship Id="rId10" Type="http://schemas.openxmlformats.org/officeDocument/2006/relationships/image" Target="../media/image59.png"/><Relationship Id="rId9"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80.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1.png"/><Relationship Id="rId9" Type="http://schemas.openxmlformats.org/officeDocument/2006/relationships/image" Target="../media/image11.svg"/></Relationships>
</file>

<file path=ppt/slides/_rels/slide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4"/>
          <p:cNvSpPr>
            <a:spLocks noGrp="1" noChangeArrowheads="1"/>
          </p:cNvSpPr>
          <p:nvPr>
            <p:ph type="ctrTitle"/>
          </p:nvPr>
        </p:nvSpPr>
        <p:spPr/>
        <p:txBody>
          <a:bodyPr>
            <a:normAutofit fontScale="90000"/>
          </a:bodyPr>
          <a:lstStyle/>
          <a:p>
            <a:r>
              <a:rPr lang="en-US" sz="5400" dirty="0">
                <a:ea typeface="ＭＳ Ｐゴシック" pitchFamily="34" charset="-128"/>
              </a:rPr>
              <a:t>Bayesian Networks </a:t>
            </a:r>
            <a:br>
              <a:rPr lang="en-US" sz="5400" dirty="0">
                <a:ea typeface="ＭＳ Ｐゴシック" pitchFamily="34" charset="-128"/>
              </a:rPr>
            </a:br>
            <a:r>
              <a:rPr lang="en-US" sz="5400" dirty="0">
                <a:ea typeface="ＭＳ Ｐゴシック" pitchFamily="34" charset="-128"/>
              </a:rPr>
              <a:t>over Time</a:t>
            </a:r>
            <a:br>
              <a:rPr lang="en-US" sz="5400" dirty="0"/>
            </a:br>
            <a:r>
              <a:rPr lang="en-US" sz="5400" dirty="0"/>
              <a:t>(</a:t>
            </a:r>
            <a:r>
              <a:rPr lang="en-US" sz="5400"/>
              <a:t>Chapter 14)</a:t>
            </a:r>
            <a:endParaRPr lang="en-US" sz="5400" dirty="0">
              <a:ea typeface="ＭＳ Ｐゴシック" pitchFamily="34" charset="-128"/>
            </a:endParaRPr>
          </a:p>
        </p:txBody>
      </p:sp>
      <p:sp>
        <p:nvSpPr>
          <p:cNvPr id="19458" name="Rectangle 5"/>
          <p:cNvSpPr>
            <a:spLocks noGrp="1" noChangeArrowheads="1"/>
          </p:cNvSpPr>
          <p:nvPr>
            <p:ph type="subTitle" idx="1"/>
          </p:nvPr>
        </p:nvSpPr>
        <p:spPr/>
        <p:txBody>
          <a:bodyPr/>
          <a:lstStyle/>
          <a:p>
            <a:pPr eaLnBrk="1" hangingPunct="1"/>
            <a:r>
              <a:rPr lang="en-US" sz="2800" dirty="0">
                <a:ea typeface="ＭＳ Ｐゴシック" pitchFamily="34" charset="-128"/>
              </a:rPr>
              <a:t>Dr. Shengquan Wang</a:t>
            </a:r>
          </a:p>
        </p:txBody>
      </p:sp>
      <p:sp>
        <p:nvSpPr>
          <p:cNvPr id="6" name="Rectangle 4">
            <a:extLst>
              <a:ext uri="{FF2B5EF4-FFF2-40B4-BE49-F238E27FC236}">
                <a16:creationId xmlns:a16="http://schemas.microsoft.com/office/drawing/2014/main" id="{3A02E2AE-5843-D749-8192-38561BEEB892}"/>
              </a:ext>
            </a:extLst>
          </p:cNvPr>
          <p:cNvSpPr>
            <a:spLocks noChangeArrowheads="1"/>
          </p:cNvSpPr>
          <p:nvPr/>
        </p:nvSpPr>
        <p:spPr bwMode="auto">
          <a:xfrm>
            <a:off x="2743200" y="4772819"/>
            <a:ext cx="7162800" cy="1754326"/>
          </a:xfrm>
          <a:prstGeom prst="rect">
            <a:avLst/>
          </a:prstGeom>
          <a:noFill/>
          <a:ln w="9525">
            <a:noFill/>
            <a:miter lim="800000"/>
            <a:headEnd/>
            <a:tailEnd/>
          </a:ln>
        </p:spPr>
        <p:txBody>
          <a:bodyPr wrap="square">
            <a:spAutoFit/>
          </a:bodyPr>
          <a:lstStyle/>
          <a:p>
            <a:pPr>
              <a:defRPr/>
            </a:pPr>
            <a:r>
              <a:rPr lang="en-US" dirty="0">
                <a:solidFill>
                  <a:schemeClr val="bg1">
                    <a:lumMod val="50000"/>
                  </a:schemeClr>
                </a:solidFill>
                <a:latin typeface="Candara" panose="020E0502030303020204" pitchFamily="34" charset="0"/>
                <a:cs typeface="Calibri" panose="020F0502020204030204" pitchFamily="34" charset="0"/>
              </a:rPr>
              <a:t>Most slides are adopted from </a:t>
            </a:r>
          </a:p>
          <a:p>
            <a:pPr marL="285750" indent="-285750">
              <a:buFont typeface="Arial"/>
              <a:buChar char="•"/>
              <a:defRPr/>
            </a:pPr>
            <a:r>
              <a:rPr lang="en-US" dirty="0">
                <a:solidFill>
                  <a:schemeClr val="bg1">
                    <a:lumMod val="50000"/>
                  </a:schemeClr>
                </a:solidFill>
                <a:latin typeface="Candara" panose="020E0502030303020204" pitchFamily="34" charset="0"/>
                <a:cs typeface="Calibri" panose="020F0502020204030204" pitchFamily="34" charset="0"/>
              </a:rPr>
              <a:t>Artificial Intelligence: A Modern Approach</a:t>
            </a:r>
            <a:r>
              <a:rPr lang="en-US">
                <a:solidFill>
                  <a:schemeClr val="bg1">
                    <a:lumMod val="50000"/>
                  </a:schemeClr>
                </a:solidFill>
                <a:latin typeface="Candara" panose="020E0502030303020204" pitchFamily="34" charset="0"/>
                <a:cs typeface="Calibri" panose="020F0502020204030204" pitchFamily="34" charset="0"/>
              </a:rPr>
              <a:t>, 4th </a:t>
            </a:r>
            <a:r>
              <a:rPr lang="en-US" dirty="0">
                <a:solidFill>
                  <a:schemeClr val="bg1">
                    <a:lumMod val="50000"/>
                  </a:schemeClr>
                </a:solidFill>
                <a:latin typeface="Candara" panose="020E0502030303020204" pitchFamily="34" charset="0"/>
                <a:cs typeface="Calibri" panose="020F0502020204030204" pitchFamily="34" charset="0"/>
              </a:rPr>
              <a:t>ed. by Stuart Russell (UC Berkeley) and Peter </a:t>
            </a:r>
            <a:r>
              <a:rPr lang="en-US" dirty="0" err="1">
                <a:solidFill>
                  <a:schemeClr val="bg1">
                    <a:lumMod val="50000"/>
                  </a:schemeClr>
                </a:solidFill>
                <a:latin typeface="Candara" panose="020E0502030303020204" pitchFamily="34" charset="0"/>
                <a:cs typeface="Calibri" panose="020F0502020204030204" pitchFamily="34" charset="0"/>
              </a:rPr>
              <a:t>Norvig</a:t>
            </a:r>
            <a:r>
              <a:rPr lang="en-US" dirty="0">
                <a:solidFill>
                  <a:schemeClr val="bg1">
                    <a:lumMod val="50000"/>
                  </a:schemeClr>
                </a:solidFill>
                <a:latin typeface="Candara" panose="020E0502030303020204" pitchFamily="34" charset="0"/>
                <a:cs typeface="Calibri" panose="020F0502020204030204" pitchFamily="34" charset="0"/>
              </a:rPr>
              <a:t> (Google).</a:t>
            </a:r>
          </a:p>
          <a:p>
            <a:pPr marL="285750" indent="-285750">
              <a:buFont typeface="Arial"/>
              <a:buChar char="•"/>
              <a:defRPr/>
            </a:pPr>
            <a:r>
              <a:rPr lang="en-US" dirty="0">
                <a:solidFill>
                  <a:schemeClr val="bg1">
                    <a:lumMod val="50000"/>
                  </a:schemeClr>
                </a:solidFill>
                <a:latin typeface="Candara" panose="020E0502030303020204" pitchFamily="34" charset="0"/>
                <a:cs typeface="Calibri" panose="020F0502020204030204" pitchFamily="34" charset="0"/>
              </a:rPr>
              <a:t>Peter </a:t>
            </a:r>
            <a:r>
              <a:rPr lang="en-US" dirty="0" err="1">
                <a:solidFill>
                  <a:schemeClr val="bg1">
                    <a:lumMod val="50000"/>
                  </a:schemeClr>
                </a:solidFill>
                <a:latin typeface="Candara" panose="020E0502030303020204" pitchFamily="34" charset="0"/>
                <a:cs typeface="Calibri" panose="020F0502020204030204" pitchFamily="34" charset="0"/>
              </a:rPr>
              <a:t>Norvig</a:t>
            </a:r>
            <a:r>
              <a:rPr lang="en-US" dirty="0">
                <a:solidFill>
                  <a:schemeClr val="bg1">
                    <a:lumMod val="50000"/>
                  </a:schemeClr>
                </a:solidFill>
                <a:latin typeface="Candara" panose="020E0502030303020204" pitchFamily="34" charset="0"/>
                <a:cs typeface="Calibri" panose="020F0502020204030204" pitchFamily="34" charset="0"/>
              </a:rPr>
              <a:t> and Sebastian </a:t>
            </a:r>
            <a:r>
              <a:rPr lang="en-US" dirty="0" err="1">
                <a:solidFill>
                  <a:schemeClr val="bg1">
                    <a:lumMod val="50000"/>
                  </a:schemeClr>
                </a:solidFill>
                <a:latin typeface="Candara" panose="020E0502030303020204" pitchFamily="34" charset="0"/>
                <a:cs typeface="Calibri" panose="020F0502020204030204" pitchFamily="34" charset="0"/>
              </a:rPr>
              <a:t>Thrun</a:t>
            </a:r>
            <a:r>
              <a:rPr lang="en-US" dirty="0">
                <a:solidFill>
                  <a:schemeClr val="bg1">
                    <a:lumMod val="50000"/>
                  </a:schemeClr>
                </a:solidFill>
                <a:latin typeface="Candara" panose="020E0502030303020204" pitchFamily="34" charset="0"/>
                <a:cs typeface="Calibri" panose="020F0502020204030204" pitchFamily="34" charset="0"/>
              </a:rPr>
              <a:t> for Intro to Artificial Intelligence at Udacity. </a:t>
            </a:r>
          </a:p>
          <a:p>
            <a:pPr marL="285750" indent="-285750">
              <a:buFont typeface="Arial"/>
              <a:buChar char="•"/>
              <a:defRPr/>
            </a:pPr>
            <a:r>
              <a:rPr lang="en-US" dirty="0">
                <a:solidFill>
                  <a:schemeClr val="bg1">
                    <a:lumMod val="50000"/>
                  </a:schemeClr>
                </a:solidFill>
                <a:latin typeface="Candara" panose="020E0502030303020204" pitchFamily="34" charset="0"/>
                <a:cs typeface="Calibri" panose="020F0502020204030204" pitchFamily="34" charset="0"/>
              </a:rPr>
              <a:t>Sebastian </a:t>
            </a:r>
            <a:r>
              <a:rPr lang="en-US" dirty="0" err="1">
                <a:solidFill>
                  <a:schemeClr val="bg1">
                    <a:lumMod val="50000"/>
                  </a:schemeClr>
                </a:solidFill>
                <a:latin typeface="Candara" panose="020E0502030303020204" pitchFamily="34" charset="0"/>
                <a:cs typeface="Calibri" panose="020F0502020204030204" pitchFamily="34" charset="0"/>
              </a:rPr>
              <a:t>Thrun</a:t>
            </a:r>
            <a:r>
              <a:rPr lang="en-US" dirty="0">
                <a:solidFill>
                  <a:schemeClr val="bg1">
                    <a:lumMod val="50000"/>
                  </a:schemeClr>
                </a:solidFill>
                <a:latin typeface="Candara" panose="020E0502030303020204" pitchFamily="34" charset="0"/>
                <a:cs typeface="Calibri" panose="020F0502020204030204" pitchFamily="34" charset="0"/>
              </a:rPr>
              <a:t> for AI for Robotics at Udacity.</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AAED3-CF3C-BB4F-AD2B-CFC7E7F5BAF6}"/>
              </a:ext>
            </a:extLst>
          </p:cNvPr>
          <p:cNvSpPr>
            <a:spLocks noGrp="1"/>
          </p:cNvSpPr>
          <p:nvPr>
            <p:ph type="title"/>
          </p:nvPr>
        </p:nvSpPr>
        <p:spPr/>
        <p:txBody>
          <a:bodyPr/>
          <a:lstStyle/>
          <a:p>
            <a:r>
              <a:rPr lang="en-US" dirty="0"/>
              <a:t>Markov Chain</a:t>
            </a:r>
          </a:p>
        </p:txBody>
      </p:sp>
      <p:sp>
        <p:nvSpPr>
          <p:cNvPr id="3" name="Content Placeholder 2">
            <a:extLst>
              <a:ext uri="{FF2B5EF4-FFF2-40B4-BE49-F238E27FC236}">
                <a16:creationId xmlns:a16="http://schemas.microsoft.com/office/drawing/2014/main" id="{94E11626-1C6B-F249-A625-E4B81F0F20D6}"/>
              </a:ext>
            </a:extLst>
          </p:cNvPr>
          <p:cNvSpPr>
            <a:spLocks noGrp="1"/>
          </p:cNvSpPr>
          <p:nvPr>
            <p:ph idx="1"/>
          </p:nvPr>
        </p:nvSpPr>
        <p:spPr/>
        <p:txBody>
          <a:bodyPr/>
          <a:lstStyle/>
          <a:p>
            <a:r>
              <a:rPr lang="en-US" dirty="0"/>
              <a:t>Discrete state variable S takes n possible values denoted by integers 1,…,n.</a:t>
            </a:r>
          </a:p>
          <a:p>
            <a:r>
              <a:rPr lang="en-US" dirty="0"/>
              <a:t>Transition matrix: </a:t>
            </a:r>
            <a:r>
              <a:rPr lang="en-US" dirty="0" err="1">
                <a:solidFill>
                  <a:srgbClr val="7030A0"/>
                </a:solidFill>
              </a:rPr>
              <a:t>T</a:t>
            </a:r>
            <a:r>
              <a:rPr lang="en-US" baseline="-25000" dirty="0" err="1">
                <a:solidFill>
                  <a:srgbClr val="7030A0"/>
                </a:solidFill>
              </a:rPr>
              <a:t>ij</a:t>
            </a:r>
            <a:r>
              <a:rPr lang="en-US" baseline="-25000" dirty="0">
                <a:solidFill>
                  <a:srgbClr val="7030A0"/>
                </a:solidFill>
              </a:rPr>
              <a:t> </a:t>
            </a:r>
            <a:r>
              <a:rPr lang="en-US" dirty="0">
                <a:solidFill>
                  <a:srgbClr val="7030A0"/>
                </a:solidFill>
              </a:rPr>
              <a:t>= P(S=</a:t>
            </a:r>
            <a:r>
              <a:rPr lang="en-US" dirty="0" err="1">
                <a:solidFill>
                  <a:srgbClr val="7030A0"/>
                </a:solidFill>
              </a:rPr>
              <a:t>j|S</a:t>
            </a:r>
            <a:r>
              <a:rPr lang="en-US" dirty="0">
                <a:solidFill>
                  <a:srgbClr val="7030A0"/>
                </a:solidFill>
              </a:rPr>
              <a:t>=</a:t>
            </a:r>
            <a:r>
              <a:rPr lang="en-US" dirty="0" err="1">
                <a:solidFill>
                  <a:srgbClr val="7030A0"/>
                </a:solidFill>
              </a:rPr>
              <a:t>i</a:t>
            </a:r>
            <a:r>
              <a:rPr lang="en-US" dirty="0">
                <a:solidFill>
                  <a:srgbClr val="7030A0"/>
                </a:solidFill>
              </a:rPr>
              <a:t>)</a:t>
            </a:r>
          </a:p>
          <a:p>
            <a:pPr lvl="1"/>
            <a:r>
              <a:rPr lang="en-US" i="1" dirty="0">
                <a:solidFill>
                  <a:srgbClr val="FF0000"/>
                </a:solidFill>
              </a:rPr>
              <a:t>T</a:t>
            </a:r>
            <a:r>
              <a:rPr lang="en-US" dirty="0">
                <a:solidFill>
                  <a:srgbClr val="FF0000"/>
                </a:solidFill>
              </a:rPr>
              <a:t> = ?</a:t>
            </a:r>
          </a:p>
        </p:txBody>
      </p:sp>
      <p:sp>
        <p:nvSpPr>
          <p:cNvPr id="4" name="Slide Number Placeholder 3">
            <a:extLst>
              <a:ext uri="{FF2B5EF4-FFF2-40B4-BE49-F238E27FC236}">
                <a16:creationId xmlns:a16="http://schemas.microsoft.com/office/drawing/2014/main" id="{EBF74459-7F1D-3D4F-9DE5-BEB00F42A256}"/>
              </a:ext>
            </a:extLst>
          </p:cNvPr>
          <p:cNvSpPr>
            <a:spLocks noGrp="1"/>
          </p:cNvSpPr>
          <p:nvPr>
            <p:ph type="sldNum" sz="quarter" idx="12"/>
          </p:nvPr>
        </p:nvSpPr>
        <p:spPr/>
        <p:txBody>
          <a:bodyPr/>
          <a:lstStyle/>
          <a:p>
            <a:fld id="{CCF77436-EC8C-4AA7-8F7E-35D67B363DD7}" type="slidenum">
              <a:rPr lang="en-US" smtClean="0"/>
              <a:pPr/>
              <a:t>10</a:t>
            </a:fld>
            <a:endParaRPr lang="en-US" dirty="0"/>
          </a:p>
        </p:txBody>
      </p:sp>
      <p:sp>
        <p:nvSpPr>
          <p:cNvPr id="26" name="Oval 25">
            <a:extLst>
              <a:ext uri="{FF2B5EF4-FFF2-40B4-BE49-F238E27FC236}">
                <a16:creationId xmlns:a16="http://schemas.microsoft.com/office/drawing/2014/main" id="{3298516F-DBEE-ED44-A905-B0A9FC158A70}"/>
              </a:ext>
            </a:extLst>
          </p:cNvPr>
          <p:cNvSpPr/>
          <p:nvPr/>
        </p:nvSpPr>
        <p:spPr>
          <a:xfrm>
            <a:off x="4114801" y="4224014"/>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27" name="Oval 26">
            <a:extLst>
              <a:ext uri="{FF2B5EF4-FFF2-40B4-BE49-F238E27FC236}">
                <a16:creationId xmlns:a16="http://schemas.microsoft.com/office/drawing/2014/main" id="{E0A5C460-4D18-9C4B-9EAE-BF5157A61D86}"/>
              </a:ext>
            </a:extLst>
          </p:cNvPr>
          <p:cNvSpPr/>
          <p:nvPr/>
        </p:nvSpPr>
        <p:spPr>
          <a:xfrm>
            <a:off x="5715001" y="4224014"/>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28" name="Curved Connector 27">
            <a:extLst>
              <a:ext uri="{FF2B5EF4-FFF2-40B4-BE49-F238E27FC236}">
                <a16:creationId xmlns:a16="http://schemas.microsoft.com/office/drawing/2014/main" id="{3BC32F56-3661-F644-B0FA-1A01F4DB4460}"/>
              </a:ext>
            </a:extLst>
          </p:cNvPr>
          <p:cNvCxnSpPr>
            <a:cxnSpLocks/>
          </p:cNvCxnSpPr>
          <p:nvPr/>
        </p:nvCxnSpPr>
        <p:spPr>
          <a:xfrm rot="5400000" flipH="1" flipV="1">
            <a:off x="5130748" y="3392785"/>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29" name="Curved Connector 28">
            <a:extLst>
              <a:ext uri="{FF2B5EF4-FFF2-40B4-BE49-F238E27FC236}">
                <a16:creationId xmlns:a16="http://schemas.microsoft.com/office/drawing/2014/main" id="{EFF5E1A8-D1F1-1745-82C2-960554859A9B}"/>
              </a:ext>
            </a:extLst>
          </p:cNvPr>
          <p:cNvCxnSpPr>
            <a:cxnSpLocks/>
            <a:stCxn id="27" idx="4"/>
            <a:endCxn id="26" idx="4"/>
          </p:cNvCxnSpPr>
          <p:nvPr/>
        </p:nvCxnSpPr>
        <p:spPr>
          <a:xfrm rot="5400000">
            <a:off x="5130748" y="3868922"/>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30" name="Curved Connector 29">
            <a:extLst>
              <a:ext uri="{FF2B5EF4-FFF2-40B4-BE49-F238E27FC236}">
                <a16:creationId xmlns:a16="http://schemas.microsoft.com/office/drawing/2014/main" id="{A24292AE-8770-624E-923B-14B3BC7DB393}"/>
              </a:ext>
            </a:extLst>
          </p:cNvPr>
          <p:cNvCxnSpPr>
            <a:cxnSpLocks/>
          </p:cNvCxnSpPr>
          <p:nvPr/>
        </p:nvCxnSpPr>
        <p:spPr>
          <a:xfrm rot="16200000" flipH="1">
            <a:off x="3963816" y="4446518"/>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05D718CF-A82E-8849-BE82-4C480068384D}"/>
              </a:ext>
            </a:extLst>
          </p:cNvPr>
          <p:cNvSpPr/>
          <p:nvPr/>
        </p:nvSpPr>
        <p:spPr>
          <a:xfrm>
            <a:off x="2937116" y="4186536"/>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32" name="Rectangle 31">
            <a:extLst>
              <a:ext uri="{FF2B5EF4-FFF2-40B4-BE49-F238E27FC236}">
                <a16:creationId xmlns:a16="http://schemas.microsoft.com/office/drawing/2014/main" id="{5A5D7EA6-4933-4647-AE73-1C8060E9DE3D}"/>
              </a:ext>
            </a:extLst>
          </p:cNvPr>
          <p:cNvSpPr/>
          <p:nvPr/>
        </p:nvSpPr>
        <p:spPr>
          <a:xfrm>
            <a:off x="4816337" y="3805536"/>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33" name="Rectangle 32">
            <a:extLst>
              <a:ext uri="{FF2B5EF4-FFF2-40B4-BE49-F238E27FC236}">
                <a16:creationId xmlns:a16="http://schemas.microsoft.com/office/drawing/2014/main" id="{F6E9AE67-2D90-FD4F-A301-A0BA17BA1F78}"/>
              </a:ext>
            </a:extLst>
          </p:cNvPr>
          <p:cNvSpPr/>
          <p:nvPr/>
        </p:nvSpPr>
        <p:spPr>
          <a:xfrm>
            <a:off x="4844878" y="4567536"/>
            <a:ext cx="64152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0.2 </a:t>
            </a:r>
          </a:p>
        </p:txBody>
      </p:sp>
      <p:sp>
        <p:nvSpPr>
          <p:cNvPr id="34" name="Rectangle 33">
            <a:extLst>
              <a:ext uri="{FF2B5EF4-FFF2-40B4-BE49-F238E27FC236}">
                <a16:creationId xmlns:a16="http://schemas.microsoft.com/office/drawing/2014/main" id="{49AC0EEA-719F-0E47-8616-534082AAEA65}"/>
              </a:ext>
            </a:extLst>
          </p:cNvPr>
          <p:cNvSpPr/>
          <p:nvPr/>
        </p:nvSpPr>
        <p:spPr>
          <a:xfrm>
            <a:off x="6784942" y="4146929"/>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0.8 </a:t>
            </a:r>
          </a:p>
        </p:txBody>
      </p:sp>
      <p:sp>
        <p:nvSpPr>
          <p:cNvPr id="35" name="Rectangle 34">
            <a:extLst>
              <a:ext uri="{FF2B5EF4-FFF2-40B4-BE49-F238E27FC236}">
                <a16:creationId xmlns:a16="http://schemas.microsoft.com/office/drawing/2014/main" id="{3E212B86-559D-3C4C-BBDB-A7604E792D58}"/>
              </a:ext>
            </a:extLst>
          </p:cNvPr>
          <p:cNvSpPr/>
          <p:nvPr/>
        </p:nvSpPr>
        <p:spPr>
          <a:xfrm>
            <a:off x="7690085" y="4001869"/>
            <a:ext cx="2483240" cy="830997"/>
          </a:xfrm>
          <a:prstGeom prst="rect">
            <a:avLst/>
          </a:prstGeom>
        </p:spPr>
        <p:txBody>
          <a:bodyPr wrap="square">
            <a:spAutoFit/>
          </a:bodyPr>
          <a:lstStyle/>
          <a:p>
            <a:r>
              <a:rPr lang="en-US" sz="2400" dirty="0">
                <a:latin typeface="Candara" panose="020E0502030303020204" pitchFamily="34" charset="0"/>
                <a:cs typeface="Calibri" panose="020F0502020204030204" pitchFamily="34" charset="0"/>
              </a:rPr>
              <a:t>1 (s): sunny </a:t>
            </a:r>
          </a:p>
          <a:p>
            <a:r>
              <a:rPr lang="en-US" sz="2400" dirty="0">
                <a:latin typeface="Candara" panose="020E0502030303020204" pitchFamily="34" charset="0"/>
                <a:cs typeface="Calibri" panose="020F0502020204030204" pitchFamily="34" charset="0"/>
              </a:rPr>
              <a:t>2 (r): rainy</a:t>
            </a:r>
          </a:p>
        </p:txBody>
      </p:sp>
      <p:cxnSp>
        <p:nvCxnSpPr>
          <p:cNvPr id="36" name="Curved Connector 35">
            <a:extLst>
              <a:ext uri="{FF2B5EF4-FFF2-40B4-BE49-F238E27FC236}">
                <a16:creationId xmlns:a16="http://schemas.microsoft.com/office/drawing/2014/main" id="{31AB99B0-2A4D-8C4D-844A-7F82DDCD3A93}"/>
              </a:ext>
            </a:extLst>
          </p:cNvPr>
          <p:cNvCxnSpPr>
            <a:cxnSpLocks/>
            <a:stCxn id="27" idx="7"/>
            <a:endCxn id="27" idx="5"/>
          </p:cNvCxnSpPr>
          <p:nvPr/>
        </p:nvCxnSpPr>
        <p:spPr>
          <a:xfrm rot="16200000" flipH="1">
            <a:off x="5926141" y="4446518"/>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24417BB-0684-5140-AC95-CC30807E9AED}"/>
                  </a:ext>
                </a:extLst>
              </p:cNvPr>
              <p:cNvSpPr txBox="1"/>
              <p:nvPr/>
            </p:nvSpPr>
            <p:spPr>
              <a:xfrm>
                <a:off x="3830568" y="5409272"/>
                <a:ext cx="2670142" cy="782227"/>
              </a:xfrm>
              <a:prstGeom prst="rect">
                <a:avLst/>
              </a:prstGeom>
            </p:spPr>
            <p:txBody>
              <a:bodyPr vert="horz" wrap="none" lIns="0" tIns="0" rIns="0" bIns="0" rtlCol="0" anchor="t">
                <a:noAutofit/>
                <a:scene3d>
                  <a:camera prst="orthographicFront"/>
                  <a:lightRig rig="threePt" dir="t">
                    <a:rot lat="0" lon="0" rev="4800000"/>
                  </a:lightRig>
                </a:scene3d>
                <a:sp3d prstMaterial="matte">
                  <a:bevelT w="50800" h="10160"/>
                </a:sp3d>
              </a:bodyPr>
              <a:lstStyle/>
              <a:p>
                <a:pPr algn="ctr"/>
                <a14:m>
                  <m:oMath xmlns:m="http://schemas.openxmlformats.org/officeDocument/2006/math">
                    <m:r>
                      <a:rPr lang="en-US" sz="2800" i="1">
                        <a:solidFill>
                          <a:srgbClr val="7030A0"/>
                        </a:solidFill>
                        <a:latin typeface="Cambria Math" panose="02040503050406030204" pitchFamily="18" charset="0"/>
                      </a:rPr>
                      <m:t>𝑇</m:t>
                    </m:r>
                    <m:r>
                      <a:rPr lang="en-US" sz="2800" i="1">
                        <a:solidFill>
                          <a:srgbClr val="7030A0"/>
                        </a:solidFill>
                        <a:latin typeface="Cambria Math" panose="02040503050406030204" pitchFamily="18" charset="0"/>
                      </a:rPr>
                      <m:t>= </m:t>
                    </m:r>
                    <m:d>
                      <m:dPr>
                        <m:ctrlPr>
                          <a:rPr lang="en-US" sz="2800" i="1">
                            <a:solidFill>
                              <a:srgbClr val="7030A0"/>
                            </a:solidFill>
                            <a:latin typeface="Cambria Math" panose="02040503050406030204" pitchFamily="18" charset="0"/>
                          </a:rPr>
                        </m:ctrlPr>
                      </m:dPr>
                      <m:e>
                        <m:m>
                          <m:mPr>
                            <m:mcs>
                              <m:mc>
                                <m:mcPr>
                                  <m:count m:val="2"/>
                                  <m:mcJc m:val="center"/>
                                </m:mcPr>
                              </m:mc>
                            </m:mcs>
                            <m:ctrlPr>
                              <a:rPr lang="en-US" sz="2800" i="1">
                                <a:solidFill>
                                  <a:srgbClr val="7030A0"/>
                                </a:solidFill>
                                <a:latin typeface="Cambria Math" panose="02040503050406030204" pitchFamily="18" charset="0"/>
                              </a:rPr>
                            </m:ctrlPr>
                          </m:mPr>
                          <m:mr>
                            <m:e>
                              <m:r>
                                <m:rPr>
                                  <m:brk m:alnAt="7"/>
                                </m:rPr>
                                <a:rPr lang="en-US" sz="2800" i="1">
                                  <a:solidFill>
                                    <a:srgbClr val="7030A0"/>
                                  </a:solidFill>
                                  <a:latin typeface="Cambria Math" panose="02040503050406030204" pitchFamily="18" charset="0"/>
                                </a:rPr>
                                <m:t>0</m:t>
                              </m:r>
                              <m:r>
                                <a:rPr lang="en-US" sz="2800" i="1">
                                  <a:solidFill>
                                    <a:srgbClr val="7030A0"/>
                                  </a:solidFill>
                                  <a:latin typeface="Cambria Math" panose="02040503050406030204" pitchFamily="18" charset="0"/>
                                </a:rPr>
                                <m:t>.8</m:t>
                              </m:r>
                            </m:e>
                            <m:e>
                              <m:r>
                                <a:rPr lang="en-US" sz="2800" i="1">
                                  <a:solidFill>
                                    <a:srgbClr val="7030A0"/>
                                  </a:solidFill>
                                  <a:latin typeface="Cambria Math" panose="02040503050406030204" pitchFamily="18" charset="0"/>
                                </a:rPr>
                                <m:t>0.2</m:t>
                              </m:r>
                            </m:e>
                          </m:mr>
                          <m:mr>
                            <m:e>
                              <m:r>
                                <a:rPr lang="en-US" sz="2800" i="1">
                                  <a:solidFill>
                                    <a:srgbClr val="7030A0"/>
                                  </a:solidFill>
                                  <a:latin typeface="Cambria Math" panose="02040503050406030204" pitchFamily="18" charset="0"/>
                                </a:rPr>
                                <m:t>0.4</m:t>
                              </m:r>
                            </m:e>
                            <m:e>
                              <m:r>
                                <a:rPr lang="en-US" sz="2800" i="1">
                                  <a:solidFill>
                                    <a:srgbClr val="7030A0"/>
                                  </a:solidFill>
                                  <a:latin typeface="Cambria Math" panose="02040503050406030204" pitchFamily="18" charset="0"/>
                                </a:rPr>
                                <m:t>0.6</m:t>
                              </m:r>
                            </m:e>
                          </m:mr>
                        </m:m>
                      </m:e>
                    </m:d>
                  </m:oMath>
                </a14:m>
                <a:r>
                  <a:rPr lang="en-US" sz="2800" dirty="0">
                    <a:solidFill>
                      <a:srgbClr val="7030A0"/>
                    </a:solidFill>
                    <a:latin typeface="Candara" panose="020E0502030303020204" pitchFamily="34" charset="0"/>
                  </a:rPr>
                  <a:t> </a:t>
                </a:r>
                <a:r>
                  <a:rPr lang="en-US" sz="2800" dirty="0">
                    <a:solidFill>
                      <a:srgbClr val="7030A0"/>
                    </a:solidFill>
                    <a:latin typeface="Candara" panose="020E0502030303020204" pitchFamily="34" charset="0"/>
                    <a:sym typeface="Wingdings" panose="05000000000000000000" pitchFamily="2" charset="2"/>
                  </a:rPr>
                  <a:t> 4 possible transitions</a:t>
                </a:r>
                <a:endParaRPr lang="en-US" sz="2800" dirty="0">
                  <a:solidFill>
                    <a:srgbClr val="7030A0"/>
                  </a:solidFill>
                  <a:latin typeface="Candara" panose="020E0502030303020204" pitchFamily="34" charset="0"/>
                </a:endParaRPr>
              </a:p>
            </p:txBody>
          </p:sp>
        </mc:Choice>
        <mc:Fallback xmlns="">
          <p:sp>
            <p:nvSpPr>
              <p:cNvPr id="10" name="TextBox 9">
                <a:extLst>
                  <a:ext uri="{FF2B5EF4-FFF2-40B4-BE49-F238E27FC236}">
                    <a16:creationId xmlns:a16="http://schemas.microsoft.com/office/drawing/2014/main" id="{824417BB-0684-5140-AC95-CC30807E9AED}"/>
                  </a:ext>
                </a:extLst>
              </p:cNvPr>
              <p:cNvSpPr txBox="1">
                <a:spLocks noRot="1" noChangeAspect="1" noMove="1" noResize="1" noEditPoints="1" noAdjustHandles="1" noChangeArrowheads="1" noChangeShapeType="1" noTextEdit="1"/>
              </p:cNvSpPr>
              <p:nvPr/>
            </p:nvSpPr>
            <p:spPr>
              <a:xfrm>
                <a:off x="3830568" y="5409272"/>
                <a:ext cx="2670142" cy="782227"/>
              </a:xfrm>
              <a:prstGeom prst="rect">
                <a:avLst/>
              </a:prstGeom>
              <a:blipFill>
                <a:blip r:embed="rId3"/>
                <a:stretch>
                  <a:fillRect l="-63242" r="-63699"/>
                </a:stretch>
              </a:blipFill>
            </p:spPr>
            <p:txBody>
              <a:bodyPr/>
              <a:lstStyle/>
              <a:p>
                <a:r>
                  <a:rPr lang="en-US">
                    <a:noFill/>
                  </a:rPr>
                  <a:t> </a:t>
                </a:r>
              </a:p>
            </p:txBody>
          </p:sp>
        </mc:Fallback>
      </mc:AlternateContent>
    </p:spTree>
    <p:extLst>
      <p:ext uri="{BB962C8B-B14F-4D97-AF65-F5344CB8AC3E}">
        <p14:creationId xmlns:p14="http://schemas.microsoft.com/office/powerpoint/2010/main" val="337497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Markov Chain</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634286"/>
            <a:ext cx="10972800" cy="3918916"/>
          </a:xfrm>
        </p:spPr>
        <p:txBody>
          <a:bodyPr>
            <a:normAutofit fontScale="92500" lnSpcReduction="10000"/>
          </a:bodyPr>
          <a:lstStyle/>
          <a:p>
            <a:r>
              <a:rPr lang="en-US" sz="2800" dirty="0"/>
              <a:t>Day 0: </a:t>
            </a:r>
          </a:p>
          <a:p>
            <a:pPr lvl="1"/>
            <a:r>
              <a:rPr lang="en-US" sz="2400" dirty="0"/>
              <a:t>P(r</a:t>
            </a:r>
            <a:r>
              <a:rPr lang="en-US" sz="2400" baseline="-25000" dirty="0"/>
              <a:t>0</a:t>
            </a:r>
            <a:r>
              <a:rPr lang="en-US" sz="2400" dirty="0"/>
              <a:t>) = 1            (subscripts refer to the day)</a:t>
            </a:r>
          </a:p>
          <a:p>
            <a:r>
              <a:rPr lang="en-US" sz="2800" dirty="0"/>
              <a:t>Day 1: </a:t>
            </a:r>
          </a:p>
          <a:p>
            <a:pPr lvl="1"/>
            <a:r>
              <a:rPr lang="en-US" sz="2400" dirty="0"/>
              <a:t>P(r</a:t>
            </a:r>
            <a:r>
              <a:rPr lang="en-US" sz="2400" baseline="-25000" dirty="0"/>
              <a:t>1</a:t>
            </a:r>
            <a:r>
              <a:rPr lang="en-US" sz="2400" dirty="0"/>
              <a:t>) = P(r</a:t>
            </a:r>
            <a:r>
              <a:rPr lang="en-US" sz="2400" baseline="-25000" dirty="0"/>
              <a:t>1</a:t>
            </a:r>
            <a:r>
              <a:rPr lang="en-US" sz="2400" dirty="0"/>
              <a:t>|r</a:t>
            </a:r>
            <a:r>
              <a:rPr lang="en-US" sz="2400" baseline="-25000" dirty="0"/>
              <a:t>0</a:t>
            </a:r>
            <a:r>
              <a:rPr lang="en-US" sz="2400" dirty="0"/>
              <a:t>) P(r</a:t>
            </a:r>
            <a:r>
              <a:rPr lang="en-US" sz="2400" baseline="-25000" dirty="0"/>
              <a:t>0</a:t>
            </a:r>
            <a:r>
              <a:rPr lang="en-US" sz="2400" dirty="0"/>
              <a:t>) + P(r</a:t>
            </a:r>
            <a:r>
              <a:rPr lang="en-US" sz="2400" baseline="-25000" dirty="0"/>
              <a:t>1</a:t>
            </a:r>
            <a:r>
              <a:rPr lang="en-US" sz="2400" dirty="0"/>
              <a:t>|s</a:t>
            </a:r>
            <a:r>
              <a:rPr lang="en-US" sz="2400" baseline="-25000" dirty="0"/>
              <a:t>0</a:t>
            </a:r>
            <a:r>
              <a:rPr lang="en-US" sz="2400" dirty="0"/>
              <a:t>) P(s</a:t>
            </a:r>
            <a:r>
              <a:rPr lang="en-US" sz="2400" baseline="-25000" dirty="0"/>
              <a:t>0</a:t>
            </a:r>
            <a:r>
              <a:rPr lang="en-US" sz="2400" dirty="0"/>
              <a:t>) = 0.6*1 + 0.2*(1-1) = 0.6</a:t>
            </a:r>
          </a:p>
          <a:p>
            <a:r>
              <a:rPr lang="en-US" sz="2800" dirty="0"/>
              <a:t>Day 2: </a:t>
            </a:r>
          </a:p>
          <a:p>
            <a:pPr lvl="1"/>
            <a:r>
              <a:rPr lang="en-US" sz="2400" dirty="0"/>
              <a:t>P(r</a:t>
            </a:r>
            <a:r>
              <a:rPr lang="en-US" sz="2400" baseline="-25000" dirty="0"/>
              <a:t>2</a:t>
            </a:r>
            <a:r>
              <a:rPr lang="en-US" sz="2400" dirty="0"/>
              <a:t>) = P(r</a:t>
            </a:r>
            <a:r>
              <a:rPr lang="en-US" sz="2400" baseline="-25000" dirty="0"/>
              <a:t>2</a:t>
            </a:r>
            <a:r>
              <a:rPr lang="en-US" sz="2400" dirty="0"/>
              <a:t>|r</a:t>
            </a:r>
            <a:r>
              <a:rPr lang="en-US" sz="2400" baseline="-25000" dirty="0"/>
              <a:t>1</a:t>
            </a:r>
            <a:r>
              <a:rPr lang="en-US" sz="2400" dirty="0"/>
              <a:t>) P(r</a:t>
            </a:r>
            <a:r>
              <a:rPr lang="en-US" sz="2400" baseline="-25000" dirty="0"/>
              <a:t>1</a:t>
            </a:r>
            <a:r>
              <a:rPr lang="en-US" sz="2400" dirty="0"/>
              <a:t>) + P(r</a:t>
            </a:r>
            <a:r>
              <a:rPr lang="en-US" sz="2400" baseline="-25000" dirty="0"/>
              <a:t>2</a:t>
            </a:r>
            <a:r>
              <a:rPr lang="en-US" sz="2400" dirty="0"/>
              <a:t>|s</a:t>
            </a:r>
            <a:r>
              <a:rPr lang="en-US" sz="2400" baseline="-25000" dirty="0"/>
              <a:t>1</a:t>
            </a:r>
            <a:r>
              <a:rPr lang="en-US" sz="2400" dirty="0"/>
              <a:t>) P(s</a:t>
            </a:r>
            <a:r>
              <a:rPr lang="en-US" sz="2400" baseline="-25000" dirty="0"/>
              <a:t>1</a:t>
            </a:r>
            <a:r>
              <a:rPr lang="en-US" sz="2400" dirty="0"/>
              <a:t>) = 0.6*0.6 + 0.2*0.4 = 0.44  </a:t>
            </a:r>
            <a:r>
              <a:rPr lang="en-US" sz="2400" dirty="0">
                <a:sym typeface="Wingdings" panose="05000000000000000000" pitchFamily="2" charset="2"/>
              </a:rPr>
              <a:t> P(s</a:t>
            </a:r>
            <a:r>
              <a:rPr lang="en-US" sz="2400" baseline="-25000" dirty="0">
                <a:sym typeface="Wingdings" panose="05000000000000000000" pitchFamily="2" charset="2"/>
              </a:rPr>
              <a:t>2</a:t>
            </a:r>
            <a:r>
              <a:rPr lang="en-US" sz="2400" baseline="-25000" dirty="0"/>
              <a:t> </a:t>
            </a:r>
            <a:r>
              <a:rPr lang="en-US" sz="2400" dirty="0"/>
              <a:t>) = 1 – 0.44 = 0.56</a:t>
            </a:r>
          </a:p>
          <a:p>
            <a:r>
              <a:rPr lang="en-US" sz="2800" dirty="0"/>
              <a:t>Day 3: </a:t>
            </a:r>
          </a:p>
          <a:p>
            <a:pPr lvl="1"/>
            <a:r>
              <a:rPr lang="en-US" sz="2400" dirty="0"/>
              <a:t>P(r</a:t>
            </a:r>
            <a:r>
              <a:rPr lang="en-US" sz="2400" baseline="-25000" dirty="0"/>
              <a:t>3</a:t>
            </a:r>
            <a:r>
              <a:rPr lang="en-US" sz="2400" dirty="0"/>
              <a:t>) = P(r</a:t>
            </a:r>
            <a:r>
              <a:rPr lang="en-US" sz="2400" baseline="-25000" dirty="0"/>
              <a:t>3</a:t>
            </a:r>
            <a:r>
              <a:rPr lang="en-US" sz="2400" dirty="0"/>
              <a:t>|r</a:t>
            </a:r>
            <a:r>
              <a:rPr lang="en-US" sz="2400" baseline="-25000" dirty="0"/>
              <a:t>2</a:t>
            </a:r>
            <a:r>
              <a:rPr lang="en-US" sz="2400" dirty="0"/>
              <a:t>) P(r</a:t>
            </a:r>
            <a:r>
              <a:rPr lang="en-US" sz="2400" baseline="-25000" dirty="0"/>
              <a:t>2</a:t>
            </a:r>
            <a:r>
              <a:rPr lang="en-US" sz="2400" dirty="0"/>
              <a:t>) + P(r</a:t>
            </a:r>
            <a:r>
              <a:rPr lang="en-US" sz="2400" baseline="-25000" dirty="0"/>
              <a:t>3</a:t>
            </a:r>
            <a:r>
              <a:rPr lang="en-US" sz="2400" dirty="0"/>
              <a:t>|s</a:t>
            </a:r>
            <a:r>
              <a:rPr lang="en-US" sz="2400" baseline="-25000" dirty="0"/>
              <a:t>2</a:t>
            </a:r>
            <a:r>
              <a:rPr lang="en-US" sz="2400" dirty="0"/>
              <a:t>) P(s</a:t>
            </a:r>
            <a:r>
              <a:rPr lang="en-US" sz="2400" baseline="-25000" dirty="0"/>
              <a:t>2</a:t>
            </a:r>
            <a:r>
              <a:rPr lang="en-US" sz="2400" dirty="0"/>
              <a:t>) = 0.6*0.44 + 0.2*0.56 = 0.376</a:t>
            </a:r>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11</a:t>
            </a:fld>
            <a:endParaRPr lang="en-US" dirty="0"/>
          </a:p>
        </p:txBody>
      </p:sp>
      <p:sp>
        <p:nvSpPr>
          <p:cNvPr id="5" name="Oval 4">
            <a:extLst>
              <a:ext uri="{FF2B5EF4-FFF2-40B4-BE49-F238E27FC236}">
                <a16:creationId xmlns:a16="http://schemas.microsoft.com/office/drawing/2014/main" id="{33F160D0-5C62-0840-AFCC-02B0764EE320}"/>
              </a:ext>
            </a:extLst>
          </p:cNvPr>
          <p:cNvSpPr/>
          <p:nvPr/>
        </p:nvSpPr>
        <p:spPr>
          <a:xfrm>
            <a:off x="41148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6" name="Oval 5">
            <a:extLst>
              <a:ext uri="{FF2B5EF4-FFF2-40B4-BE49-F238E27FC236}">
                <a16:creationId xmlns:a16="http://schemas.microsoft.com/office/drawing/2014/main" id="{43F32200-2A9F-F748-8C0D-7246E89BF71C}"/>
              </a:ext>
            </a:extLst>
          </p:cNvPr>
          <p:cNvSpPr/>
          <p:nvPr/>
        </p:nvSpPr>
        <p:spPr>
          <a:xfrm>
            <a:off x="57150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8" name="Curved Connector 7">
            <a:extLst>
              <a:ext uri="{FF2B5EF4-FFF2-40B4-BE49-F238E27FC236}">
                <a16:creationId xmlns:a16="http://schemas.microsoft.com/office/drawing/2014/main" id="{8D4D7E00-868C-CA42-9AD2-1228A0AD6B40}"/>
              </a:ext>
            </a:extLst>
          </p:cNvPr>
          <p:cNvCxnSpPr>
            <a:cxnSpLocks/>
          </p:cNvCxnSpPr>
          <p:nvPr/>
        </p:nvCxnSpPr>
        <p:spPr>
          <a:xfrm rot="5400000" flipH="1" flipV="1">
            <a:off x="5130748" y="8064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0" name="Curved Connector 9">
            <a:extLst>
              <a:ext uri="{FF2B5EF4-FFF2-40B4-BE49-F238E27FC236}">
                <a16:creationId xmlns:a16="http://schemas.microsoft.com/office/drawing/2014/main" id="{6CD939F5-C656-1847-81F9-A26A61B76D8D}"/>
              </a:ext>
            </a:extLst>
          </p:cNvPr>
          <p:cNvCxnSpPr>
            <a:cxnSpLocks/>
            <a:stCxn id="6" idx="4"/>
            <a:endCxn id="5" idx="4"/>
          </p:cNvCxnSpPr>
          <p:nvPr/>
        </p:nvCxnSpPr>
        <p:spPr>
          <a:xfrm rot="5400000">
            <a:off x="5130748" y="12825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4" name="Curved Connector 13">
            <a:extLst>
              <a:ext uri="{FF2B5EF4-FFF2-40B4-BE49-F238E27FC236}">
                <a16:creationId xmlns:a16="http://schemas.microsoft.com/office/drawing/2014/main" id="{304F4A53-F522-874B-862E-FCA58EADACB7}"/>
              </a:ext>
            </a:extLst>
          </p:cNvPr>
          <p:cNvCxnSpPr>
            <a:cxnSpLocks/>
          </p:cNvCxnSpPr>
          <p:nvPr/>
        </p:nvCxnSpPr>
        <p:spPr>
          <a:xfrm rot="16200000" flipH="1">
            <a:off x="3963816" y="18601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5B53B41C-B4C1-4A4A-BF93-B8B74DF76745}"/>
              </a:ext>
            </a:extLst>
          </p:cNvPr>
          <p:cNvSpPr/>
          <p:nvPr/>
        </p:nvSpPr>
        <p:spPr>
          <a:xfrm>
            <a:off x="2937116" y="1600201"/>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25" name="Rectangle 24">
            <a:extLst>
              <a:ext uri="{FF2B5EF4-FFF2-40B4-BE49-F238E27FC236}">
                <a16:creationId xmlns:a16="http://schemas.microsoft.com/office/drawing/2014/main" id="{21ECA028-C69C-4841-A6D8-EA057826E67C}"/>
              </a:ext>
            </a:extLst>
          </p:cNvPr>
          <p:cNvSpPr/>
          <p:nvPr/>
        </p:nvSpPr>
        <p:spPr>
          <a:xfrm>
            <a:off x="4816337" y="1219201"/>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26" name="Rectangle 25">
            <a:extLst>
              <a:ext uri="{FF2B5EF4-FFF2-40B4-BE49-F238E27FC236}">
                <a16:creationId xmlns:a16="http://schemas.microsoft.com/office/drawing/2014/main" id="{69445DFB-87E8-1B4C-A5FB-6A5B3369157B}"/>
              </a:ext>
            </a:extLst>
          </p:cNvPr>
          <p:cNvSpPr/>
          <p:nvPr/>
        </p:nvSpPr>
        <p:spPr>
          <a:xfrm>
            <a:off x="4844878" y="1981201"/>
            <a:ext cx="64152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0.2 </a:t>
            </a:r>
          </a:p>
        </p:txBody>
      </p:sp>
      <p:sp>
        <p:nvSpPr>
          <p:cNvPr id="27" name="Rectangle 26">
            <a:extLst>
              <a:ext uri="{FF2B5EF4-FFF2-40B4-BE49-F238E27FC236}">
                <a16:creationId xmlns:a16="http://schemas.microsoft.com/office/drawing/2014/main" id="{522D73F4-1F98-BE49-9714-83232EE545FE}"/>
              </a:ext>
            </a:extLst>
          </p:cNvPr>
          <p:cNvSpPr/>
          <p:nvPr/>
        </p:nvSpPr>
        <p:spPr>
          <a:xfrm>
            <a:off x="6784942" y="156059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0.8 </a:t>
            </a:r>
          </a:p>
        </p:txBody>
      </p:sp>
      <p:sp>
        <p:nvSpPr>
          <p:cNvPr id="28" name="Rectangle 27">
            <a:extLst>
              <a:ext uri="{FF2B5EF4-FFF2-40B4-BE49-F238E27FC236}">
                <a16:creationId xmlns:a16="http://schemas.microsoft.com/office/drawing/2014/main" id="{86E859E3-1294-0240-AA23-A0FB1B0DB491}"/>
              </a:ext>
            </a:extLst>
          </p:cNvPr>
          <p:cNvSpPr/>
          <p:nvPr/>
        </p:nvSpPr>
        <p:spPr>
          <a:xfrm>
            <a:off x="7346431" y="1388531"/>
            <a:ext cx="1398095" cy="830997"/>
          </a:xfrm>
          <a:prstGeom prst="rect">
            <a:avLst/>
          </a:prstGeom>
        </p:spPr>
        <p:txBody>
          <a:bodyPr wrap="square">
            <a:spAutoFit/>
          </a:bodyPr>
          <a:lstStyle/>
          <a:p>
            <a:r>
              <a:rPr lang="en-US" sz="2400" dirty="0">
                <a:latin typeface="Candara" panose="020E0502030303020204" pitchFamily="34" charset="0"/>
                <a:cs typeface="Calibri" panose="020F0502020204030204" pitchFamily="34" charset="0"/>
              </a:rPr>
              <a:t>sunny </a:t>
            </a:r>
          </a:p>
          <a:p>
            <a:r>
              <a:rPr lang="en-US" sz="2400" dirty="0">
                <a:latin typeface="Candara" panose="020E0502030303020204" pitchFamily="34" charset="0"/>
                <a:cs typeface="Calibri" panose="020F0502020204030204" pitchFamily="34" charset="0"/>
              </a:rPr>
              <a:t>rainy</a:t>
            </a:r>
          </a:p>
        </p:txBody>
      </p:sp>
      <p:cxnSp>
        <p:nvCxnSpPr>
          <p:cNvPr id="34" name="Curved Connector 33">
            <a:extLst>
              <a:ext uri="{FF2B5EF4-FFF2-40B4-BE49-F238E27FC236}">
                <a16:creationId xmlns:a16="http://schemas.microsoft.com/office/drawing/2014/main" id="{4C3B5531-B067-9741-8B97-B9B373661DF0}"/>
              </a:ext>
            </a:extLst>
          </p:cNvPr>
          <p:cNvCxnSpPr>
            <a:cxnSpLocks/>
            <a:stCxn id="6" idx="7"/>
            <a:endCxn id="6" idx="5"/>
          </p:cNvCxnSpPr>
          <p:nvPr/>
        </p:nvCxnSpPr>
        <p:spPr>
          <a:xfrm rot="16200000" flipH="1">
            <a:off x="5926141" y="18601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A424189A-E534-3E43-867E-C30AC596C388}"/>
              </a:ext>
            </a:extLst>
          </p:cNvPr>
          <p:cNvSpPr/>
          <p:nvPr/>
        </p:nvSpPr>
        <p:spPr>
          <a:xfrm>
            <a:off x="8326571" y="1087808"/>
            <a:ext cx="1958884" cy="1107996"/>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txBody>
          <a:bodyPr wrap="square">
            <a:spAutoFit/>
          </a:bodyPr>
          <a:lstStyle/>
          <a:p>
            <a:r>
              <a:rPr lang="en-US" sz="2200" dirty="0">
                <a:latin typeface="Candara" panose="020E0502030303020204" pitchFamily="34" charset="0"/>
                <a:cs typeface="Calibri" panose="020F0502020204030204" pitchFamily="34" charset="0"/>
              </a:rPr>
              <a:t>Notation:</a:t>
            </a:r>
          </a:p>
          <a:p>
            <a:r>
              <a:rPr lang="en-US" sz="2200" dirty="0">
                <a:latin typeface="Candara" panose="020E0502030303020204" pitchFamily="34" charset="0"/>
                <a:cs typeface="Calibri" panose="020F0502020204030204" pitchFamily="34" charset="0"/>
              </a:rPr>
              <a:t>P(</a:t>
            </a:r>
            <a:r>
              <a:rPr lang="en-US" sz="2200" dirty="0" err="1">
                <a:latin typeface="Candara" panose="020E0502030303020204" pitchFamily="34" charset="0"/>
                <a:cs typeface="Calibri" panose="020F0502020204030204" pitchFamily="34" charset="0"/>
              </a:rPr>
              <a:t>s</a:t>
            </a:r>
            <a:r>
              <a:rPr lang="en-US" sz="2200" baseline="-25000" dirty="0" err="1">
                <a:latin typeface="Candara" panose="020E0502030303020204" pitchFamily="34" charset="0"/>
                <a:cs typeface="Calibri" panose="020F0502020204030204" pitchFamily="34" charset="0"/>
              </a:rPr>
              <a:t>t</a:t>
            </a:r>
            <a:r>
              <a:rPr lang="en-US" sz="2200" dirty="0">
                <a:latin typeface="Candara" panose="020E0502030303020204" pitchFamily="34" charset="0"/>
                <a:cs typeface="Calibri" panose="020F0502020204030204" pitchFamily="34" charset="0"/>
              </a:rPr>
              <a:t>) = P(S</a:t>
            </a:r>
            <a:r>
              <a:rPr lang="en-US" sz="2200" baseline="-25000" dirty="0">
                <a:latin typeface="Candara" panose="020E0502030303020204" pitchFamily="34" charset="0"/>
                <a:cs typeface="Calibri" panose="020F0502020204030204" pitchFamily="34" charset="0"/>
              </a:rPr>
              <a:t>t</a:t>
            </a:r>
            <a:r>
              <a:rPr lang="en-US" sz="2200" dirty="0">
                <a:latin typeface="Candara" panose="020E0502030303020204" pitchFamily="34" charset="0"/>
                <a:cs typeface="Calibri" panose="020F0502020204030204" pitchFamily="34" charset="0"/>
              </a:rPr>
              <a:t>=s)</a:t>
            </a:r>
          </a:p>
          <a:p>
            <a:r>
              <a:rPr lang="en-US" sz="2200" dirty="0">
                <a:latin typeface="Candara" panose="020E0502030303020204" pitchFamily="34" charset="0"/>
                <a:cs typeface="Calibri" panose="020F0502020204030204" pitchFamily="34" charset="0"/>
              </a:rPr>
              <a:t>P(r</a:t>
            </a:r>
            <a:r>
              <a:rPr lang="en-US" sz="2200" baseline="-25000" dirty="0">
                <a:latin typeface="Candara" panose="020E0502030303020204" pitchFamily="34" charset="0"/>
                <a:cs typeface="Calibri" panose="020F0502020204030204" pitchFamily="34" charset="0"/>
              </a:rPr>
              <a:t>t</a:t>
            </a:r>
            <a:r>
              <a:rPr lang="en-US" sz="2200" dirty="0">
                <a:latin typeface="Candara" panose="020E0502030303020204" pitchFamily="34" charset="0"/>
                <a:cs typeface="Calibri" panose="020F0502020204030204" pitchFamily="34" charset="0"/>
              </a:rPr>
              <a:t>) = P(S</a:t>
            </a:r>
            <a:r>
              <a:rPr lang="en-US" sz="2200" baseline="-25000" dirty="0">
                <a:latin typeface="Candara" panose="020E0502030303020204" pitchFamily="34" charset="0"/>
                <a:cs typeface="Calibri" panose="020F0502020204030204" pitchFamily="34" charset="0"/>
              </a:rPr>
              <a:t>t</a:t>
            </a:r>
            <a:r>
              <a:rPr lang="en-US" sz="2200" dirty="0">
                <a:latin typeface="Candara" panose="020E0502030303020204" pitchFamily="34" charset="0"/>
                <a:cs typeface="Calibri" panose="020F0502020204030204" pitchFamily="34" charset="0"/>
              </a:rPr>
              <a:t>=r)   </a:t>
            </a:r>
          </a:p>
        </p:txBody>
      </p:sp>
    </p:spTree>
    <p:extLst>
      <p:ext uri="{BB962C8B-B14F-4D97-AF65-F5344CB8AC3E}">
        <p14:creationId xmlns:p14="http://schemas.microsoft.com/office/powerpoint/2010/main" val="2261769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Markov Chain</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629980"/>
            <a:ext cx="10972800" cy="3927066"/>
          </a:xfrm>
        </p:spPr>
        <p:txBody>
          <a:bodyPr>
            <a:normAutofit fontScale="92500" lnSpcReduction="10000"/>
          </a:bodyPr>
          <a:lstStyle/>
          <a:p>
            <a:r>
              <a:rPr lang="en-US" sz="2800" dirty="0"/>
              <a:t>Day 0: </a:t>
            </a:r>
          </a:p>
          <a:p>
            <a:pPr lvl="1"/>
            <a:r>
              <a:rPr lang="en-US" sz="2400" dirty="0"/>
              <a:t>P(r</a:t>
            </a:r>
            <a:r>
              <a:rPr lang="en-US" sz="2400" baseline="-25000" dirty="0"/>
              <a:t>0</a:t>
            </a:r>
            <a:r>
              <a:rPr lang="en-US" sz="2400" dirty="0"/>
              <a:t>) = 1</a:t>
            </a:r>
          </a:p>
          <a:p>
            <a:r>
              <a:rPr lang="en-US" sz="2800" dirty="0"/>
              <a:t>Day 1: </a:t>
            </a:r>
          </a:p>
          <a:p>
            <a:pPr lvl="1"/>
            <a:r>
              <a:rPr lang="en-US" sz="2400" dirty="0"/>
              <a:t>P(r</a:t>
            </a:r>
            <a:r>
              <a:rPr lang="en-US" sz="2400" baseline="-25000" dirty="0"/>
              <a:t>1</a:t>
            </a:r>
            <a:r>
              <a:rPr lang="en-US" sz="2400" dirty="0"/>
              <a:t>) = P(r</a:t>
            </a:r>
            <a:r>
              <a:rPr lang="en-US" sz="2400" baseline="-25000" dirty="0"/>
              <a:t>1</a:t>
            </a:r>
            <a:r>
              <a:rPr lang="en-US" sz="2400" dirty="0"/>
              <a:t>|r</a:t>
            </a:r>
            <a:r>
              <a:rPr lang="en-US" sz="2400" baseline="-25000" dirty="0"/>
              <a:t>0</a:t>
            </a:r>
            <a:r>
              <a:rPr lang="en-US" sz="2400" dirty="0"/>
              <a:t>) P(r</a:t>
            </a:r>
            <a:r>
              <a:rPr lang="en-US" sz="2400" baseline="-25000" dirty="0"/>
              <a:t>0</a:t>
            </a:r>
            <a:r>
              <a:rPr lang="en-US" sz="2400" dirty="0"/>
              <a:t>) + P(r</a:t>
            </a:r>
            <a:r>
              <a:rPr lang="en-US" sz="2400" baseline="-25000" dirty="0"/>
              <a:t>1</a:t>
            </a:r>
            <a:r>
              <a:rPr lang="en-US" sz="2400" dirty="0"/>
              <a:t>|s</a:t>
            </a:r>
            <a:r>
              <a:rPr lang="en-US" sz="2400" baseline="-25000" dirty="0"/>
              <a:t>0</a:t>
            </a:r>
            <a:r>
              <a:rPr lang="en-US" sz="2400" dirty="0"/>
              <a:t>) P(s</a:t>
            </a:r>
            <a:r>
              <a:rPr lang="en-US" sz="2400" baseline="-25000" dirty="0"/>
              <a:t>0</a:t>
            </a:r>
            <a:r>
              <a:rPr lang="en-US" sz="2400" dirty="0"/>
              <a:t>) = 0.5*1 + 1*(1-1) = 0.5</a:t>
            </a:r>
          </a:p>
          <a:p>
            <a:r>
              <a:rPr lang="en-US" sz="2800" dirty="0"/>
              <a:t>Day 2: </a:t>
            </a:r>
          </a:p>
          <a:p>
            <a:pPr lvl="1"/>
            <a:r>
              <a:rPr lang="en-US" sz="2400" dirty="0"/>
              <a:t>P(r</a:t>
            </a:r>
            <a:r>
              <a:rPr lang="en-US" sz="2400" baseline="-25000" dirty="0"/>
              <a:t>2</a:t>
            </a:r>
            <a:r>
              <a:rPr lang="en-US" sz="2400" dirty="0"/>
              <a:t>) = P(r</a:t>
            </a:r>
            <a:r>
              <a:rPr lang="en-US" sz="2400" baseline="-25000" dirty="0"/>
              <a:t>2</a:t>
            </a:r>
            <a:r>
              <a:rPr lang="en-US" sz="2400" dirty="0"/>
              <a:t>|r</a:t>
            </a:r>
            <a:r>
              <a:rPr lang="en-US" sz="2400" baseline="-25000" dirty="0"/>
              <a:t>1</a:t>
            </a:r>
            <a:r>
              <a:rPr lang="en-US" sz="2400" dirty="0"/>
              <a:t>) P(r</a:t>
            </a:r>
            <a:r>
              <a:rPr lang="en-US" sz="2400" baseline="-25000" dirty="0"/>
              <a:t>1</a:t>
            </a:r>
            <a:r>
              <a:rPr lang="en-US" sz="2400" dirty="0"/>
              <a:t>) + P(r</a:t>
            </a:r>
            <a:r>
              <a:rPr lang="en-US" sz="2400" baseline="-25000" dirty="0"/>
              <a:t>2</a:t>
            </a:r>
            <a:r>
              <a:rPr lang="en-US" sz="2400" dirty="0"/>
              <a:t>|s</a:t>
            </a:r>
            <a:r>
              <a:rPr lang="en-US" sz="2400" baseline="-25000" dirty="0"/>
              <a:t>1</a:t>
            </a:r>
            <a:r>
              <a:rPr lang="en-US" sz="2400" dirty="0"/>
              <a:t>) P(s</a:t>
            </a:r>
            <a:r>
              <a:rPr lang="en-US" sz="2400" baseline="-25000" dirty="0"/>
              <a:t>1</a:t>
            </a:r>
            <a:r>
              <a:rPr lang="en-US" sz="2400" dirty="0"/>
              <a:t>) = 0.5*0.5 + 1*0.5 = 0.75</a:t>
            </a:r>
          </a:p>
          <a:p>
            <a:r>
              <a:rPr lang="en-US" sz="2800" dirty="0"/>
              <a:t>Day 3: </a:t>
            </a:r>
          </a:p>
          <a:p>
            <a:pPr lvl="1"/>
            <a:r>
              <a:rPr lang="en-US" sz="2400" dirty="0"/>
              <a:t>P(r</a:t>
            </a:r>
            <a:r>
              <a:rPr lang="en-US" sz="2400" baseline="-25000" dirty="0"/>
              <a:t>3</a:t>
            </a:r>
            <a:r>
              <a:rPr lang="en-US" sz="2400" dirty="0"/>
              <a:t>) = P(r</a:t>
            </a:r>
            <a:r>
              <a:rPr lang="en-US" sz="2400" baseline="-25000" dirty="0"/>
              <a:t>3</a:t>
            </a:r>
            <a:r>
              <a:rPr lang="en-US" sz="2400" dirty="0"/>
              <a:t>|r</a:t>
            </a:r>
            <a:r>
              <a:rPr lang="en-US" sz="2400" baseline="-25000" dirty="0"/>
              <a:t>2</a:t>
            </a:r>
            <a:r>
              <a:rPr lang="en-US" sz="2400" dirty="0"/>
              <a:t>) P(r</a:t>
            </a:r>
            <a:r>
              <a:rPr lang="en-US" sz="2400" baseline="-25000" dirty="0"/>
              <a:t>2</a:t>
            </a:r>
            <a:r>
              <a:rPr lang="en-US" sz="2400" dirty="0"/>
              <a:t>) + P(r</a:t>
            </a:r>
            <a:r>
              <a:rPr lang="en-US" sz="2400" baseline="-25000" dirty="0"/>
              <a:t>3</a:t>
            </a:r>
            <a:r>
              <a:rPr lang="en-US" sz="2400" dirty="0"/>
              <a:t>|s</a:t>
            </a:r>
            <a:r>
              <a:rPr lang="en-US" sz="2400" baseline="-25000" dirty="0"/>
              <a:t>2</a:t>
            </a:r>
            <a:r>
              <a:rPr lang="en-US" sz="2400" dirty="0"/>
              <a:t>) P(s</a:t>
            </a:r>
            <a:r>
              <a:rPr lang="en-US" sz="2400" baseline="-25000" dirty="0"/>
              <a:t>2</a:t>
            </a:r>
            <a:r>
              <a:rPr lang="en-US" sz="2400" dirty="0"/>
              <a:t>) = 0.5*0.75 + 1*0.25 = 0.625</a:t>
            </a:r>
          </a:p>
          <a:p>
            <a:endParaRPr lang="en-US" sz="2800" dirty="0"/>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12</a:t>
            </a:fld>
            <a:endParaRPr lang="en-US" dirty="0"/>
          </a:p>
        </p:txBody>
      </p:sp>
      <p:sp>
        <p:nvSpPr>
          <p:cNvPr id="5" name="Oval 4">
            <a:extLst>
              <a:ext uri="{FF2B5EF4-FFF2-40B4-BE49-F238E27FC236}">
                <a16:creationId xmlns:a16="http://schemas.microsoft.com/office/drawing/2014/main" id="{33F160D0-5C62-0840-AFCC-02B0764EE320}"/>
              </a:ext>
            </a:extLst>
          </p:cNvPr>
          <p:cNvSpPr/>
          <p:nvPr/>
        </p:nvSpPr>
        <p:spPr>
          <a:xfrm>
            <a:off x="41148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6" name="Oval 5">
            <a:extLst>
              <a:ext uri="{FF2B5EF4-FFF2-40B4-BE49-F238E27FC236}">
                <a16:creationId xmlns:a16="http://schemas.microsoft.com/office/drawing/2014/main" id="{43F32200-2A9F-F748-8C0D-7246E89BF71C}"/>
              </a:ext>
            </a:extLst>
          </p:cNvPr>
          <p:cNvSpPr/>
          <p:nvPr/>
        </p:nvSpPr>
        <p:spPr>
          <a:xfrm>
            <a:off x="57150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8" name="Curved Connector 7">
            <a:extLst>
              <a:ext uri="{FF2B5EF4-FFF2-40B4-BE49-F238E27FC236}">
                <a16:creationId xmlns:a16="http://schemas.microsoft.com/office/drawing/2014/main" id="{8D4D7E00-868C-CA42-9AD2-1228A0AD6B40}"/>
              </a:ext>
            </a:extLst>
          </p:cNvPr>
          <p:cNvCxnSpPr>
            <a:cxnSpLocks/>
          </p:cNvCxnSpPr>
          <p:nvPr/>
        </p:nvCxnSpPr>
        <p:spPr>
          <a:xfrm rot="5400000" flipH="1" flipV="1">
            <a:off x="5130748" y="8064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0" name="Curved Connector 9">
            <a:extLst>
              <a:ext uri="{FF2B5EF4-FFF2-40B4-BE49-F238E27FC236}">
                <a16:creationId xmlns:a16="http://schemas.microsoft.com/office/drawing/2014/main" id="{6CD939F5-C656-1847-81F9-A26A61B76D8D}"/>
              </a:ext>
            </a:extLst>
          </p:cNvPr>
          <p:cNvCxnSpPr>
            <a:cxnSpLocks/>
            <a:stCxn id="6" idx="4"/>
            <a:endCxn id="5" idx="4"/>
          </p:cNvCxnSpPr>
          <p:nvPr/>
        </p:nvCxnSpPr>
        <p:spPr>
          <a:xfrm rot="5400000">
            <a:off x="5130748" y="12825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4" name="Curved Connector 13">
            <a:extLst>
              <a:ext uri="{FF2B5EF4-FFF2-40B4-BE49-F238E27FC236}">
                <a16:creationId xmlns:a16="http://schemas.microsoft.com/office/drawing/2014/main" id="{304F4A53-F522-874B-862E-FCA58EADACB7}"/>
              </a:ext>
            </a:extLst>
          </p:cNvPr>
          <p:cNvCxnSpPr>
            <a:cxnSpLocks/>
          </p:cNvCxnSpPr>
          <p:nvPr/>
        </p:nvCxnSpPr>
        <p:spPr>
          <a:xfrm rot="16200000" flipH="1">
            <a:off x="3963816" y="18601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5B53B41C-B4C1-4A4A-BF93-B8B74DF76745}"/>
              </a:ext>
            </a:extLst>
          </p:cNvPr>
          <p:cNvSpPr/>
          <p:nvPr/>
        </p:nvSpPr>
        <p:spPr>
          <a:xfrm>
            <a:off x="2937116" y="1600201"/>
            <a:ext cx="647934"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0.5 </a:t>
            </a:r>
          </a:p>
        </p:txBody>
      </p:sp>
      <p:sp>
        <p:nvSpPr>
          <p:cNvPr id="25" name="Rectangle 24">
            <a:extLst>
              <a:ext uri="{FF2B5EF4-FFF2-40B4-BE49-F238E27FC236}">
                <a16:creationId xmlns:a16="http://schemas.microsoft.com/office/drawing/2014/main" id="{21ECA028-C69C-4841-A6D8-EA057826E67C}"/>
              </a:ext>
            </a:extLst>
          </p:cNvPr>
          <p:cNvSpPr/>
          <p:nvPr/>
        </p:nvSpPr>
        <p:spPr>
          <a:xfrm>
            <a:off x="4816337" y="1219201"/>
            <a:ext cx="647934"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0.5 </a:t>
            </a:r>
          </a:p>
        </p:txBody>
      </p:sp>
      <p:sp>
        <p:nvSpPr>
          <p:cNvPr id="26" name="Rectangle 25">
            <a:extLst>
              <a:ext uri="{FF2B5EF4-FFF2-40B4-BE49-F238E27FC236}">
                <a16:creationId xmlns:a16="http://schemas.microsoft.com/office/drawing/2014/main" id="{69445DFB-87E8-1B4C-A5FB-6A5B3369157B}"/>
              </a:ext>
            </a:extLst>
          </p:cNvPr>
          <p:cNvSpPr/>
          <p:nvPr/>
        </p:nvSpPr>
        <p:spPr>
          <a:xfrm>
            <a:off x="4972801" y="1993901"/>
            <a:ext cx="359394"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1 </a:t>
            </a:r>
          </a:p>
        </p:txBody>
      </p:sp>
    </p:spTree>
    <p:extLst>
      <p:ext uri="{BB962C8B-B14F-4D97-AF65-F5344CB8AC3E}">
        <p14:creationId xmlns:p14="http://schemas.microsoft.com/office/powerpoint/2010/main" val="198965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Markov Chain: Stationary Distribution</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806701"/>
            <a:ext cx="10972800" cy="3746501"/>
          </a:xfrm>
        </p:spPr>
        <p:txBody>
          <a:bodyPr>
            <a:normAutofit/>
          </a:bodyPr>
          <a:lstStyle/>
          <a:p>
            <a:pPr marL="11113" indent="0">
              <a:buNone/>
            </a:pPr>
            <a:r>
              <a:rPr lang="en-US" dirty="0"/>
              <a:t>Time t→∞: P(</a:t>
            </a:r>
            <a:r>
              <a:rPr lang="en-US" dirty="0" err="1"/>
              <a:t>r</a:t>
            </a:r>
            <a:r>
              <a:rPr lang="en-US" baseline="-25000" dirty="0" err="1"/>
              <a:t>t</a:t>
            </a:r>
            <a:r>
              <a:rPr lang="en-US" dirty="0"/>
              <a:t>)→p</a:t>
            </a:r>
          </a:p>
          <a:p>
            <a:pPr marL="11113" indent="0">
              <a:buNone/>
            </a:pPr>
            <a:r>
              <a:rPr lang="en-US" dirty="0"/>
              <a:t>P(</a:t>
            </a:r>
            <a:r>
              <a:rPr lang="en-US" dirty="0" err="1"/>
              <a:t>r</a:t>
            </a:r>
            <a:r>
              <a:rPr lang="en-US" baseline="-25000" dirty="0" err="1"/>
              <a:t>t</a:t>
            </a:r>
            <a:r>
              <a:rPr lang="en-US" dirty="0"/>
              <a:t>) = P(r</a:t>
            </a:r>
            <a:r>
              <a:rPr lang="en-US" baseline="-25000" dirty="0"/>
              <a:t>t</a:t>
            </a:r>
            <a:r>
              <a:rPr lang="en-US" dirty="0"/>
              <a:t>|r</a:t>
            </a:r>
            <a:r>
              <a:rPr lang="en-US" baseline="-25000" dirty="0"/>
              <a:t>t-1</a:t>
            </a:r>
            <a:r>
              <a:rPr lang="en-US" dirty="0"/>
              <a:t>) P(r</a:t>
            </a:r>
            <a:r>
              <a:rPr lang="en-US" baseline="-25000" dirty="0"/>
              <a:t>t-1</a:t>
            </a:r>
            <a:r>
              <a:rPr lang="en-US" dirty="0"/>
              <a:t>) + P(r</a:t>
            </a:r>
            <a:r>
              <a:rPr lang="en-US" baseline="-25000" dirty="0"/>
              <a:t>t</a:t>
            </a:r>
            <a:r>
              <a:rPr lang="en-US" dirty="0"/>
              <a:t>|s</a:t>
            </a:r>
            <a:r>
              <a:rPr lang="en-US" baseline="-25000" dirty="0"/>
              <a:t>t-1</a:t>
            </a:r>
            <a:r>
              <a:rPr lang="en-US" dirty="0"/>
              <a:t>) P(s</a:t>
            </a:r>
            <a:r>
              <a:rPr lang="en-US" baseline="-25000" dirty="0"/>
              <a:t>t-1</a:t>
            </a:r>
            <a:r>
              <a:rPr lang="en-US" dirty="0"/>
              <a:t>)</a:t>
            </a:r>
          </a:p>
          <a:p>
            <a:pPr marL="11113" indent="0">
              <a:buNone/>
            </a:pPr>
            <a:r>
              <a:rPr lang="en-US" dirty="0"/>
              <a:t>P(</a:t>
            </a:r>
            <a:r>
              <a:rPr lang="en-US" dirty="0" err="1"/>
              <a:t>r</a:t>
            </a:r>
            <a:r>
              <a:rPr lang="en-US" baseline="-25000" dirty="0" err="1"/>
              <a:t>t</a:t>
            </a:r>
            <a:r>
              <a:rPr lang="en-US" dirty="0"/>
              <a:t>) = P(r</a:t>
            </a:r>
            <a:r>
              <a:rPr lang="en-US" baseline="-25000" dirty="0"/>
              <a:t>t-1</a:t>
            </a:r>
            <a:r>
              <a:rPr lang="en-US" dirty="0"/>
              <a:t>) = p</a:t>
            </a:r>
          </a:p>
          <a:p>
            <a:pPr marL="11113" indent="0">
              <a:buNone/>
            </a:pPr>
            <a:r>
              <a:rPr lang="en-US" dirty="0"/>
              <a:t>p = 0.5 p + 1 (1-p)</a:t>
            </a:r>
          </a:p>
          <a:p>
            <a:pPr marL="11113" indent="0">
              <a:buNone/>
            </a:pPr>
            <a:r>
              <a:rPr lang="en-US" dirty="0"/>
              <a:t>p = 2/3</a:t>
            </a:r>
          </a:p>
          <a:p>
            <a:endParaRPr lang="en-US" dirty="0"/>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13</a:t>
            </a:fld>
            <a:endParaRPr lang="en-US" dirty="0"/>
          </a:p>
        </p:txBody>
      </p:sp>
      <p:sp>
        <p:nvSpPr>
          <p:cNvPr id="5" name="Oval 4">
            <a:extLst>
              <a:ext uri="{FF2B5EF4-FFF2-40B4-BE49-F238E27FC236}">
                <a16:creationId xmlns:a16="http://schemas.microsoft.com/office/drawing/2014/main" id="{33F160D0-5C62-0840-AFCC-02B0764EE320}"/>
              </a:ext>
            </a:extLst>
          </p:cNvPr>
          <p:cNvSpPr/>
          <p:nvPr/>
        </p:nvSpPr>
        <p:spPr>
          <a:xfrm>
            <a:off x="41148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6" name="Oval 5">
            <a:extLst>
              <a:ext uri="{FF2B5EF4-FFF2-40B4-BE49-F238E27FC236}">
                <a16:creationId xmlns:a16="http://schemas.microsoft.com/office/drawing/2014/main" id="{43F32200-2A9F-F748-8C0D-7246E89BF71C}"/>
              </a:ext>
            </a:extLst>
          </p:cNvPr>
          <p:cNvSpPr/>
          <p:nvPr/>
        </p:nvSpPr>
        <p:spPr>
          <a:xfrm>
            <a:off x="57150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8" name="Curved Connector 7">
            <a:extLst>
              <a:ext uri="{FF2B5EF4-FFF2-40B4-BE49-F238E27FC236}">
                <a16:creationId xmlns:a16="http://schemas.microsoft.com/office/drawing/2014/main" id="{8D4D7E00-868C-CA42-9AD2-1228A0AD6B40}"/>
              </a:ext>
            </a:extLst>
          </p:cNvPr>
          <p:cNvCxnSpPr>
            <a:cxnSpLocks/>
          </p:cNvCxnSpPr>
          <p:nvPr/>
        </p:nvCxnSpPr>
        <p:spPr>
          <a:xfrm rot="5400000" flipH="1" flipV="1">
            <a:off x="5130748" y="8064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0" name="Curved Connector 9">
            <a:extLst>
              <a:ext uri="{FF2B5EF4-FFF2-40B4-BE49-F238E27FC236}">
                <a16:creationId xmlns:a16="http://schemas.microsoft.com/office/drawing/2014/main" id="{6CD939F5-C656-1847-81F9-A26A61B76D8D}"/>
              </a:ext>
            </a:extLst>
          </p:cNvPr>
          <p:cNvCxnSpPr>
            <a:cxnSpLocks/>
            <a:stCxn id="6" idx="4"/>
            <a:endCxn id="5" idx="4"/>
          </p:cNvCxnSpPr>
          <p:nvPr/>
        </p:nvCxnSpPr>
        <p:spPr>
          <a:xfrm rot="5400000">
            <a:off x="5130748" y="12825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4" name="Curved Connector 13">
            <a:extLst>
              <a:ext uri="{FF2B5EF4-FFF2-40B4-BE49-F238E27FC236}">
                <a16:creationId xmlns:a16="http://schemas.microsoft.com/office/drawing/2014/main" id="{304F4A53-F522-874B-862E-FCA58EADACB7}"/>
              </a:ext>
            </a:extLst>
          </p:cNvPr>
          <p:cNvCxnSpPr>
            <a:cxnSpLocks/>
          </p:cNvCxnSpPr>
          <p:nvPr/>
        </p:nvCxnSpPr>
        <p:spPr>
          <a:xfrm rot="16200000" flipH="1">
            <a:off x="3963816" y="18601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5B53B41C-B4C1-4A4A-BF93-B8B74DF76745}"/>
              </a:ext>
            </a:extLst>
          </p:cNvPr>
          <p:cNvSpPr/>
          <p:nvPr/>
        </p:nvSpPr>
        <p:spPr>
          <a:xfrm>
            <a:off x="2937116" y="1600201"/>
            <a:ext cx="647934"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0.5 </a:t>
            </a:r>
          </a:p>
        </p:txBody>
      </p:sp>
      <p:sp>
        <p:nvSpPr>
          <p:cNvPr id="25" name="Rectangle 24">
            <a:extLst>
              <a:ext uri="{FF2B5EF4-FFF2-40B4-BE49-F238E27FC236}">
                <a16:creationId xmlns:a16="http://schemas.microsoft.com/office/drawing/2014/main" id="{21ECA028-C69C-4841-A6D8-EA057826E67C}"/>
              </a:ext>
            </a:extLst>
          </p:cNvPr>
          <p:cNvSpPr/>
          <p:nvPr/>
        </p:nvSpPr>
        <p:spPr>
          <a:xfrm>
            <a:off x="4816337" y="1219201"/>
            <a:ext cx="647934"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0.5 </a:t>
            </a:r>
          </a:p>
        </p:txBody>
      </p:sp>
      <p:sp>
        <p:nvSpPr>
          <p:cNvPr id="26" name="Rectangle 25">
            <a:extLst>
              <a:ext uri="{FF2B5EF4-FFF2-40B4-BE49-F238E27FC236}">
                <a16:creationId xmlns:a16="http://schemas.microsoft.com/office/drawing/2014/main" id="{69445DFB-87E8-1B4C-A5FB-6A5B3369157B}"/>
              </a:ext>
            </a:extLst>
          </p:cNvPr>
          <p:cNvSpPr/>
          <p:nvPr/>
        </p:nvSpPr>
        <p:spPr>
          <a:xfrm>
            <a:off x="4972801" y="1993901"/>
            <a:ext cx="359394"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1 </a:t>
            </a:r>
          </a:p>
        </p:txBody>
      </p:sp>
    </p:spTree>
    <p:extLst>
      <p:ext uri="{BB962C8B-B14F-4D97-AF65-F5344CB8AC3E}">
        <p14:creationId xmlns:p14="http://schemas.microsoft.com/office/powerpoint/2010/main" val="376406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Markov Chain: Stationary Distribution</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707313"/>
            <a:ext cx="10972800" cy="3845889"/>
          </a:xfrm>
        </p:spPr>
        <p:txBody>
          <a:bodyPr>
            <a:normAutofit/>
          </a:bodyPr>
          <a:lstStyle/>
          <a:p>
            <a:pPr marL="11113" indent="0">
              <a:buNone/>
            </a:pPr>
            <a:r>
              <a:rPr lang="en-US" dirty="0"/>
              <a:t>Time t→∞: P(</a:t>
            </a:r>
            <a:r>
              <a:rPr lang="en-US" dirty="0" err="1"/>
              <a:t>r</a:t>
            </a:r>
            <a:r>
              <a:rPr lang="en-US" baseline="-25000" dirty="0" err="1"/>
              <a:t>t</a:t>
            </a:r>
            <a:r>
              <a:rPr lang="en-US" dirty="0"/>
              <a:t>)→p</a:t>
            </a:r>
          </a:p>
          <a:p>
            <a:pPr marL="11113" indent="0">
              <a:buNone/>
            </a:pPr>
            <a:r>
              <a:rPr lang="en-US" dirty="0"/>
              <a:t>P(</a:t>
            </a:r>
            <a:r>
              <a:rPr lang="en-US" dirty="0" err="1"/>
              <a:t>r</a:t>
            </a:r>
            <a:r>
              <a:rPr lang="en-US" baseline="-25000" dirty="0" err="1"/>
              <a:t>t</a:t>
            </a:r>
            <a:r>
              <a:rPr lang="en-US" dirty="0"/>
              <a:t>) = P(r</a:t>
            </a:r>
            <a:r>
              <a:rPr lang="en-US" baseline="-25000" dirty="0"/>
              <a:t>t</a:t>
            </a:r>
            <a:r>
              <a:rPr lang="en-US" dirty="0"/>
              <a:t>|r</a:t>
            </a:r>
            <a:r>
              <a:rPr lang="en-US" baseline="-25000" dirty="0"/>
              <a:t>t-1</a:t>
            </a:r>
            <a:r>
              <a:rPr lang="en-US" dirty="0"/>
              <a:t>) P(r</a:t>
            </a:r>
            <a:r>
              <a:rPr lang="en-US" baseline="-25000" dirty="0"/>
              <a:t>t-1</a:t>
            </a:r>
            <a:r>
              <a:rPr lang="en-US" dirty="0"/>
              <a:t>) + P(r</a:t>
            </a:r>
            <a:r>
              <a:rPr lang="en-US" baseline="-25000" dirty="0"/>
              <a:t>t</a:t>
            </a:r>
            <a:r>
              <a:rPr lang="en-US" dirty="0"/>
              <a:t>|s</a:t>
            </a:r>
            <a:r>
              <a:rPr lang="en-US" baseline="-25000" dirty="0"/>
              <a:t>t-1</a:t>
            </a:r>
            <a:r>
              <a:rPr lang="en-US" dirty="0"/>
              <a:t>) P(s</a:t>
            </a:r>
            <a:r>
              <a:rPr lang="en-US" baseline="-25000" dirty="0"/>
              <a:t>t-1</a:t>
            </a:r>
            <a:r>
              <a:rPr lang="en-US" dirty="0"/>
              <a:t>) </a:t>
            </a:r>
          </a:p>
          <a:p>
            <a:pPr marL="11113" indent="0">
              <a:buNone/>
            </a:pPr>
            <a:r>
              <a:rPr lang="en-US" dirty="0"/>
              <a:t>P(</a:t>
            </a:r>
            <a:r>
              <a:rPr lang="en-US" dirty="0" err="1"/>
              <a:t>r</a:t>
            </a:r>
            <a:r>
              <a:rPr lang="en-US" baseline="-25000" dirty="0" err="1"/>
              <a:t>t</a:t>
            </a:r>
            <a:r>
              <a:rPr lang="en-US" dirty="0"/>
              <a:t>) = P(r</a:t>
            </a:r>
            <a:r>
              <a:rPr lang="en-US" baseline="-25000" dirty="0"/>
              <a:t>t-1</a:t>
            </a:r>
            <a:r>
              <a:rPr lang="en-US" dirty="0"/>
              <a:t>) = p</a:t>
            </a:r>
          </a:p>
          <a:p>
            <a:pPr marL="11113" indent="0">
              <a:buNone/>
            </a:pPr>
            <a:r>
              <a:rPr lang="en-US" dirty="0"/>
              <a:t>p = 0.6 p + 0.2 (1-p)</a:t>
            </a:r>
          </a:p>
          <a:p>
            <a:pPr marL="11113" indent="0">
              <a:buNone/>
            </a:pPr>
            <a:r>
              <a:rPr lang="en-US" dirty="0"/>
              <a:t>p = 1/3</a:t>
            </a:r>
          </a:p>
          <a:p>
            <a:endParaRPr lang="en-US" sz="2800" dirty="0"/>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14</a:t>
            </a:fld>
            <a:endParaRPr lang="en-US" dirty="0"/>
          </a:p>
        </p:txBody>
      </p:sp>
      <p:sp>
        <p:nvSpPr>
          <p:cNvPr id="13" name="Oval 12">
            <a:extLst>
              <a:ext uri="{FF2B5EF4-FFF2-40B4-BE49-F238E27FC236}">
                <a16:creationId xmlns:a16="http://schemas.microsoft.com/office/drawing/2014/main" id="{208759D6-D56F-384C-8AC0-795E86C39A3F}"/>
              </a:ext>
            </a:extLst>
          </p:cNvPr>
          <p:cNvSpPr/>
          <p:nvPr/>
        </p:nvSpPr>
        <p:spPr>
          <a:xfrm>
            <a:off x="41148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15" name="Oval 14">
            <a:extLst>
              <a:ext uri="{FF2B5EF4-FFF2-40B4-BE49-F238E27FC236}">
                <a16:creationId xmlns:a16="http://schemas.microsoft.com/office/drawing/2014/main" id="{3F10B83B-61B3-8E4B-940C-8B737F68BEC9}"/>
              </a:ext>
            </a:extLst>
          </p:cNvPr>
          <p:cNvSpPr/>
          <p:nvPr/>
        </p:nvSpPr>
        <p:spPr>
          <a:xfrm>
            <a:off x="5715001" y="16376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16" name="Curved Connector 15">
            <a:extLst>
              <a:ext uri="{FF2B5EF4-FFF2-40B4-BE49-F238E27FC236}">
                <a16:creationId xmlns:a16="http://schemas.microsoft.com/office/drawing/2014/main" id="{8D858A19-4A10-484A-8595-2E1AD2776220}"/>
              </a:ext>
            </a:extLst>
          </p:cNvPr>
          <p:cNvCxnSpPr>
            <a:cxnSpLocks/>
          </p:cNvCxnSpPr>
          <p:nvPr/>
        </p:nvCxnSpPr>
        <p:spPr>
          <a:xfrm rot="5400000" flipH="1" flipV="1">
            <a:off x="5130748" y="8064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7" name="Curved Connector 16">
            <a:extLst>
              <a:ext uri="{FF2B5EF4-FFF2-40B4-BE49-F238E27FC236}">
                <a16:creationId xmlns:a16="http://schemas.microsoft.com/office/drawing/2014/main" id="{C897F97B-0467-2345-9919-13C99959F1E2}"/>
              </a:ext>
            </a:extLst>
          </p:cNvPr>
          <p:cNvCxnSpPr>
            <a:cxnSpLocks/>
            <a:stCxn id="15" idx="4"/>
            <a:endCxn id="13" idx="4"/>
          </p:cNvCxnSpPr>
          <p:nvPr/>
        </p:nvCxnSpPr>
        <p:spPr>
          <a:xfrm rot="5400000">
            <a:off x="5130748" y="12825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18" name="Curved Connector 17">
            <a:extLst>
              <a:ext uri="{FF2B5EF4-FFF2-40B4-BE49-F238E27FC236}">
                <a16:creationId xmlns:a16="http://schemas.microsoft.com/office/drawing/2014/main" id="{3C6E04B4-321B-B24E-92EB-646B65A383AE}"/>
              </a:ext>
            </a:extLst>
          </p:cNvPr>
          <p:cNvCxnSpPr>
            <a:cxnSpLocks/>
          </p:cNvCxnSpPr>
          <p:nvPr/>
        </p:nvCxnSpPr>
        <p:spPr>
          <a:xfrm rot="16200000" flipH="1">
            <a:off x="3963816" y="18601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04A0BD60-4810-F04E-B845-9FE8F7B4AE41}"/>
              </a:ext>
            </a:extLst>
          </p:cNvPr>
          <p:cNvSpPr/>
          <p:nvPr/>
        </p:nvSpPr>
        <p:spPr>
          <a:xfrm>
            <a:off x="2937116" y="1600201"/>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20" name="Rectangle 19">
            <a:extLst>
              <a:ext uri="{FF2B5EF4-FFF2-40B4-BE49-F238E27FC236}">
                <a16:creationId xmlns:a16="http://schemas.microsoft.com/office/drawing/2014/main" id="{76D74458-C7EC-A049-8D60-D5326B9677C3}"/>
              </a:ext>
            </a:extLst>
          </p:cNvPr>
          <p:cNvSpPr/>
          <p:nvPr/>
        </p:nvSpPr>
        <p:spPr>
          <a:xfrm>
            <a:off x="4816337" y="1219201"/>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21" name="Rectangle 20">
            <a:extLst>
              <a:ext uri="{FF2B5EF4-FFF2-40B4-BE49-F238E27FC236}">
                <a16:creationId xmlns:a16="http://schemas.microsoft.com/office/drawing/2014/main" id="{8797661F-F3CE-1A4A-9F70-EFABBCB26650}"/>
              </a:ext>
            </a:extLst>
          </p:cNvPr>
          <p:cNvSpPr/>
          <p:nvPr/>
        </p:nvSpPr>
        <p:spPr>
          <a:xfrm>
            <a:off x="4844878" y="1981201"/>
            <a:ext cx="64152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0.2 </a:t>
            </a:r>
          </a:p>
        </p:txBody>
      </p:sp>
      <p:sp>
        <p:nvSpPr>
          <p:cNvPr id="22" name="Rectangle 21">
            <a:extLst>
              <a:ext uri="{FF2B5EF4-FFF2-40B4-BE49-F238E27FC236}">
                <a16:creationId xmlns:a16="http://schemas.microsoft.com/office/drawing/2014/main" id="{3A95E072-08B5-E846-ACFD-F76045DFBF2A}"/>
              </a:ext>
            </a:extLst>
          </p:cNvPr>
          <p:cNvSpPr/>
          <p:nvPr/>
        </p:nvSpPr>
        <p:spPr>
          <a:xfrm>
            <a:off x="6784942" y="156059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0.8 </a:t>
            </a:r>
          </a:p>
        </p:txBody>
      </p:sp>
      <p:cxnSp>
        <p:nvCxnSpPr>
          <p:cNvPr id="23" name="Curved Connector 22">
            <a:extLst>
              <a:ext uri="{FF2B5EF4-FFF2-40B4-BE49-F238E27FC236}">
                <a16:creationId xmlns:a16="http://schemas.microsoft.com/office/drawing/2014/main" id="{FD710A9C-63A1-554D-B895-B48EFA64F6F2}"/>
              </a:ext>
            </a:extLst>
          </p:cNvPr>
          <p:cNvCxnSpPr>
            <a:cxnSpLocks/>
            <a:stCxn id="15" idx="7"/>
            <a:endCxn id="15" idx="5"/>
          </p:cNvCxnSpPr>
          <p:nvPr/>
        </p:nvCxnSpPr>
        <p:spPr>
          <a:xfrm rot="16200000" flipH="1">
            <a:off x="5926141" y="18601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1853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Summary: HMMs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732585"/>
                <a:ext cx="10972800" cy="3820617"/>
              </a:xfrm>
            </p:spPr>
            <p:txBody>
              <a:bodyPr/>
              <a:lstStyle/>
              <a:p>
                <a:r>
                  <a:rPr lang="en-US" dirty="0">
                    <a:solidFill>
                      <a:srgbClr val="7030A0"/>
                    </a:solidFill>
                  </a:rPr>
                  <a:t>P(S</a:t>
                </a:r>
                <a:r>
                  <a:rPr lang="en-US" baseline="-25000" dirty="0">
                    <a:solidFill>
                      <a:srgbClr val="7030A0"/>
                    </a:solidFill>
                  </a:rPr>
                  <a:t>t</a:t>
                </a:r>
                <a:r>
                  <a:rPr lang="en-US" dirty="0">
                    <a:solidFill>
                      <a:srgbClr val="7030A0"/>
                    </a:solidFill>
                  </a:rPr>
                  <a:t>|S</a:t>
                </a:r>
                <a:r>
                  <a:rPr lang="en-US" baseline="-25000" dirty="0">
                    <a:solidFill>
                      <a:srgbClr val="7030A0"/>
                    </a:solidFill>
                  </a:rPr>
                  <a:t>t-1</a:t>
                </a:r>
                <a:r>
                  <a:rPr lang="en-US" dirty="0">
                    <a:solidFill>
                      <a:srgbClr val="7030A0"/>
                    </a:solidFill>
                  </a:rPr>
                  <a:t>)</a:t>
                </a:r>
                <a:r>
                  <a:rPr lang="en-US" dirty="0"/>
                  <a:t>: Markov chain transition probability</a:t>
                </a:r>
              </a:p>
              <a:p>
                <a:r>
                  <a:rPr lang="en-US" dirty="0">
                    <a:solidFill>
                      <a:srgbClr val="7030A0"/>
                    </a:solidFill>
                  </a:rPr>
                  <a:t>P(</a:t>
                </a:r>
                <a:r>
                  <a:rPr lang="en-US" dirty="0" err="1">
                    <a:solidFill>
                      <a:srgbClr val="7030A0"/>
                    </a:solidFill>
                  </a:rPr>
                  <a:t>Z</a:t>
                </a:r>
                <a:r>
                  <a:rPr lang="en-US" baseline="-25000" dirty="0" err="1">
                    <a:solidFill>
                      <a:srgbClr val="7030A0"/>
                    </a:solidFill>
                  </a:rPr>
                  <a:t>t</a:t>
                </a:r>
                <a:r>
                  <a:rPr lang="en-US" dirty="0" err="1">
                    <a:solidFill>
                      <a:srgbClr val="7030A0"/>
                    </a:solidFill>
                  </a:rPr>
                  <a:t>|S</a:t>
                </a:r>
                <a:r>
                  <a:rPr lang="en-US" baseline="-25000" dirty="0" err="1">
                    <a:solidFill>
                      <a:srgbClr val="7030A0"/>
                    </a:solidFill>
                  </a:rPr>
                  <a:t>t</a:t>
                </a:r>
                <a:r>
                  <a:rPr lang="en-US" dirty="0">
                    <a:solidFill>
                      <a:srgbClr val="7030A0"/>
                    </a:solidFill>
                  </a:rPr>
                  <a:t>)</a:t>
                </a:r>
                <a:r>
                  <a:rPr lang="en-US" dirty="0"/>
                  <a:t>: evidence conditional probability</a:t>
                </a:r>
              </a:p>
              <a:p>
                <a:r>
                  <a:rPr lang="en-US" dirty="0"/>
                  <a:t>Bayesian network:</a:t>
                </a:r>
              </a:p>
              <a:p>
                <a:pPr>
                  <a:buClr>
                    <a:schemeClr val="bg1"/>
                  </a:buClr>
                </a:pPr>
                <a14:m>
                  <m:oMath xmlns:m="http://schemas.openxmlformats.org/officeDocument/2006/math">
                    <m:r>
                      <m:rPr>
                        <m:sty m:val="p"/>
                      </m:rPr>
                      <a:rPr lang="en-US" b="0" i="0" smtClean="0">
                        <a:solidFill>
                          <a:srgbClr val="7030A0"/>
                        </a:solidFill>
                        <a:latin typeface="Cambria Math" panose="02040503050406030204" pitchFamily="18" charset="0"/>
                      </a:rPr>
                      <m:t>P</m:t>
                    </m:r>
                    <m:r>
                      <a:rPr lang="en-US" b="0" i="0"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m:rPr>
                            <m:sty m:val="p"/>
                          </m:rPr>
                          <a:rPr lang="en-US" b="0" i="0" smtClean="0">
                            <a:solidFill>
                              <a:srgbClr val="7030A0"/>
                            </a:solidFill>
                            <a:latin typeface="Cambria Math" panose="02040503050406030204" pitchFamily="18" charset="0"/>
                          </a:rPr>
                          <m:t>S</m:t>
                        </m:r>
                      </m:e>
                      <m:sub>
                        <m:r>
                          <a:rPr lang="en-US" b="0" i="0" smtClean="0">
                            <a:solidFill>
                              <a:srgbClr val="7030A0"/>
                            </a:solidFill>
                            <a:latin typeface="Cambria Math" panose="02040503050406030204" pitchFamily="18" charset="0"/>
                          </a:rPr>
                          <m:t>1:</m:t>
                        </m:r>
                        <m:r>
                          <m:rPr>
                            <m:sty m:val="p"/>
                          </m:rPr>
                          <a:rPr lang="en-US" b="0" i="0" smtClean="0">
                            <a:solidFill>
                              <a:srgbClr val="7030A0"/>
                            </a:solidFill>
                            <a:latin typeface="Cambria Math" panose="02040503050406030204" pitchFamily="18" charset="0"/>
                          </a:rPr>
                          <m:t>t</m:t>
                        </m:r>
                      </m:sub>
                    </m:sSub>
                    <m:r>
                      <a:rPr lang="en-US" b="0" i="0" smtClean="0">
                        <a:solidFill>
                          <a:srgbClr val="7030A0"/>
                        </a:solidFill>
                        <a:latin typeface="Cambria Math" panose="02040503050406030204" pitchFamily="18" charset="0"/>
                      </a:rPr>
                      <m:t>,</m:t>
                    </m:r>
                  </m:oMath>
                </a14:m>
                <a:r>
                  <a:rPr lang="en-US" dirty="0">
                    <a:solidFill>
                      <a:srgbClr val="7030A0"/>
                    </a:solidFill>
                  </a:rPr>
                  <a:t> </a:t>
                </a:r>
                <a14:m>
                  <m:oMath xmlns:m="http://schemas.openxmlformats.org/officeDocument/2006/math">
                    <m:sSub>
                      <m:sSubPr>
                        <m:ctrlPr>
                          <a:rPr lang="en-US" i="1">
                            <a:solidFill>
                              <a:srgbClr val="7030A0"/>
                            </a:solidFill>
                            <a:latin typeface="Cambria Math" panose="02040503050406030204" pitchFamily="18" charset="0"/>
                          </a:rPr>
                        </m:ctrlPr>
                      </m:sSubPr>
                      <m:e>
                        <m:r>
                          <m:rPr>
                            <m:sty m:val="p"/>
                          </m:rPr>
                          <a:rPr lang="en-US" b="0" i="0" smtClean="0">
                            <a:solidFill>
                              <a:srgbClr val="7030A0"/>
                            </a:solidFill>
                            <a:latin typeface="Cambria Math" panose="02040503050406030204" pitchFamily="18" charset="0"/>
                          </a:rPr>
                          <m:t>Z</m:t>
                        </m:r>
                      </m:e>
                      <m:sub>
                        <m:r>
                          <a:rPr lang="en-US" i="0">
                            <a:solidFill>
                              <a:srgbClr val="7030A0"/>
                            </a:solidFill>
                            <a:latin typeface="Cambria Math" panose="02040503050406030204" pitchFamily="18" charset="0"/>
                          </a:rPr>
                          <m:t>1:</m:t>
                        </m:r>
                        <m:r>
                          <m:rPr>
                            <m:sty m:val="p"/>
                          </m:rPr>
                          <a:rPr lang="en-US" b="0" i="0" smtClean="0">
                            <a:solidFill>
                              <a:srgbClr val="7030A0"/>
                            </a:solidFill>
                            <a:latin typeface="Cambria Math" panose="02040503050406030204" pitchFamily="18" charset="0"/>
                          </a:rPr>
                          <m:t>t</m:t>
                        </m:r>
                      </m:sub>
                    </m:sSub>
                    <m:r>
                      <a:rPr lang="en-US" b="0" i="0" smtClean="0">
                        <a:solidFill>
                          <a:srgbClr val="7030A0"/>
                        </a:solidFill>
                        <a:latin typeface="Cambria Math" panose="02040503050406030204" pitchFamily="18" charset="0"/>
                      </a:rPr>
                      <m:t>)=</m:t>
                    </m:r>
                    <m:r>
                      <m:rPr>
                        <m:sty m:val="p"/>
                      </m:rPr>
                      <a:rPr lang="en-US" b="0" i="0" smtClean="0">
                        <a:solidFill>
                          <a:srgbClr val="7030A0"/>
                        </a:solidFill>
                        <a:latin typeface="Cambria Math" panose="02040503050406030204" pitchFamily="18" charset="0"/>
                      </a:rPr>
                      <m:t>P</m:t>
                    </m:r>
                    <m:r>
                      <a:rPr lang="en-US" b="0" i="0" smtClean="0">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S</m:t>
                        </m:r>
                      </m:e>
                      <m:sub>
                        <m:r>
                          <a:rPr lang="en-US" i="0">
                            <a:solidFill>
                              <a:srgbClr val="7030A0"/>
                            </a:solidFill>
                            <a:latin typeface="Cambria Math" panose="02040503050406030204" pitchFamily="18" charset="0"/>
                          </a:rPr>
                          <m:t>1</m:t>
                        </m:r>
                      </m:sub>
                    </m:sSub>
                    <m:r>
                      <a:rPr lang="en-US" b="0" i="0" smtClean="0">
                        <a:solidFill>
                          <a:srgbClr val="7030A0"/>
                        </a:solidFill>
                        <a:latin typeface="Cambria Math" panose="02040503050406030204" pitchFamily="18" charset="0"/>
                      </a:rPr>
                      <m:t>)</m:t>
                    </m:r>
                    <m:r>
                      <a:rPr lang="en-US" i="0" smtClean="0">
                        <a:solidFill>
                          <a:srgbClr val="7030A0"/>
                        </a:solidFill>
                        <a:latin typeface="Cambria Math" panose="02040503050406030204" pitchFamily="18" charset="0"/>
                      </a:rPr>
                      <m:t> </m:t>
                    </m:r>
                    <m:r>
                      <m:rPr>
                        <m:sty m:val="p"/>
                      </m:rPr>
                      <a:rPr lang="en-US" i="0">
                        <a:solidFill>
                          <a:srgbClr val="7030A0"/>
                        </a:solidFill>
                        <a:latin typeface="Cambria Math" panose="02040503050406030204" pitchFamily="18" charset="0"/>
                      </a:rPr>
                      <m:t>P</m:t>
                    </m:r>
                    <m:d>
                      <m:dPr>
                        <m:endChr m:val="|"/>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Z</m:t>
                            </m:r>
                          </m:e>
                          <m:sub>
                            <m:r>
                              <a:rPr lang="en-US" b="0" i="0" smtClean="0">
                                <a:solidFill>
                                  <a:srgbClr val="7030A0"/>
                                </a:solidFill>
                                <a:latin typeface="Cambria Math" panose="02040503050406030204" pitchFamily="18" charset="0"/>
                              </a:rPr>
                              <m:t>1</m:t>
                            </m:r>
                          </m:sub>
                        </m:sSub>
                      </m:e>
                    </m:d>
                    <m:sSub>
                      <m:sSubPr>
                        <m:ctrlPr>
                          <a:rPr lang="en-US" i="1" smtClean="0">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S</m:t>
                        </m:r>
                      </m:e>
                      <m:sub>
                        <m:r>
                          <a:rPr lang="en-US" b="0" i="0" smtClean="0">
                            <a:solidFill>
                              <a:srgbClr val="7030A0"/>
                            </a:solidFill>
                            <a:latin typeface="Cambria Math" panose="02040503050406030204" pitchFamily="18" charset="0"/>
                          </a:rPr>
                          <m:t>1</m:t>
                        </m:r>
                      </m:sub>
                    </m:sSub>
                    <m:r>
                      <a:rPr lang="en-US" i="0">
                        <a:solidFill>
                          <a:srgbClr val="7030A0"/>
                        </a:solidFill>
                        <a:latin typeface="Cambria Math" panose="02040503050406030204" pitchFamily="18" charset="0"/>
                      </a:rPr>
                      <m:t>)</m:t>
                    </m:r>
                    <m:r>
                      <a:rPr lang="en-US" b="0" i="0" smtClean="0">
                        <a:solidFill>
                          <a:srgbClr val="7030A0"/>
                        </a:solidFill>
                        <a:latin typeface="Cambria Math" panose="02040503050406030204" pitchFamily="18" charset="0"/>
                      </a:rPr>
                      <m:t> </m:t>
                    </m:r>
                    <m:nary>
                      <m:naryPr>
                        <m:chr m:val="∏"/>
                        <m:limLoc m:val="subSup"/>
                        <m:ctrlPr>
                          <a:rPr lang="en-US" b="0" i="1" smtClean="0">
                            <a:solidFill>
                              <a:srgbClr val="7030A0"/>
                            </a:solidFill>
                            <a:latin typeface="Cambria Math" panose="02040503050406030204" pitchFamily="18" charset="0"/>
                          </a:rPr>
                        </m:ctrlPr>
                      </m:naryPr>
                      <m:sub>
                        <m:r>
                          <m:rPr>
                            <m:sty m:val="p"/>
                            <m:brk m:alnAt="25"/>
                          </m:rPr>
                          <a:rPr lang="en-US" b="0" i="0" smtClean="0">
                            <a:solidFill>
                              <a:srgbClr val="7030A0"/>
                            </a:solidFill>
                            <a:latin typeface="Cambria Math" panose="02040503050406030204" pitchFamily="18" charset="0"/>
                          </a:rPr>
                          <m:t>i</m:t>
                        </m:r>
                        <m:r>
                          <a:rPr lang="en-US" b="0" i="0" smtClean="0">
                            <a:solidFill>
                              <a:srgbClr val="7030A0"/>
                            </a:solidFill>
                            <a:latin typeface="Cambria Math" panose="02040503050406030204" pitchFamily="18" charset="0"/>
                          </a:rPr>
                          <m:t>=2</m:t>
                        </m:r>
                      </m:sub>
                      <m:sup>
                        <m:r>
                          <m:rPr>
                            <m:sty m:val="p"/>
                          </m:rPr>
                          <a:rPr lang="en-US" b="0" i="0" smtClean="0">
                            <a:solidFill>
                              <a:srgbClr val="7030A0"/>
                            </a:solidFill>
                            <a:latin typeface="Cambria Math" panose="02040503050406030204" pitchFamily="18" charset="0"/>
                          </a:rPr>
                          <m:t>t</m:t>
                        </m:r>
                      </m:sup>
                      <m:e>
                        <m:r>
                          <m:rPr>
                            <m:sty m:val="p"/>
                          </m:rPr>
                          <a:rPr lang="en-US" b="0" i="0" smtClean="0">
                            <a:solidFill>
                              <a:srgbClr val="7030A0"/>
                            </a:solidFill>
                            <a:latin typeface="Cambria Math" panose="02040503050406030204" pitchFamily="18" charset="0"/>
                          </a:rPr>
                          <m:t>P</m:t>
                        </m:r>
                        <m:d>
                          <m:dPr>
                            <m:endChr m:val="|"/>
                            <m:ctrlPr>
                              <a:rPr lang="en-US" b="0" i="1" smtClean="0">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S</m:t>
                                </m:r>
                              </m:e>
                              <m:sub>
                                <m:r>
                                  <m:rPr>
                                    <m:sty m:val="p"/>
                                  </m:rPr>
                                  <a:rPr lang="en-US" b="0" i="0" smtClean="0">
                                    <a:solidFill>
                                      <a:srgbClr val="7030A0"/>
                                    </a:solidFill>
                                    <a:latin typeface="Cambria Math" panose="02040503050406030204" pitchFamily="18" charset="0"/>
                                  </a:rPr>
                                  <m:t>i</m:t>
                                </m:r>
                              </m:sub>
                            </m:sSub>
                          </m:e>
                        </m:d>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S</m:t>
                            </m:r>
                          </m:e>
                          <m:sub>
                            <m:r>
                              <m:rPr>
                                <m:sty m:val="p"/>
                              </m:rPr>
                              <a:rPr lang="en-US" b="0" i="0" smtClean="0">
                                <a:solidFill>
                                  <a:srgbClr val="7030A0"/>
                                </a:solidFill>
                                <a:latin typeface="Cambria Math" panose="02040503050406030204" pitchFamily="18" charset="0"/>
                              </a:rPr>
                              <m:t>i</m:t>
                            </m:r>
                            <m:r>
                              <a:rPr lang="en-US" i="0">
                                <a:solidFill>
                                  <a:srgbClr val="7030A0"/>
                                </a:solidFill>
                                <a:latin typeface="Cambria Math" panose="02040503050406030204" pitchFamily="18" charset="0"/>
                              </a:rPr>
                              <m:t>−1</m:t>
                            </m:r>
                          </m:sub>
                        </m:sSub>
                        <m:r>
                          <a:rPr lang="en-US" i="0">
                            <a:solidFill>
                              <a:srgbClr val="7030A0"/>
                            </a:solidFill>
                            <a:latin typeface="Cambria Math" panose="02040503050406030204" pitchFamily="18" charset="0"/>
                          </a:rPr>
                          <m:t>)</m:t>
                        </m:r>
                        <m:r>
                          <m:rPr>
                            <m:sty m:val="p"/>
                          </m:rPr>
                          <a:rPr lang="en-US" i="0">
                            <a:solidFill>
                              <a:srgbClr val="7030A0"/>
                            </a:solidFill>
                            <a:latin typeface="Cambria Math" panose="02040503050406030204" pitchFamily="18" charset="0"/>
                          </a:rPr>
                          <m:t>P</m:t>
                        </m:r>
                        <m:d>
                          <m:dPr>
                            <m:endChr m:val="|"/>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m:rPr>
                                    <m:sty m:val="p"/>
                                  </m:rPr>
                                  <a:rPr lang="en-US" b="0" i="0" smtClean="0">
                                    <a:solidFill>
                                      <a:srgbClr val="7030A0"/>
                                    </a:solidFill>
                                    <a:latin typeface="Cambria Math" panose="02040503050406030204" pitchFamily="18" charset="0"/>
                                  </a:rPr>
                                  <m:t>Z</m:t>
                                </m:r>
                              </m:e>
                              <m:sub>
                                <m:r>
                                  <m:rPr>
                                    <m:sty m:val="p"/>
                                  </m:rPr>
                                  <a:rPr lang="en-US" b="0" i="0" smtClean="0">
                                    <a:solidFill>
                                      <a:srgbClr val="7030A0"/>
                                    </a:solidFill>
                                    <a:latin typeface="Cambria Math" panose="02040503050406030204" pitchFamily="18" charset="0"/>
                                  </a:rPr>
                                  <m:t>i</m:t>
                                </m:r>
                              </m:sub>
                            </m:sSub>
                          </m:e>
                        </m:d>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S</m:t>
                            </m:r>
                          </m:e>
                          <m:sub>
                            <m:r>
                              <m:rPr>
                                <m:sty m:val="p"/>
                              </m:rPr>
                              <a:rPr lang="en-US" b="0" i="0" smtClean="0">
                                <a:solidFill>
                                  <a:srgbClr val="7030A0"/>
                                </a:solidFill>
                                <a:latin typeface="Cambria Math" panose="02040503050406030204" pitchFamily="18" charset="0"/>
                              </a:rPr>
                              <m:t>i</m:t>
                            </m:r>
                          </m:sub>
                        </m:sSub>
                        <m:r>
                          <a:rPr lang="en-US" i="0">
                            <a:solidFill>
                              <a:srgbClr val="7030A0"/>
                            </a:solidFill>
                            <a:latin typeface="Cambria Math" panose="02040503050406030204" pitchFamily="18" charset="0"/>
                          </a:rPr>
                          <m:t>)</m:t>
                        </m:r>
                      </m:e>
                    </m:nary>
                  </m:oMath>
                </a14:m>
                <a:endParaRPr lang="en-US" dirty="0">
                  <a:solidFill>
                    <a:srgbClr val="7030A0"/>
                  </a:solidFill>
                </a:endParaRPr>
              </a:p>
              <a:p>
                <a:pPr>
                  <a:buClr>
                    <a:schemeClr val="bg1"/>
                  </a:buClr>
                </a:pPr>
                <a:r>
                  <a:rPr lang="en-US" dirty="0"/>
                  <a:t>Notice the second part of the equation considers </a:t>
                </a:r>
                <a:r>
                  <a:rPr lang="en-US" b="1" dirty="0"/>
                  <a:t>all</a:t>
                </a:r>
                <a:r>
                  <a:rPr lang="en-US" dirty="0"/>
                  <a:t> evidences from all previous states.</a:t>
                </a:r>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2732585"/>
                <a:ext cx="10972800" cy="3820617"/>
              </a:xfrm>
              <a:blipFill>
                <a:blip r:embed="rId3"/>
                <a:stretch>
                  <a:fillRect l="-1500" t="-797" b="-207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15</a:t>
            </a:fld>
            <a:endParaRPr lang="en-US" dirty="0"/>
          </a:p>
        </p:txBody>
      </p:sp>
      <p:sp>
        <p:nvSpPr>
          <p:cNvPr id="5" name="Oval 4">
            <a:extLst>
              <a:ext uri="{FF2B5EF4-FFF2-40B4-BE49-F238E27FC236}">
                <a16:creationId xmlns:a16="http://schemas.microsoft.com/office/drawing/2014/main" id="{74FF693B-8A69-224E-A56D-87F18ED5A371}"/>
              </a:ext>
            </a:extLst>
          </p:cNvPr>
          <p:cNvSpPr/>
          <p:nvPr/>
        </p:nvSpPr>
        <p:spPr>
          <a:xfrm>
            <a:off x="20607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6" name="Straight Arrow Connector 5">
            <a:extLst>
              <a:ext uri="{FF2B5EF4-FFF2-40B4-BE49-F238E27FC236}">
                <a16:creationId xmlns:a16="http://schemas.microsoft.com/office/drawing/2014/main" id="{630165B1-C34C-BE4F-A490-616C677EF742}"/>
              </a:ext>
            </a:extLst>
          </p:cNvPr>
          <p:cNvCxnSpPr>
            <a:cxnSpLocks/>
          </p:cNvCxnSpPr>
          <p:nvPr/>
        </p:nvCxnSpPr>
        <p:spPr>
          <a:xfrm>
            <a:off x="24924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D498166B-5FCA-5341-ACB4-8A2EA4D742EB}"/>
              </a:ext>
            </a:extLst>
          </p:cNvPr>
          <p:cNvSpPr/>
          <p:nvPr/>
        </p:nvSpPr>
        <p:spPr>
          <a:xfrm>
            <a:off x="2060714" y="182452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12" name="Straight Arrow Connector 11">
            <a:extLst>
              <a:ext uri="{FF2B5EF4-FFF2-40B4-BE49-F238E27FC236}">
                <a16:creationId xmlns:a16="http://schemas.microsoft.com/office/drawing/2014/main" id="{AE78B606-2C09-7A43-B9FF-E0E4F9185A09}"/>
              </a:ext>
            </a:extLst>
          </p:cNvPr>
          <p:cNvCxnSpPr>
            <a:cxnSpLocks/>
            <a:stCxn id="5" idx="4"/>
            <a:endCxn id="11" idx="0"/>
          </p:cNvCxnSpPr>
          <p:nvPr/>
        </p:nvCxnSpPr>
        <p:spPr>
          <a:xfrm flipH="1">
            <a:off x="2276562" y="1551745"/>
            <a:ext cx="1" cy="2727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6C191590-2344-474B-99EE-9FE7E3344395}"/>
              </a:ext>
            </a:extLst>
          </p:cNvPr>
          <p:cNvSpPr/>
          <p:nvPr/>
        </p:nvSpPr>
        <p:spPr>
          <a:xfrm>
            <a:off x="28989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6" name="Straight Arrow Connector 15">
            <a:extLst>
              <a:ext uri="{FF2B5EF4-FFF2-40B4-BE49-F238E27FC236}">
                <a16:creationId xmlns:a16="http://schemas.microsoft.com/office/drawing/2014/main" id="{69D37BA2-C33F-6446-B5C3-ED3D36F09BE2}"/>
              </a:ext>
            </a:extLst>
          </p:cNvPr>
          <p:cNvCxnSpPr>
            <a:cxnSpLocks/>
          </p:cNvCxnSpPr>
          <p:nvPr/>
        </p:nvCxnSpPr>
        <p:spPr>
          <a:xfrm>
            <a:off x="33306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A0CC1792-5845-0747-B439-EE3EE9464514}"/>
              </a:ext>
            </a:extLst>
          </p:cNvPr>
          <p:cNvSpPr/>
          <p:nvPr/>
        </p:nvSpPr>
        <p:spPr>
          <a:xfrm>
            <a:off x="28989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8" name="Straight Arrow Connector 17">
            <a:extLst>
              <a:ext uri="{FF2B5EF4-FFF2-40B4-BE49-F238E27FC236}">
                <a16:creationId xmlns:a16="http://schemas.microsoft.com/office/drawing/2014/main" id="{70BCF7B3-7E60-774D-8951-A2A88CE4BDAD}"/>
              </a:ext>
            </a:extLst>
          </p:cNvPr>
          <p:cNvCxnSpPr>
            <a:cxnSpLocks/>
            <a:stCxn id="15" idx="4"/>
            <a:endCxn id="17" idx="0"/>
          </p:cNvCxnSpPr>
          <p:nvPr/>
        </p:nvCxnSpPr>
        <p:spPr>
          <a:xfrm flipH="1">
            <a:off x="31147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22869050-90BF-1D4A-B3C0-5903B859F45B}"/>
              </a:ext>
            </a:extLst>
          </p:cNvPr>
          <p:cNvSpPr/>
          <p:nvPr/>
        </p:nvSpPr>
        <p:spPr>
          <a:xfrm>
            <a:off x="37371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20" name="Straight Arrow Connector 19">
            <a:extLst>
              <a:ext uri="{FF2B5EF4-FFF2-40B4-BE49-F238E27FC236}">
                <a16:creationId xmlns:a16="http://schemas.microsoft.com/office/drawing/2014/main" id="{0C1BAF4C-7638-A14D-806F-525DD75062DA}"/>
              </a:ext>
            </a:extLst>
          </p:cNvPr>
          <p:cNvCxnSpPr>
            <a:cxnSpLocks/>
          </p:cNvCxnSpPr>
          <p:nvPr/>
        </p:nvCxnSpPr>
        <p:spPr>
          <a:xfrm>
            <a:off x="41688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2A79CDA8-D59F-B548-B1A2-D07B7AFDFA3F}"/>
              </a:ext>
            </a:extLst>
          </p:cNvPr>
          <p:cNvSpPr/>
          <p:nvPr/>
        </p:nvSpPr>
        <p:spPr>
          <a:xfrm>
            <a:off x="37371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22" name="Straight Arrow Connector 21">
            <a:extLst>
              <a:ext uri="{FF2B5EF4-FFF2-40B4-BE49-F238E27FC236}">
                <a16:creationId xmlns:a16="http://schemas.microsoft.com/office/drawing/2014/main" id="{CBCBC22C-5C83-DF46-87D6-739F3A398983}"/>
              </a:ext>
            </a:extLst>
          </p:cNvPr>
          <p:cNvCxnSpPr>
            <a:cxnSpLocks/>
            <a:stCxn id="19" idx="4"/>
            <a:endCxn id="21" idx="0"/>
          </p:cNvCxnSpPr>
          <p:nvPr/>
        </p:nvCxnSpPr>
        <p:spPr>
          <a:xfrm flipH="1">
            <a:off x="39529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C6B9503-01E4-7B4B-B833-1BADA50AF923}"/>
              </a:ext>
            </a:extLst>
          </p:cNvPr>
          <p:cNvCxnSpPr>
            <a:cxnSpLocks/>
          </p:cNvCxnSpPr>
          <p:nvPr/>
        </p:nvCxnSpPr>
        <p:spPr>
          <a:xfrm>
            <a:off x="4753220" y="1329241"/>
            <a:ext cx="406505" cy="0"/>
          </a:xfrm>
          <a:prstGeom prst="straightConnector1">
            <a:avLst/>
          </a:prstGeom>
          <a:ln w="28575">
            <a:prstDash val="dash"/>
            <a:tailEnd type="triangle" w="lg" len="lg"/>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2C6BBF04-31E0-674B-B59E-AA6268656A2C}"/>
              </a:ext>
            </a:extLst>
          </p:cNvPr>
          <p:cNvSpPr/>
          <p:nvPr/>
        </p:nvSpPr>
        <p:spPr>
          <a:xfrm>
            <a:off x="5703450" y="1100516"/>
            <a:ext cx="2019271" cy="461665"/>
          </a:xfrm>
          <a:prstGeom prst="rect">
            <a:avLst/>
          </a:prstGeom>
        </p:spPr>
        <p:txBody>
          <a:bodyPr wrap="square">
            <a:spAutoFit/>
          </a:bodyPr>
          <a:lstStyle/>
          <a:p>
            <a:r>
              <a:rPr lang="en-US" sz="2400" dirty="0">
                <a:latin typeface="Candara" panose="020E0502030303020204" pitchFamily="34" charset="0"/>
                <a:cs typeface="Calibri" panose="020F0502020204030204" pitchFamily="34" charset="0"/>
              </a:rPr>
              <a:t>State: hidden</a:t>
            </a:r>
          </a:p>
        </p:txBody>
      </p:sp>
      <p:sp>
        <p:nvSpPr>
          <p:cNvPr id="29" name="Rectangle 28">
            <a:extLst>
              <a:ext uri="{FF2B5EF4-FFF2-40B4-BE49-F238E27FC236}">
                <a16:creationId xmlns:a16="http://schemas.microsoft.com/office/drawing/2014/main" id="{601DA8ED-AC2D-F446-AEF2-B4412D8F548B}"/>
              </a:ext>
            </a:extLst>
          </p:cNvPr>
          <p:cNvSpPr/>
          <p:nvPr/>
        </p:nvSpPr>
        <p:spPr>
          <a:xfrm>
            <a:off x="4795016" y="1812117"/>
            <a:ext cx="3223575" cy="461665"/>
          </a:xfrm>
          <a:prstGeom prst="rect">
            <a:avLst/>
          </a:prstGeom>
        </p:spPr>
        <p:txBody>
          <a:bodyPr wrap="square">
            <a:spAutoFit/>
          </a:bodyPr>
          <a:lstStyle/>
          <a:p>
            <a:r>
              <a:rPr lang="en-US" sz="2400" dirty="0">
                <a:latin typeface="Candara" panose="020E0502030303020204" pitchFamily="34" charset="0"/>
                <a:cs typeface="Calibri" panose="020F0502020204030204" pitchFamily="34" charset="0"/>
              </a:rPr>
              <a:t>Measurement: evident</a:t>
            </a:r>
          </a:p>
        </p:txBody>
      </p:sp>
      <p:grpSp>
        <p:nvGrpSpPr>
          <p:cNvPr id="54" name="Group 53">
            <a:extLst>
              <a:ext uri="{FF2B5EF4-FFF2-40B4-BE49-F238E27FC236}">
                <a16:creationId xmlns:a16="http://schemas.microsoft.com/office/drawing/2014/main" id="{8120B1F7-F4DF-8A42-9FA8-11AF03309011}"/>
              </a:ext>
            </a:extLst>
          </p:cNvPr>
          <p:cNvGrpSpPr/>
          <p:nvPr/>
        </p:nvGrpSpPr>
        <p:grpSpPr>
          <a:xfrm>
            <a:off x="8080876" y="1089531"/>
            <a:ext cx="2164353" cy="1180000"/>
            <a:chOff x="1260336" y="4107220"/>
            <a:chExt cx="2844590" cy="1763787"/>
          </a:xfrm>
        </p:grpSpPr>
        <p:sp>
          <p:nvSpPr>
            <p:cNvPr id="55" name="Oval 54">
              <a:extLst>
                <a:ext uri="{FF2B5EF4-FFF2-40B4-BE49-F238E27FC236}">
                  <a16:creationId xmlns:a16="http://schemas.microsoft.com/office/drawing/2014/main" id="{B06D55A3-E85E-0A48-ACAE-3E7DC9AA0A20}"/>
                </a:ext>
              </a:extLst>
            </p:cNvPr>
            <p:cNvSpPr/>
            <p:nvPr/>
          </p:nvSpPr>
          <p:spPr>
            <a:xfrm>
              <a:off x="1641336" y="414469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endParaRPr lang="en-US" sz="2800" dirty="0">
                <a:latin typeface="Candara" panose="020E0502030303020204" pitchFamily="34" charset="0"/>
              </a:endParaRPr>
            </a:p>
          </p:txBody>
        </p:sp>
        <p:sp>
          <p:nvSpPr>
            <p:cNvPr id="56" name="Oval 55">
              <a:extLst>
                <a:ext uri="{FF2B5EF4-FFF2-40B4-BE49-F238E27FC236}">
                  <a16:creationId xmlns:a16="http://schemas.microsoft.com/office/drawing/2014/main" id="{6F985E71-1C2A-BD47-B22B-7F7B95530670}"/>
                </a:ext>
              </a:extLst>
            </p:cNvPr>
            <p:cNvSpPr/>
            <p:nvPr/>
          </p:nvSpPr>
          <p:spPr>
            <a:xfrm>
              <a:off x="3241536" y="414469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endParaRPr lang="en-US" sz="2800" dirty="0">
                <a:latin typeface="Candara" panose="020E0502030303020204" pitchFamily="34" charset="0"/>
              </a:endParaRPr>
            </a:p>
          </p:txBody>
        </p:sp>
        <p:cxnSp>
          <p:nvCxnSpPr>
            <p:cNvPr id="57" name="Curved Connector 56">
              <a:extLst>
                <a:ext uri="{FF2B5EF4-FFF2-40B4-BE49-F238E27FC236}">
                  <a16:creationId xmlns:a16="http://schemas.microsoft.com/office/drawing/2014/main" id="{E5881BD9-7175-604C-9614-D6D68F1110FB}"/>
                </a:ext>
              </a:extLst>
            </p:cNvPr>
            <p:cNvCxnSpPr>
              <a:cxnSpLocks/>
            </p:cNvCxnSpPr>
            <p:nvPr/>
          </p:nvCxnSpPr>
          <p:spPr>
            <a:xfrm rot="5400000" flipH="1" flipV="1">
              <a:off x="2657284" y="331347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8" name="Curved Connector 57">
              <a:extLst>
                <a:ext uri="{FF2B5EF4-FFF2-40B4-BE49-F238E27FC236}">
                  <a16:creationId xmlns:a16="http://schemas.microsoft.com/office/drawing/2014/main" id="{A91AD2ED-43A1-004B-8B12-DCDE3A459BC3}"/>
                </a:ext>
              </a:extLst>
            </p:cNvPr>
            <p:cNvCxnSpPr>
              <a:cxnSpLocks/>
              <a:stCxn id="56" idx="4"/>
              <a:endCxn id="55" idx="4"/>
            </p:cNvCxnSpPr>
            <p:nvPr/>
          </p:nvCxnSpPr>
          <p:spPr>
            <a:xfrm rot="5400000">
              <a:off x="2657284" y="378960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9" name="Curved Connector 58">
              <a:extLst>
                <a:ext uri="{FF2B5EF4-FFF2-40B4-BE49-F238E27FC236}">
                  <a16:creationId xmlns:a16="http://schemas.microsoft.com/office/drawing/2014/main" id="{C8C1485A-A7B7-814A-8CEA-024BFED0251C}"/>
                </a:ext>
              </a:extLst>
            </p:cNvPr>
            <p:cNvCxnSpPr>
              <a:cxnSpLocks/>
            </p:cNvCxnSpPr>
            <p:nvPr/>
          </p:nvCxnSpPr>
          <p:spPr>
            <a:xfrm rot="16200000" flipH="1">
              <a:off x="1490352" y="436720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64" name="Curved Connector 63">
              <a:extLst>
                <a:ext uri="{FF2B5EF4-FFF2-40B4-BE49-F238E27FC236}">
                  <a16:creationId xmlns:a16="http://schemas.microsoft.com/office/drawing/2014/main" id="{753BE29F-CCF7-E34C-BBBE-92970F8D4CC6}"/>
                </a:ext>
              </a:extLst>
            </p:cNvPr>
            <p:cNvCxnSpPr>
              <a:cxnSpLocks/>
              <a:stCxn id="56" idx="7"/>
              <a:endCxn id="56" idx="5"/>
            </p:cNvCxnSpPr>
            <p:nvPr/>
          </p:nvCxnSpPr>
          <p:spPr>
            <a:xfrm rot="16200000" flipH="1">
              <a:off x="3452677" y="436720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65" name="Oval 64">
              <a:extLst>
                <a:ext uri="{FF2B5EF4-FFF2-40B4-BE49-F238E27FC236}">
                  <a16:creationId xmlns:a16="http://schemas.microsoft.com/office/drawing/2014/main" id="{E5DF19E6-5F48-A345-A4F1-6771973AA3D0}"/>
                </a:ext>
              </a:extLst>
            </p:cNvPr>
            <p:cNvSpPr/>
            <p:nvPr/>
          </p:nvSpPr>
          <p:spPr>
            <a:xfrm>
              <a:off x="1260336" y="539243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endParaRPr lang="en-US" sz="2800" dirty="0">
                <a:latin typeface="Candara" panose="020E0502030303020204" pitchFamily="34" charset="0"/>
              </a:endParaRPr>
            </a:p>
          </p:txBody>
        </p:sp>
        <p:sp>
          <p:nvSpPr>
            <p:cNvPr id="66" name="Oval 65">
              <a:extLst>
                <a:ext uri="{FF2B5EF4-FFF2-40B4-BE49-F238E27FC236}">
                  <a16:creationId xmlns:a16="http://schemas.microsoft.com/office/drawing/2014/main" id="{05B957EB-32B9-2A4C-B6B9-590E7AC1D491}"/>
                </a:ext>
              </a:extLst>
            </p:cNvPr>
            <p:cNvSpPr/>
            <p:nvPr/>
          </p:nvSpPr>
          <p:spPr>
            <a:xfrm>
              <a:off x="1788118" y="5375761"/>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endParaRPr lang="en-US" sz="2800" dirty="0">
                <a:latin typeface="Candara" panose="020E0502030303020204" pitchFamily="34" charset="0"/>
              </a:endParaRPr>
            </a:p>
          </p:txBody>
        </p:sp>
        <p:cxnSp>
          <p:nvCxnSpPr>
            <p:cNvPr id="67" name="Curved Connector 25">
              <a:extLst>
                <a:ext uri="{FF2B5EF4-FFF2-40B4-BE49-F238E27FC236}">
                  <a16:creationId xmlns:a16="http://schemas.microsoft.com/office/drawing/2014/main" id="{E752156E-D245-4548-9FAD-D9F75972CCBA}"/>
                </a:ext>
              </a:extLst>
            </p:cNvPr>
            <p:cNvCxnSpPr>
              <a:cxnSpLocks/>
              <a:stCxn id="55" idx="3"/>
              <a:endCxn id="65" idx="0"/>
            </p:cNvCxnSpPr>
            <p:nvPr/>
          </p:nvCxnSpPr>
          <p:spPr>
            <a:xfrm flipH="1">
              <a:off x="1476184" y="4524537"/>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68" name="Curved Connector 25">
              <a:extLst>
                <a:ext uri="{FF2B5EF4-FFF2-40B4-BE49-F238E27FC236}">
                  <a16:creationId xmlns:a16="http://schemas.microsoft.com/office/drawing/2014/main" id="{F226B3EE-550B-AA4B-A0A2-D904D5534716}"/>
                </a:ext>
              </a:extLst>
            </p:cNvPr>
            <p:cNvCxnSpPr>
              <a:cxnSpLocks/>
              <a:stCxn id="55" idx="3"/>
              <a:endCxn id="66" idx="0"/>
            </p:cNvCxnSpPr>
            <p:nvPr/>
          </p:nvCxnSpPr>
          <p:spPr>
            <a:xfrm>
              <a:off x="1704556" y="4524537"/>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69" name="Oval 68">
              <a:extLst>
                <a:ext uri="{FF2B5EF4-FFF2-40B4-BE49-F238E27FC236}">
                  <a16:creationId xmlns:a16="http://schemas.microsoft.com/office/drawing/2014/main" id="{20DB983C-99C0-ED45-9CEC-7658A0FF92C6}"/>
                </a:ext>
              </a:extLst>
            </p:cNvPr>
            <p:cNvSpPr/>
            <p:nvPr/>
          </p:nvSpPr>
          <p:spPr>
            <a:xfrm>
              <a:off x="3145449" y="542599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endParaRPr lang="en-US" sz="2800" dirty="0">
                <a:latin typeface="Candara" panose="020E0502030303020204" pitchFamily="34" charset="0"/>
              </a:endParaRPr>
            </a:p>
          </p:txBody>
        </p:sp>
        <p:sp>
          <p:nvSpPr>
            <p:cNvPr id="70" name="Oval 69">
              <a:extLst>
                <a:ext uri="{FF2B5EF4-FFF2-40B4-BE49-F238E27FC236}">
                  <a16:creationId xmlns:a16="http://schemas.microsoft.com/office/drawing/2014/main" id="{EE242BD8-8094-044C-ABB9-1C95C3BF8977}"/>
                </a:ext>
              </a:extLst>
            </p:cNvPr>
            <p:cNvSpPr/>
            <p:nvPr/>
          </p:nvSpPr>
          <p:spPr>
            <a:xfrm>
              <a:off x="3673231" y="540933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endParaRPr lang="en-US" sz="2800" dirty="0">
                <a:latin typeface="Candara" panose="020E0502030303020204" pitchFamily="34" charset="0"/>
              </a:endParaRPr>
            </a:p>
          </p:txBody>
        </p:sp>
        <p:cxnSp>
          <p:nvCxnSpPr>
            <p:cNvPr id="71" name="Curved Connector 25">
              <a:extLst>
                <a:ext uri="{FF2B5EF4-FFF2-40B4-BE49-F238E27FC236}">
                  <a16:creationId xmlns:a16="http://schemas.microsoft.com/office/drawing/2014/main" id="{8E46EE13-BA2C-0B4D-A129-6497D70E85A9}"/>
                </a:ext>
              </a:extLst>
            </p:cNvPr>
            <p:cNvCxnSpPr>
              <a:cxnSpLocks/>
              <a:endCxn id="69" idx="0"/>
            </p:cNvCxnSpPr>
            <p:nvPr/>
          </p:nvCxnSpPr>
          <p:spPr>
            <a:xfrm flipH="1">
              <a:off x="3361297" y="4558106"/>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72" name="Curved Connector 25">
              <a:extLst>
                <a:ext uri="{FF2B5EF4-FFF2-40B4-BE49-F238E27FC236}">
                  <a16:creationId xmlns:a16="http://schemas.microsoft.com/office/drawing/2014/main" id="{3FED46DF-007C-4D4A-989E-959BBB052044}"/>
                </a:ext>
              </a:extLst>
            </p:cNvPr>
            <p:cNvCxnSpPr>
              <a:cxnSpLocks/>
              <a:endCxn id="70" idx="0"/>
            </p:cNvCxnSpPr>
            <p:nvPr/>
          </p:nvCxnSpPr>
          <p:spPr>
            <a:xfrm>
              <a:off x="3589669" y="4558106"/>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19300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Hidden Markov Models (HMMs)</a:t>
            </a:r>
          </a:p>
          <a:p>
            <a:pPr lvl="1"/>
            <a:r>
              <a:rPr lang="en-US" dirty="0"/>
              <a:t>Inference: a toy example</a:t>
            </a:r>
          </a:p>
          <a:p>
            <a:endParaRPr lang="en-US" dirty="0"/>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16</a:t>
            </a:fld>
            <a:endParaRPr lang="en-US" dirty="0"/>
          </a:p>
        </p:txBody>
      </p:sp>
    </p:spTree>
    <p:extLst>
      <p:ext uri="{BB962C8B-B14F-4D97-AF65-F5344CB8AC3E}">
        <p14:creationId xmlns:p14="http://schemas.microsoft.com/office/powerpoint/2010/main" val="1889748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F2FD266-9581-FB42-9EED-48B6AD22D29B}"/>
              </a:ext>
            </a:extLst>
          </p:cNvPr>
          <p:cNvSpPr>
            <a:spLocks noGrp="1"/>
          </p:cNvSpPr>
          <p:nvPr>
            <p:ph type="sldNum" sz="quarter" idx="4294967295"/>
          </p:nvPr>
        </p:nvSpPr>
        <p:spPr>
          <a:xfrm>
            <a:off x="11214100" y="6583363"/>
            <a:ext cx="977900" cy="274637"/>
          </a:xfrm>
        </p:spPr>
        <p:txBody>
          <a:bodyPr/>
          <a:lstStyle/>
          <a:p>
            <a:pPr>
              <a:defRPr/>
            </a:pPr>
            <a:fld id="{CCF77436-EC8C-4AA7-8F7E-35D67B363DD7}" type="slidenum">
              <a:rPr lang="en-US" smtClean="0"/>
              <a:pPr>
                <a:defRPr/>
              </a:pPr>
              <a:t>17</a:t>
            </a:fld>
            <a:endParaRPr lang="en-US" dirty="0"/>
          </a:p>
        </p:txBody>
      </p:sp>
      <p:sp>
        <p:nvSpPr>
          <p:cNvPr id="7" name="Rectangle 6">
            <a:extLst>
              <a:ext uri="{FF2B5EF4-FFF2-40B4-BE49-F238E27FC236}">
                <a16:creationId xmlns:a16="http://schemas.microsoft.com/office/drawing/2014/main" id="{5466E4F1-0A90-3C4F-9950-5D63B999D296}"/>
              </a:ext>
            </a:extLst>
          </p:cNvPr>
          <p:cNvSpPr/>
          <p:nvPr/>
        </p:nvSpPr>
        <p:spPr>
          <a:xfrm>
            <a:off x="2730744" y="2349964"/>
            <a:ext cx="6770703" cy="2308324"/>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txBody>
          <a:bodyPr wrap="square">
            <a:spAutoFit/>
          </a:bodyPr>
          <a:lstStyle/>
          <a:p>
            <a:r>
              <a:rPr lang="en-US" sz="3600" dirty="0">
                <a:solidFill>
                  <a:srgbClr val="FF0000"/>
                </a:solidFill>
                <a:latin typeface="+mn-lt"/>
              </a:rPr>
              <a:t>Task: Given some evidences, make inference about the hidden state distribution, thus refining the posterior distribution.</a:t>
            </a:r>
          </a:p>
        </p:txBody>
      </p:sp>
    </p:spTree>
    <p:extLst>
      <p:ext uri="{BB962C8B-B14F-4D97-AF65-F5344CB8AC3E}">
        <p14:creationId xmlns:p14="http://schemas.microsoft.com/office/powerpoint/2010/main" val="1911335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fontScale="90000"/>
              </a:bodyPr>
              <a:lstStyle/>
              <a:p>
                <a:r>
                  <a:rPr lang="en-US" dirty="0"/>
                  <a:t>Toy Example (remember capital </a:t>
                </a:r>
                <a14:m>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𝒊</m:t>
                        </m:r>
                      </m:sub>
                    </m:sSub>
                    <m:r>
                      <a:rPr lang="en-US" b="1" i="1" smtClean="0">
                        <a:latin typeface="Cambria Math" panose="02040503050406030204" pitchFamily="18" charset="0"/>
                      </a:rPr>
                      <m:t> </m:t>
                    </m:r>
                  </m:oMath>
                </a14:m>
                <a:r>
                  <a:rPr lang="en-US" dirty="0"/>
                  <a:t>refers to state </a:t>
                </a:r>
                <a:r>
                  <a:rPr lang="en-US" dirty="0">
                    <a:sym typeface="Wingdings" panose="05000000000000000000" pitchFamily="2" charset="2"/>
                  </a:rPr>
                  <a:t> sunny or rainy)</a:t>
                </a:r>
                <a:endParaRPr lang="en-US" dirty="0"/>
              </a:p>
            </p:txBody>
          </p:sp>
        </mc:Choice>
        <mc:Fallback xmlns="">
          <p:sp>
            <p:nvSpPr>
              <p:cNvPr id="2" name="Title 1">
                <a:extLst>
                  <a:ext uri="{FF2B5EF4-FFF2-40B4-BE49-F238E27FC236}">
                    <a16:creationId xmlns:a16="http://schemas.microsoft.com/office/drawing/2014/main" id="{0FF2947E-E312-3B4F-9667-503F02EF5C86}"/>
                  </a:ext>
                </a:extLst>
              </p:cNvPr>
              <p:cNvSpPr>
                <a:spLocks noGrp="1" noRot="1" noChangeAspect="1" noMove="1" noResize="1" noEditPoints="1" noAdjustHandles="1" noChangeArrowheads="1" noChangeShapeType="1" noTextEdit="1"/>
              </p:cNvSpPr>
              <p:nvPr>
                <p:ph type="title"/>
              </p:nvPr>
            </p:nvSpPr>
            <p:spPr>
              <a:blipFill>
                <a:blip r:embed="rId3"/>
                <a:stretch>
                  <a:fillRect b="-555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18</a:t>
            </a:fld>
            <a:endParaRPr lang="en-US" dirty="0"/>
          </a:p>
        </p:txBody>
      </p:sp>
      <p:sp>
        <p:nvSpPr>
          <p:cNvPr id="5" name="Oval 4">
            <a:extLst>
              <a:ext uri="{FF2B5EF4-FFF2-40B4-BE49-F238E27FC236}">
                <a16:creationId xmlns:a16="http://schemas.microsoft.com/office/drawing/2014/main" id="{74FF693B-8A69-224E-A56D-87F18ED5A371}"/>
              </a:ext>
            </a:extLst>
          </p:cNvPr>
          <p:cNvSpPr/>
          <p:nvPr/>
        </p:nvSpPr>
        <p:spPr>
          <a:xfrm>
            <a:off x="20607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6" name="Straight Arrow Connector 5">
            <a:extLst>
              <a:ext uri="{FF2B5EF4-FFF2-40B4-BE49-F238E27FC236}">
                <a16:creationId xmlns:a16="http://schemas.microsoft.com/office/drawing/2014/main" id="{630165B1-C34C-BE4F-A490-616C677EF742}"/>
              </a:ext>
            </a:extLst>
          </p:cNvPr>
          <p:cNvCxnSpPr>
            <a:cxnSpLocks/>
          </p:cNvCxnSpPr>
          <p:nvPr/>
        </p:nvCxnSpPr>
        <p:spPr>
          <a:xfrm>
            <a:off x="24924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D498166B-5FCA-5341-ACB4-8A2EA4D742EB}"/>
              </a:ext>
            </a:extLst>
          </p:cNvPr>
          <p:cNvSpPr/>
          <p:nvPr/>
        </p:nvSpPr>
        <p:spPr>
          <a:xfrm>
            <a:off x="2060714" y="182452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12" name="Straight Arrow Connector 11">
            <a:extLst>
              <a:ext uri="{FF2B5EF4-FFF2-40B4-BE49-F238E27FC236}">
                <a16:creationId xmlns:a16="http://schemas.microsoft.com/office/drawing/2014/main" id="{AE78B606-2C09-7A43-B9FF-E0E4F9185A09}"/>
              </a:ext>
            </a:extLst>
          </p:cNvPr>
          <p:cNvCxnSpPr>
            <a:cxnSpLocks/>
            <a:stCxn id="5" idx="4"/>
            <a:endCxn id="11" idx="0"/>
          </p:cNvCxnSpPr>
          <p:nvPr/>
        </p:nvCxnSpPr>
        <p:spPr>
          <a:xfrm flipH="1">
            <a:off x="2276562" y="1551745"/>
            <a:ext cx="1" cy="2727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6C191590-2344-474B-99EE-9FE7E3344395}"/>
              </a:ext>
            </a:extLst>
          </p:cNvPr>
          <p:cNvSpPr/>
          <p:nvPr/>
        </p:nvSpPr>
        <p:spPr>
          <a:xfrm>
            <a:off x="28989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6" name="Straight Arrow Connector 15">
            <a:extLst>
              <a:ext uri="{FF2B5EF4-FFF2-40B4-BE49-F238E27FC236}">
                <a16:creationId xmlns:a16="http://schemas.microsoft.com/office/drawing/2014/main" id="{69D37BA2-C33F-6446-B5C3-ED3D36F09BE2}"/>
              </a:ext>
            </a:extLst>
          </p:cNvPr>
          <p:cNvCxnSpPr>
            <a:cxnSpLocks/>
          </p:cNvCxnSpPr>
          <p:nvPr/>
        </p:nvCxnSpPr>
        <p:spPr>
          <a:xfrm>
            <a:off x="33306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A0CC1792-5845-0747-B439-EE3EE9464514}"/>
              </a:ext>
            </a:extLst>
          </p:cNvPr>
          <p:cNvSpPr/>
          <p:nvPr/>
        </p:nvSpPr>
        <p:spPr>
          <a:xfrm>
            <a:off x="28989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8" name="Straight Arrow Connector 17">
            <a:extLst>
              <a:ext uri="{FF2B5EF4-FFF2-40B4-BE49-F238E27FC236}">
                <a16:creationId xmlns:a16="http://schemas.microsoft.com/office/drawing/2014/main" id="{70BCF7B3-7E60-774D-8951-A2A88CE4BDAD}"/>
              </a:ext>
            </a:extLst>
          </p:cNvPr>
          <p:cNvCxnSpPr>
            <a:cxnSpLocks/>
            <a:stCxn id="15" idx="4"/>
            <a:endCxn id="17" idx="0"/>
          </p:cNvCxnSpPr>
          <p:nvPr/>
        </p:nvCxnSpPr>
        <p:spPr>
          <a:xfrm flipH="1">
            <a:off x="31147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22869050-90BF-1D4A-B3C0-5903B859F45B}"/>
              </a:ext>
            </a:extLst>
          </p:cNvPr>
          <p:cNvSpPr/>
          <p:nvPr/>
        </p:nvSpPr>
        <p:spPr>
          <a:xfrm>
            <a:off x="37371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20" name="Straight Arrow Connector 19">
            <a:extLst>
              <a:ext uri="{FF2B5EF4-FFF2-40B4-BE49-F238E27FC236}">
                <a16:creationId xmlns:a16="http://schemas.microsoft.com/office/drawing/2014/main" id="{0C1BAF4C-7638-A14D-806F-525DD75062DA}"/>
              </a:ext>
            </a:extLst>
          </p:cNvPr>
          <p:cNvCxnSpPr>
            <a:cxnSpLocks/>
          </p:cNvCxnSpPr>
          <p:nvPr/>
        </p:nvCxnSpPr>
        <p:spPr>
          <a:xfrm>
            <a:off x="41688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1" name="Oval 20">
            <a:extLst>
              <a:ext uri="{FF2B5EF4-FFF2-40B4-BE49-F238E27FC236}">
                <a16:creationId xmlns:a16="http://schemas.microsoft.com/office/drawing/2014/main" id="{2A79CDA8-D59F-B548-B1A2-D07B7AFDFA3F}"/>
              </a:ext>
            </a:extLst>
          </p:cNvPr>
          <p:cNvSpPr/>
          <p:nvPr/>
        </p:nvSpPr>
        <p:spPr>
          <a:xfrm>
            <a:off x="37371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22" name="Straight Arrow Connector 21">
            <a:extLst>
              <a:ext uri="{FF2B5EF4-FFF2-40B4-BE49-F238E27FC236}">
                <a16:creationId xmlns:a16="http://schemas.microsoft.com/office/drawing/2014/main" id="{CBCBC22C-5C83-DF46-87D6-739F3A398983}"/>
              </a:ext>
            </a:extLst>
          </p:cNvPr>
          <p:cNvCxnSpPr>
            <a:cxnSpLocks/>
            <a:stCxn id="19" idx="4"/>
            <a:endCxn id="21" idx="0"/>
          </p:cNvCxnSpPr>
          <p:nvPr/>
        </p:nvCxnSpPr>
        <p:spPr>
          <a:xfrm flipH="1">
            <a:off x="39529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C6B9503-01E4-7B4B-B833-1BADA50AF923}"/>
              </a:ext>
            </a:extLst>
          </p:cNvPr>
          <p:cNvCxnSpPr>
            <a:cxnSpLocks/>
          </p:cNvCxnSpPr>
          <p:nvPr/>
        </p:nvCxnSpPr>
        <p:spPr>
          <a:xfrm>
            <a:off x="4753220" y="1329241"/>
            <a:ext cx="406505" cy="0"/>
          </a:xfrm>
          <a:prstGeom prst="straightConnector1">
            <a:avLst/>
          </a:prstGeom>
          <a:ln w="28575">
            <a:prstDash val="dash"/>
            <a:tailEnd type="triangle" w="lg" len="lg"/>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3E81C4A8-169D-894D-9064-FD094326A5AA}"/>
              </a:ext>
            </a:extLst>
          </p:cNvPr>
          <p:cNvSpPr/>
          <p:nvPr/>
        </p:nvSpPr>
        <p:spPr>
          <a:xfrm>
            <a:off x="7461326" y="3254439"/>
            <a:ext cx="2150557" cy="1938992"/>
          </a:xfrm>
          <a:prstGeom prst="rect">
            <a:avLst/>
          </a:prstGeom>
        </p:spPr>
        <p:txBody>
          <a:bodyPr wrap="square">
            <a:spAutoFit/>
          </a:bodyPr>
          <a:lstStyle/>
          <a:p>
            <a:r>
              <a:rPr lang="en-US" sz="2400" dirty="0">
                <a:latin typeface="Candara" panose="020E0502030303020204" pitchFamily="34" charset="0"/>
                <a:cs typeface="Calibri" panose="020F0502020204030204" pitchFamily="34" charset="0"/>
              </a:rPr>
              <a:t>Hidden:</a:t>
            </a:r>
          </a:p>
          <a:p>
            <a:r>
              <a:rPr lang="en-US" sz="2400" dirty="0">
                <a:latin typeface="Candara" panose="020E0502030303020204" pitchFamily="34" charset="0"/>
                <a:cs typeface="Calibri" panose="020F0502020204030204" pitchFamily="34" charset="0"/>
              </a:rPr>
              <a:t>sunny/rainy</a:t>
            </a:r>
          </a:p>
          <a:p>
            <a:endParaRPr lang="en-US" sz="2400" dirty="0">
              <a:latin typeface="Candara" panose="020E0502030303020204" pitchFamily="34" charset="0"/>
              <a:cs typeface="Calibri" panose="020F0502020204030204" pitchFamily="34" charset="0"/>
            </a:endParaRPr>
          </a:p>
          <a:p>
            <a:r>
              <a:rPr lang="en-US" sz="2400" dirty="0">
                <a:latin typeface="Candara" panose="020E0502030303020204" pitchFamily="34" charset="0"/>
                <a:cs typeface="Calibri" panose="020F0502020204030204" pitchFamily="34" charset="0"/>
              </a:rPr>
              <a:t>Evident:</a:t>
            </a:r>
          </a:p>
          <a:p>
            <a:r>
              <a:rPr lang="en-US" sz="2400" dirty="0">
                <a:latin typeface="Candara" panose="020E0502030303020204" pitchFamily="34" charset="0"/>
                <a:cs typeface="Calibri" panose="020F0502020204030204" pitchFamily="34" charset="0"/>
              </a:rPr>
              <a:t>happy/grumpy</a:t>
            </a:r>
          </a:p>
        </p:txBody>
      </p:sp>
      <p:grpSp>
        <p:nvGrpSpPr>
          <p:cNvPr id="7" name="Group 6">
            <a:extLst>
              <a:ext uri="{FF2B5EF4-FFF2-40B4-BE49-F238E27FC236}">
                <a16:creationId xmlns:a16="http://schemas.microsoft.com/office/drawing/2014/main" id="{7224B150-4003-4B48-8414-B3767BC4568A}"/>
              </a:ext>
            </a:extLst>
          </p:cNvPr>
          <p:cNvGrpSpPr/>
          <p:nvPr/>
        </p:nvGrpSpPr>
        <p:grpSpPr>
          <a:xfrm>
            <a:off x="2770655" y="3103021"/>
            <a:ext cx="4514996" cy="2144787"/>
            <a:chOff x="463652" y="3726220"/>
            <a:chExt cx="4514996" cy="2144787"/>
          </a:xfrm>
        </p:grpSpPr>
        <p:sp>
          <p:nvSpPr>
            <p:cNvPr id="30" name="Oval 29">
              <a:extLst>
                <a:ext uri="{FF2B5EF4-FFF2-40B4-BE49-F238E27FC236}">
                  <a16:creationId xmlns:a16="http://schemas.microsoft.com/office/drawing/2014/main" id="{5849E04F-3243-9A47-94D8-2A0B827B5806}"/>
                </a:ext>
              </a:extLst>
            </p:cNvPr>
            <p:cNvSpPr/>
            <p:nvPr/>
          </p:nvSpPr>
          <p:spPr>
            <a:xfrm>
              <a:off x="1641336" y="414469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r</a:t>
              </a:r>
            </a:p>
          </p:txBody>
        </p:sp>
        <p:sp>
          <p:nvSpPr>
            <p:cNvPr id="31" name="Oval 30">
              <a:extLst>
                <a:ext uri="{FF2B5EF4-FFF2-40B4-BE49-F238E27FC236}">
                  <a16:creationId xmlns:a16="http://schemas.microsoft.com/office/drawing/2014/main" id="{B0D8F19B-FCB6-C54A-80EE-13BF98D61EFC}"/>
                </a:ext>
              </a:extLst>
            </p:cNvPr>
            <p:cNvSpPr/>
            <p:nvPr/>
          </p:nvSpPr>
          <p:spPr>
            <a:xfrm>
              <a:off x="3241536" y="414469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s</a:t>
              </a:r>
            </a:p>
          </p:txBody>
        </p:sp>
        <p:cxnSp>
          <p:nvCxnSpPr>
            <p:cNvPr id="32" name="Curved Connector 31">
              <a:extLst>
                <a:ext uri="{FF2B5EF4-FFF2-40B4-BE49-F238E27FC236}">
                  <a16:creationId xmlns:a16="http://schemas.microsoft.com/office/drawing/2014/main" id="{333857BF-FC36-304B-A713-273B0C857B4E}"/>
                </a:ext>
              </a:extLst>
            </p:cNvPr>
            <p:cNvCxnSpPr>
              <a:cxnSpLocks/>
            </p:cNvCxnSpPr>
            <p:nvPr/>
          </p:nvCxnSpPr>
          <p:spPr>
            <a:xfrm rot="5400000" flipH="1" flipV="1">
              <a:off x="2657284" y="331347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33" name="Curved Connector 32">
              <a:extLst>
                <a:ext uri="{FF2B5EF4-FFF2-40B4-BE49-F238E27FC236}">
                  <a16:creationId xmlns:a16="http://schemas.microsoft.com/office/drawing/2014/main" id="{A932B5DC-886D-F340-93C7-18D5367574D9}"/>
                </a:ext>
              </a:extLst>
            </p:cNvPr>
            <p:cNvCxnSpPr>
              <a:cxnSpLocks/>
              <a:stCxn id="31" idx="4"/>
              <a:endCxn id="30" idx="4"/>
            </p:cNvCxnSpPr>
            <p:nvPr/>
          </p:nvCxnSpPr>
          <p:spPr>
            <a:xfrm rot="5400000">
              <a:off x="2657284" y="378960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34" name="Curved Connector 33">
              <a:extLst>
                <a:ext uri="{FF2B5EF4-FFF2-40B4-BE49-F238E27FC236}">
                  <a16:creationId xmlns:a16="http://schemas.microsoft.com/office/drawing/2014/main" id="{0BD715C9-3E0F-BA4D-959F-67F6F81D3EB9}"/>
                </a:ext>
              </a:extLst>
            </p:cNvPr>
            <p:cNvCxnSpPr>
              <a:cxnSpLocks/>
            </p:cNvCxnSpPr>
            <p:nvPr/>
          </p:nvCxnSpPr>
          <p:spPr>
            <a:xfrm rot="16200000" flipH="1">
              <a:off x="1490352" y="436720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11432B2B-4659-5042-BFAD-92F0F1BF0F2F}"/>
                </a:ext>
              </a:extLst>
            </p:cNvPr>
            <p:cNvSpPr/>
            <p:nvPr/>
          </p:nvSpPr>
          <p:spPr>
            <a:xfrm>
              <a:off x="463652" y="4107220"/>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36" name="Rectangle 35">
              <a:extLst>
                <a:ext uri="{FF2B5EF4-FFF2-40B4-BE49-F238E27FC236}">
                  <a16:creationId xmlns:a16="http://schemas.microsoft.com/office/drawing/2014/main" id="{1558402D-9339-E84C-AC17-568963A6D592}"/>
                </a:ext>
              </a:extLst>
            </p:cNvPr>
            <p:cNvSpPr/>
            <p:nvPr/>
          </p:nvSpPr>
          <p:spPr>
            <a:xfrm>
              <a:off x="2342873" y="3726220"/>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37" name="Rectangle 36">
              <a:extLst>
                <a:ext uri="{FF2B5EF4-FFF2-40B4-BE49-F238E27FC236}">
                  <a16:creationId xmlns:a16="http://schemas.microsoft.com/office/drawing/2014/main" id="{C7ACB946-0FC7-5844-9534-7169F02B20C7}"/>
                </a:ext>
              </a:extLst>
            </p:cNvPr>
            <p:cNvSpPr/>
            <p:nvPr/>
          </p:nvSpPr>
          <p:spPr>
            <a:xfrm>
              <a:off x="2371414" y="4488220"/>
              <a:ext cx="64152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0.2 </a:t>
              </a:r>
            </a:p>
          </p:txBody>
        </p:sp>
        <p:sp>
          <p:nvSpPr>
            <p:cNvPr id="38" name="Rectangle 37">
              <a:extLst>
                <a:ext uri="{FF2B5EF4-FFF2-40B4-BE49-F238E27FC236}">
                  <a16:creationId xmlns:a16="http://schemas.microsoft.com/office/drawing/2014/main" id="{BAC99DCF-8CC7-B646-82F6-9CDF22C5B01E}"/>
                </a:ext>
              </a:extLst>
            </p:cNvPr>
            <p:cNvSpPr/>
            <p:nvPr/>
          </p:nvSpPr>
          <p:spPr>
            <a:xfrm>
              <a:off x="4311478" y="4067613"/>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0.8 </a:t>
              </a:r>
            </a:p>
          </p:txBody>
        </p:sp>
        <p:cxnSp>
          <p:nvCxnSpPr>
            <p:cNvPr id="39" name="Curved Connector 38">
              <a:extLst>
                <a:ext uri="{FF2B5EF4-FFF2-40B4-BE49-F238E27FC236}">
                  <a16:creationId xmlns:a16="http://schemas.microsoft.com/office/drawing/2014/main" id="{5C3CCF4F-2D6A-2348-BE97-D07BEB83F383}"/>
                </a:ext>
              </a:extLst>
            </p:cNvPr>
            <p:cNvCxnSpPr>
              <a:cxnSpLocks/>
              <a:stCxn id="31" idx="7"/>
              <a:endCxn id="31" idx="5"/>
            </p:cNvCxnSpPr>
            <p:nvPr/>
          </p:nvCxnSpPr>
          <p:spPr>
            <a:xfrm rot="16200000" flipH="1">
              <a:off x="3452677" y="436720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0" name="Oval 39">
              <a:extLst>
                <a:ext uri="{FF2B5EF4-FFF2-40B4-BE49-F238E27FC236}">
                  <a16:creationId xmlns:a16="http://schemas.microsoft.com/office/drawing/2014/main" id="{1C4D17C0-D869-5D4D-BE03-D69325D5CD4D}"/>
                </a:ext>
              </a:extLst>
            </p:cNvPr>
            <p:cNvSpPr/>
            <p:nvPr/>
          </p:nvSpPr>
          <p:spPr>
            <a:xfrm>
              <a:off x="1260336" y="539243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h</a:t>
              </a:r>
            </a:p>
          </p:txBody>
        </p:sp>
        <p:sp>
          <p:nvSpPr>
            <p:cNvPr id="41" name="Oval 40">
              <a:extLst>
                <a:ext uri="{FF2B5EF4-FFF2-40B4-BE49-F238E27FC236}">
                  <a16:creationId xmlns:a16="http://schemas.microsoft.com/office/drawing/2014/main" id="{4B535A6C-C37C-7A46-B8FA-3A922F823ED0}"/>
                </a:ext>
              </a:extLst>
            </p:cNvPr>
            <p:cNvSpPr/>
            <p:nvPr/>
          </p:nvSpPr>
          <p:spPr>
            <a:xfrm>
              <a:off x="1788118" y="5375761"/>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g</a:t>
              </a:r>
            </a:p>
          </p:txBody>
        </p:sp>
        <p:cxnSp>
          <p:nvCxnSpPr>
            <p:cNvPr id="42" name="Curved Connector 25">
              <a:extLst>
                <a:ext uri="{FF2B5EF4-FFF2-40B4-BE49-F238E27FC236}">
                  <a16:creationId xmlns:a16="http://schemas.microsoft.com/office/drawing/2014/main" id="{BD3F595A-8C15-B14E-99EF-2F9CA938ACD2}"/>
                </a:ext>
              </a:extLst>
            </p:cNvPr>
            <p:cNvCxnSpPr>
              <a:cxnSpLocks/>
              <a:stCxn id="30" idx="3"/>
              <a:endCxn id="40" idx="0"/>
            </p:cNvCxnSpPr>
            <p:nvPr/>
          </p:nvCxnSpPr>
          <p:spPr>
            <a:xfrm flipH="1">
              <a:off x="1476184" y="4524537"/>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3" name="Curved Connector 25">
              <a:extLst>
                <a:ext uri="{FF2B5EF4-FFF2-40B4-BE49-F238E27FC236}">
                  <a16:creationId xmlns:a16="http://schemas.microsoft.com/office/drawing/2014/main" id="{3B3F1FED-A60D-B64A-9B41-30139DA778B7}"/>
                </a:ext>
              </a:extLst>
            </p:cNvPr>
            <p:cNvCxnSpPr>
              <a:cxnSpLocks/>
              <a:stCxn id="30" idx="3"/>
              <a:endCxn id="41" idx="0"/>
            </p:cNvCxnSpPr>
            <p:nvPr/>
          </p:nvCxnSpPr>
          <p:spPr>
            <a:xfrm>
              <a:off x="1704556" y="4524537"/>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4" name="Oval 43">
              <a:extLst>
                <a:ext uri="{FF2B5EF4-FFF2-40B4-BE49-F238E27FC236}">
                  <a16:creationId xmlns:a16="http://schemas.microsoft.com/office/drawing/2014/main" id="{F1BF2F42-F3AD-D343-BC0D-99FF6A24F3AD}"/>
                </a:ext>
              </a:extLst>
            </p:cNvPr>
            <p:cNvSpPr/>
            <p:nvPr/>
          </p:nvSpPr>
          <p:spPr>
            <a:xfrm>
              <a:off x="3145449" y="542599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h</a:t>
              </a:r>
            </a:p>
          </p:txBody>
        </p:sp>
        <p:sp>
          <p:nvSpPr>
            <p:cNvPr id="45" name="Oval 44">
              <a:extLst>
                <a:ext uri="{FF2B5EF4-FFF2-40B4-BE49-F238E27FC236}">
                  <a16:creationId xmlns:a16="http://schemas.microsoft.com/office/drawing/2014/main" id="{5263A302-BB99-9C4F-B7A2-834A11E1D16F}"/>
                </a:ext>
              </a:extLst>
            </p:cNvPr>
            <p:cNvSpPr/>
            <p:nvPr/>
          </p:nvSpPr>
          <p:spPr>
            <a:xfrm>
              <a:off x="3673231" y="540933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800" dirty="0">
                  <a:latin typeface="Candara" panose="020E0502030303020204" pitchFamily="34" charset="0"/>
                </a:rPr>
                <a:t>g</a:t>
              </a:r>
            </a:p>
          </p:txBody>
        </p:sp>
        <p:cxnSp>
          <p:nvCxnSpPr>
            <p:cNvPr id="46" name="Curved Connector 25">
              <a:extLst>
                <a:ext uri="{FF2B5EF4-FFF2-40B4-BE49-F238E27FC236}">
                  <a16:creationId xmlns:a16="http://schemas.microsoft.com/office/drawing/2014/main" id="{C3B4752E-160F-7844-B77C-CDC28273F972}"/>
                </a:ext>
              </a:extLst>
            </p:cNvPr>
            <p:cNvCxnSpPr>
              <a:cxnSpLocks/>
              <a:endCxn id="44" idx="0"/>
            </p:cNvCxnSpPr>
            <p:nvPr/>
          </p:nvCxnSpPr>
          <p:spPr>
            <a:xfrm flipH="1">
              <a:off x="3361297" y="4558106"/>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7" name="Curved Connector 25">
              <a:extLst>
                <a:ext uri="{FF2B5EF4-FFF2-40B4-BE49-F238E27FC236}">
                  <a16:creationId xmlns:a16="http://schemas.microsoft.com/office/drawing/2014/main" id="{6FA84360-F005-F844-B9D4-E3CD1C2FA119}"/>
                </a:ext>
              </a:extLst>
            </p:cNvPr>
            <p:cNvCxnSpPr>
              <a:cxnSpLocks/>
              <a:endCxn id="45" idx="0"/>
            </p:cNvCxnSpPr>
            <p:nvPr/>
          </p:nvCxnSpPr>
          <p:spPr>
            <a:xfrm>
              <a:off x="3589669" y="4558106"/>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A7D652C1-7451-FA40-B492-F4F21E34D9E7}"/>
                </a:ext>
              </a:extLst>
            </p:cNvPr>
            <p:cNvSpPr/>
            <p:nvPr/>
          </p:nvSpPr>
          <p:spPr>
            <a:xfrm>
              <a:off x="1876473" y="4849463"/>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50" name="Rectangle 49">
              <a:extLst>
                <a:ext uri="{FF2B5EF4-FFF2-40B4-BE49-F238E27FC236}">
                  <a16:creationId xmlns:a16="http://schemas.microsoft.com/office/drawing/2014/main" id="{AA51E08C-74C5-7445-911D-6C24B728D168}"/>
                </a:ext>
              </a:extLst>
            </p:cNvPr>
            <p:cNvSpPr/>
            <p:nvPr/>
          </p:nvSpPr>
          <p:spPr>
            <a:xfrm>
              <a:off x="966175" y="4850586"/>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51" name="Rectangle 50">
              <a:extLst>
                <a:ext uri="{FF2B5EF4-FFF2-40B4-BE49-F238E27FC236}">
                  <a16:creationId xmlns:a16="http://schemas.microsoft.com/office/drawing/2014/main" id="{18E00D57-AAFB-F542-A162-EDEFB306F3E6}"/>
                </a:ext>
              </a:extLst>
            </p:cNvPr>
            <p:cNvSpPr/>
            <p:nvPr/>
          </p:nvSpPr>
          <p:spPr>
            <a:xfrm>
              <a:off x="3810128" y="4847135"/>
              <a:ext cx="604653"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0.1 </a:t>
              </a:r>
            </a:p>
          </p:txBody>
        </p:sp>
        <p:sp>
          <p:nvSpPr>
            <p:cNvPr id="52" name="Rectangle 51">
              <a:extLst>
                <a:ext uri="{FF2B5EF4-FFF2-40B4-BE49-F238E27FC236}">
                  <a16:creationId xmlns:a16="http://schemas.microsoft.com/office/drawing/2014/main" id="{4770EA7E-59AB-9546-8EB9-0E9EB0F99604}"/>
                </a:ext>
              </a:extLst>
            </p:cNvPr>
            <p:cNvSpPr/>
            <p:nvPr/>
          </p:nvSpPr>
          <p:spPr>
            <a:xfrm>
              <a:off x="2899830" y="4848258"/>
              <a:ext cx="665567"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0.9 </a:t>
              </a:r>
            </a:p>
          </p:txBody>
        </p:sp>
      </p:grpSp>
    </p:spTree>
    <p:extLst>
      <p:ext uri="{BB962C8B-B14F-4D97-AF65-F5344CB8AC3E}">
        <p14:creationId xmlns:p14="http://schemas.microsoft.com/office/powerpoint/2010/main" val="582146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Toy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3646886"/>
                <a:ext cx="10972800" cy="2918191"/>
              </a:xfrm>
            </p:spPr>
            <p:txBody>
              <a:bodyPr>
                <a:normAutofit lnSpcReduction="10000"/>
              </a:bodyPr>
              <a:lstStyle/>
              <a:p>
                <a:pPr marL="11113" indent="0">
                  <a:buNone/>
                </a:pPr>
                <a:r>
                  <a:rPr lang="en-US" sz="2800" dirty="0">
                    <a:solidFill>
                      <a:srgbClr val="FF0000"/>
                    </a:solidFill>
                  </a:rPr>
                  <a:t>P(s</a:t>
                </a:r>
                <a:r>
                  <a:rPr lang="en-US" sz="2800" baseline="-25000" dirty="0">
                    <a:solidFill>
                      <a:srgbClr val="FF0000"/>
                    </a:solidFill>
                  </a:rPr>
                  <a:t>1</a:t>
                </a:r>
                <a:r>
                  <a:rPr lang="en-US" sz="2800" dirty="0">
                    <a:solidFill>
                      <a:srgbClr val="FF0000"/>
                    </a:solidFill>
                  </a:rPr>
                  <a:t>|h</a:t>
                </a:r>
                <a:r>
                  <a:rPr lang="en-US" sz="2800" baseline="-25000" dirty="0">
                    <a:solidFill>
                      <a:srgbClr val="FF0000"/>
                    </a:solidFill>
                  </a:rPr>
                  <a:t>1</a:t>
                </a:r>
                <a:r>
                  <a:rPr lang="en-US" sz="2800" dirty="0">
                    <a:solidFill>
                      <a:srgbClr val="FF0000"/>
                    </a:solidFill>
                  </a:rPr>
                  <a:t>) = ? (this is updating probabilities based on evidence: use Bayes Rule) </a:t>
                </a:r>
                <a:r>
                  <a:rPr lang="en-US" sz="2800" dirty="0">
                    <a:solidFill>
                      <a:srgbClr val="FF0000"/>
                    </a:solidFill>
                    <a:sym typeface="Wingdings" panose="05000000000000000000" pitchFamily="2" charset="2"/>
                  </a:rPr>
                  <a:t> get proportions for all possible situations when evidence is happy</a:t>
                </a:r>
                <a:endParaRPr lang="en-US" sz="2800" dirty="0">
                  <a:solidFill>
                    <a:srgbClr val="FF0000"/>
                  </a:solidFill>
                </a:endParaRPr>
              </a:p>
              <a:p>
                <a:r>
                  <a:rPr lang="en-US" sz="2800" dirty="0"/>
                  <a:t>P(s</a:t>
                </a:r>
                <a:r>
                  <a:rPr lang="en-US" sz="2800" baseline="-25000" dirty="0"/>
                  <a:t>1</a:t>
                </a:r>
                <a:r>
                  <a:rPr lang="en-US" sz="2800" dirty="0"/>
                  <a:t>|h</a:t>
                </a:r>
                <a:r>
                  <a:rPr lang="en-US" sz="2800" baseline="-25000" dirty="0"/>
                  <a:t>1</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m:t>
                    </m:r>
                    <m:r>
                      <m:rPr>
                        <m:nor/>
                      </m:rPr>
                      <a:rPr lang="en-US" sz="2800" dirty="0"/>
                      <m:t>P</m:t>
                    </m:r>
                    <m:r>
                      <m:rPr>
                        <m:nor/>
                      </m:rPr>
                      <a:rPr lang="en-US" sz="2800" dirty="0"/>
                      <m:t>(</m:t>
                    </m:r>
                    <m:r>
                      <m:rPr>
                        <m:nor/>
                      </m:rPr>
                      <a:rPr lang="en-US" sz="2800" dirty="0"/>
                      <m:t>s</m:t>
                    </m:r>
                    <m:r>
                      <m:rPr>
                        <m:nor/>
                      </m:rPr>
                      <a:rPr lang="en-US" sz="2800" baseline="-25000" dirty="0"/>
                      <m:t>1</m:t>
                    </m:r>
                    <m:r>
                      <m:rPr>
                        <m:nor/>
                      </m:rPr>
                      <a:rPr lang="en-US" sz="2800" dirty="0"/>
                      <m:t>,</m:t>
                    </m:r>
                    <m:r>
                      <m:rPr>
                        <m:nor/>
                      </m:rPr>
                      <a:rPr lang="en-US" sz="2800" dirty="0"/>
                      <m:t>h</m:t>
                    </m:r>
                    <m:r>
                      <m:rPr>
                        <m:nor/>
                      </m:rPr>
                      <a:rPr lang="en-US" sz="2800" baseline="-25000" dirty="0"/>
                      <m:t>1</m:t>
                    </m:r>
                    <m:r>
                      <m:rPr>
                        <m:nor/>
                      </m:rPr>
                      <a:rPr lang="en-US" sz="2800" dirty="0"/>
                      <m:t>)</m:t>
                    </m:r>
                  </m:oMath>
                </a14:m>
                <a:r>
                  <a:rPr lang="en-US" sz="2800" dirty="0"/>
                  <a:t> = P(h</a:t>
                </a:r>
                <a:r>
                  <a:rPr lang="en-US" sz="2800" baseline="-25000" dirty="0"/>
                  <a:t>1</a:t>
                </a:r>
                <a:r>
                  <a:rPr lang="en-US" sz="2800" dirty="0"/>
                  <a:t>|s</a:t>
                </a:r>
                <a:r>
                  <a:rPr lang="en-US" sz="2800" baseline="-25000" dirty="0"/>
                  <a:t>1</a:t>
                </a:r>
                <a:r>
                  <a:rPr lang="en-US" sz="2800" dirty="0"/>
                  <a:t>) P(s</a:t>
                </a:r>
                <a:r>
                  <a:rPr lang="en-US" sz="2800" baseline="-25000" dirty="0"/>
                  <a:t>1</a:t>
                </a:r>
                <a:r>
                  <a:rPr lang="en-US" sz="2800" dirty="0"/>
                  <a:t>) = 0.9*0.8 = 0.72</a:t>
                </a:r>
              </a:p>
              <a:p>
                <a:r>
                  <a:rPr lang="en-US" sz="2800" dirty="0"/>
                  <a:t>P(r</a:t>
                </a:r>
                <a:r>
                  <a:rPr lang="en-US" sz="2800" baseline="-25000" dirty="0"/>
                  <a:t>1</a:t>
                </a:r>
                <a:r>
                  <a:rPr lang="en-US" sz="2800" dirty="0"/>
                  <a:t>|h</a:t>
                </a:r>
                <a:r>
                  <a:rPr lang="en-US" sz="2800" baseline="-25000" dirty="0"/>
                  <a:t>1</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 </m:t>
                    </m:r>
                  </m:oMath>
                </a14:m>
                <a:r>
                  <a:rPr lang="en-US" sz="2800" dirty="0"/>
                  <a:t>P(r</a:t>
                </a:r>
                <a:r>
                  <a:rPr lang="en-US" sz="2800" baseline="-25000" dirty="0"/>
                  <a:t>1</a:t>
                </a:r>
                <a:r>
                  <a:rPr lang="en-US" sz="2800" dirty="0"/>
                  <a:t>,h</a:t>
                </a:r>
                <a:r>
                  <a:rPr lang="en-US" sz="2800" baseline="-25000" dirty="0"/>
                  <a:t>1</a:t>
                </a:r>
                <a:r>
                  <a:rPr lang="en-US" sz="2800" dirty="0"/>
                  <a:t>) = P(h</a:t>
                </a:r>
                <a:r>
                  <a:rPr lang="en-US" sz="2800" baseline="-25000" dirty="0"/>
                  <a:t>1</a:t>
                </a:r>
                <a:r>
                  <a:rPr lang="en-US" sz="2800" dirty="0"/>
                  <a:t>|r</a:t>
                </a:r>
                <a:r>
                  <a:rPr lang="en-US" sz="2800" baseline="-25000" dirty="0"/>
                  <a:t>1</a:t>
                </a:r>
                <a:r>
                  <a:rPr lang="en-US" sz="2800" dirty="0"/>
                  <a:t>) P(r</a:t>
                </a:r>
                <a:r>
                  <a:rPr lang="en-US" sz="2800" baseline="-25000" dirty="0"/>
                  <a:t>1</a:t>
                </a:r>
                <a:r>
                  <a:rPr lang="en-US" sz="2800" dirty="0"/>
                  <a:t>) = 0.4*0.2 = 0.08</a:t>
                </a:r>
              </a:p>
              <a:p>
                <a:r>
                  <a:rPr lang="en-US" sz="2800" dirty="0"/>
                  <a:t>P(s</a:t>
                </a:r>
                <a:r>
                  <a:rPr lang="en-US" sz="2800" baseline="-25000" dirty="0"/>
                  <a:t>1</a:t>
                </a:r>
                <a:r>
                  <a:rPr lang="en-US" sz="2800" dirty="0"/>
                  <a:t>|h</a:t>
                </a:r>
                <a:r>
                  <a:rPr lang="en-US" sz="2800" baseline="-25000" dirty="0"/>
                  <a:t>1</a:t>
                </a:r>
                <a:r>
                  <a:rPr lang="en-US" sz="2800" dirty="0"/>
                  <a:t>) = 0.72/(0.72+0.08) = 0.9    </a:t>
                </a:r>
                <a:r>
                  <a:rPr lang="en-US" sz="2800" dirty="0">
                    <a:sym typeface="Wingdings" panose="05000000000000000000" pitchFamily="2" charset="2"/>
                  </a:rPr>
                  <a:t> </a:t>
                </a:r>
                <a:r>
                  <a:rPr lang="en-US" sz="2800" dirty="0">
                    <a:solidFill>
                      <a:srgbClr val="FF0000"/>
                    </a:solidFill>
                  </a:rPr>
                  <a:t>(normalize)</a:t>
                </a:r>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3646886"/>
                <a:ext cx="10972800" cy="2918191"/>
              </a:xfrm>
              <a:blipFill>
                <a:blip r:embed="rId3"/>
                <a:stretch>
                  <a:fillRect l="-1333" t="-1879" b="-542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19</a:t>
            </a:fld>
            <a:endParaRPr lang="en-US" dirty="0"/>
          </a:p>
        </p:txBody>
      </p:sp>
      <p:sp>
        <p:nvSpPr>
          <p:cNvPr id="30" name="Oval 29">
            <a:extLst>
              <a:ext uri="{FF2B5EF4-FFF2-40B4-BE49-F238E27FC236}">
                <a16:creationId xmlns:a16="http://schemas.microsoft.com/office/drawing/2014/main" id="{867E2031-A033-714A-BBA2-23300F767DDA}"/>
              </a:ext>
            </a:extLst>
          </p:cNvPr>
          <p:cNvSpPr/>
          <p:nvPr/>
        </p:nvSpPr>
        <p:spPr>
          <a:xfrm>
            <a:off x="66281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r</a:t>
            </a:r>
          </a:p>
        </p:txBody>
      </p:sp>
      <p:sp>
        <p:nvSpPr>
          <p:cNvPr id="35" name="Oval 34">
            <a:extLst>
              <a:ext uri="{FF2B5EF4-FFF2-40B4-BE49-F238E27FC236}">
                <a16:creationId xmlns:a16="http://schemas.microsoft.com/office/drawing/2014/main" id="{E1D054B0-114F-FE45-B061-2FB292868F52}"/>
              </a:ext>
            </a:extLst>
          </p:cNvPr>
          <p:cNvSpPr/>
          <p:nvPr/>
        </p:nvSpPr>
        <p:spPr>
          <a:xfrm>
            <a:off x="82283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p>
        </p:txBody>
      </p:sp>
      <p:cxnSp>
        <p:nvCxnSpPr>
          <p:cNvPr id="41" name="Curved Connector 40">
            <a:extLst>
              <a:ext uri="{FF2B5EF4-FFF2-40B4-BE49-F238E27FC236}">
                <a16:creationId xmlns:a16="http://schemas.microsoft.com/office/drawing/2014/main" id="{AE3D6F7C-4714-0C45-BE9A-67C4A4BD1316}"/>
              </a:ext>
            </a:extLst>
          </p:cNvPr>
          <p:cNvCxnSpPr>
            <a:cxnSpLocks/>
          </p:cNvCxnSpPr>
          <p:nvPr/>
        </p:nvCxnSpPr>
        <p:spPr>
          <a:xfrm rot="5400000" flipH="1" flipV="1">
            <a:off x="7644088" y="5016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2" name="Curved Connector 41">
            <a:extLst>
              <a:ext uri="{FF2B5EF4-FFF2-40B4-BE49-F238E27FC236}">
                <a16:creationId xmlns:a16="http://schemas.microsoft.com/office/drawing/2014/main" id="{28D09793-F62A-CA4A-A841-F17045D39D5B}"/>
              </a:ext>
            </a:extLst>
          </p:cNvPr>
          <p:cNvCxnSpPr>
            <a:cxnSpLocks/>
            <a:stCxn id="35" idx="4"/>
            <a:endCxn id="30" idx="4"/>
          </p:cNvCxnSpPr>
          <p:nvPr/>
        </p:nvCxnSpPr>
        <p:spPr>
          <a:xfrm rot="5400000">
            <a:off x="7644088" y="9777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3" name="Curved Connector 42">
            <a:extLst>
              <a:ext uri="{FF2B5EF4-FFF2-40B4-BE49-F238E27FC236}">
                <a16:creationId xmlns:a16="http://schemas.microsoft.com/office/drawing/2014/main" id="{B726DF3C-CA87-AF40-BCC5-7C407A31CCB3}"/>
              </a:ext>
            </a:extLst>
          </p:cNvPr>
          <p:cNvCxnSpPr>
            <a:cxnSpLocks/>
          </p:cNvCxnSpPr>
          <p:nvPr/>
        </p:nvCxnSpPr>
        <p:spPr>
          <a:xfrm rot="16200000" flipH="1">
            <a:off x="6477156" y="15553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AC33A9B2-6ADB-D143-A07B-341462EE283B}"/>
              </a:ext>
            </a:extLst>
          </p:cNvPr>
          <p:cNvSpPr/>
          <p:nvPr/>
        </p:nvSpPr>
        <p:spPr>
          <a:xfrm>
            <a:off x="5450456" y="1295401"/>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45" name="Rectangle 44">
            <a:extLst>
              <a:ext uri="{FF2B5EF4-FFF2-40B4-BE49-F238E27FC236}">
                <a16:creationId xmlns:a16="http://schemas.microsoft.com/office/drawing/2014/main" id="{4DB2394C-0F21-4640-BA9F-8081161AE2F3}"/>
              </a:ext>
            </a:extLst>
          </p:cNvPr>
          <p:cNvSpPr/>
          <p:nvPr/>
        </p:nvSpPr>
        <p:spPr>
          <a:xfrm>
            <a:off x="7329677" y="914401"/>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46" name="Rectangle 45">
            <a:extLst>
              <a:ext uri="{FF2B5EF4-FFF2-40B4-BE49-F238E27FC236}">
                <a16:creationId xmlns:a16="http://schemas.microsoft.com/office/drawing/2014/main" id="{566CF5D8-B862-9149-82FB-AB597665C7C7}"/>
              </a:ext>
            </a:extLst>
          </p:cNvPr>
          <p:cNvSpPr/>
          <p:nvPr/>
        </p:nvSpPr>
        <p:spPr>
          <a:xfrm>
            <a:off x="7358218" y="1676401"/>
            <a:ext cx="64152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0.2 </a:t>
            </a:r>
          </a:p>
        </p:txBody>
      </p:sp>
      <p:sp>
        <p:nvSpPr>
          <p:cNvPr id="47" name="Rectangle 46">
            <a:extLst>
              <a:ext uri="{FF2B5EF4-FFF2-40B4-BE49-F238E27FC236}">
                <a16:creationId xmlns:a16="http://schemas.microsoft.com/office/drawing/2014/main" id="{8E6624B7-EED5-B946-B771-77ACFBCA2B72}"/>
              </a:ext>
            </a:extLst>
          </p:cNvPr>
          <p:cNvSpPr/>
          <p:nvPr/>
        </p:nvSpPr>
        <p:spPr>
          <a:xfrm>
            <a:off x="9298282" y="125579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0.8 </a:t>
            </a:r>
          </a:p>
        </p:txBody>
      </p:sp>
      <p:cxnSp>
        <p:nvCxnSpPr>
          <p:cNvPr id="48" name="Curved Connector 47">
            <a:extLst>
              <a:ext uri="{FF2B5EF4-FFF2-40B4-BE49-F238E27FC236}">
                <a16:creationId xmlns:a16="http://schemas.microsoft.com/office/drawing/2014/main" id="{8D3118EF-F636-E942-B86F-EA66D6968C80}"/>
              </a:ext>
            </a:extLst>
          </p:cNvPr>
          <p:cNvCxnSpPr>
            <a:cxnSpLocks/>
            <a:stCxn id="35" idx="7"/>
            <a:endCxn id="35" idx="5"/>
          </p:cNvCxnSpPr>
          <p:nvPr/>
        </p:nvCxnSpPr>
        <p:spPr>
          <a:xfrm rot="16200000" flipH="1">
            <a:off x="8439481" y="15553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19A4FEA0-FD78-8A4C-AC07-C3B0861E23BA}"/>
              </a:ext>
            </a:extLst>
          </p:cNvPr>
          <p:cNvSpPr/>
          <p:nvPr/>
        </p:nvSpPr>
        <p:spPr>
          <a:xfrm>
            <a:off x="6247141" y="25806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0" name="Oval 49">
            <a:extLst>
              <a:ext uri="{FF2B5EF4-FFF2-40B4-BE49-F238E27FC236}">
                <a16:creationId xmlns:a16="http://schemas.microsoft.com/office/drawing/2014/main" id="{37E6AC1B-558F-3546-828D-93BF14216F87}"/>
              </a:ext>
            </a:extLst>
          </p:cNvPr>
          <p:cNvSpPr/>
          <p:nvPr/>
        </p:nvSpPr>
        <p:spPr>
          <a:xfrm>
            <a:off x="6774923" y="2563941"/>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1" name="Curved Connector 25">
            <a:extLst>
              <a:ext uri="{FF2B5EF4-FFF2-40B4-BE49-F238E27FC236}">
                <a16:creationId xmlns:a16="http://schemas.microsoft.com/office/drawing/2014/main" id="{28910AEF-AED9-C445-8A96-4FE2CAABB54E}"/>
              </a:ext>
            </a:extLst>
          </p:cNvPr>
          <p:cNvCxnSpPr>
            <a:cxnSpLocks/>
            <a:stCxn id="30" idx="3"/>
            <a:endCxn id="49" idx="0"/>
          </p:cNvCxnSpPr>
          <p:nvPr/>
        </p:nvCxnSpPr>
        <p:spPr>
          <a:xfrm flipH="1">
            <a:off x="6462988" y="1712718"/>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2" name="Curved Connector 25">
            <a:extLst>
              <a:ext uri="{FF2B5EF4-FFF2-40B4-BE49-F238E27FC236}">
                <a16:creationId xmlns:a16="http://schemas.microsoft.com/office/drawing/2014/main" id="{7FB75A59-C938-784F-A99B-453CE7BB08E9}"/>
              </a:ext>
            </a:extLst>
          </p:cNvPr>
          <p:cNvCxnSpPr>
            <a:cxnSpLocks/>
            <a:stCxn id="30" idx="3"/>
            <a:endCxn id="50" idx="0"/>
          </p:cNvCxnSpPr>
          <p:nvPr/>
        </p:nvCxnSpPr>
        <p:spPr>
          <a:xfrm>
            <a:off x="6691360" y="1712717"/>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DD1B0256-90A0-7848-9E02-4E5D6721458E}"/>
              </a:ext>
            </a:extLst>
          </p:cNvPr>
          <p:cNvSpPr/>
          <p:nvPr/>
        </p:nvSpPr>
        <p:spPr>
          <a:xfrm>
            <a:off x="8132254" y="26141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4" name="Oval 53">
            <a:extLst>
              <a:ext uri="{FF2B5EF4-FFF2-40B4-BE49-F238E27FC236}">
                <a16:creationId xmlns:a16="http://schemas.microsoft.com/office/drawing/2014/main" id="{5FB8FE2D-8EFD-DA4C-A471-D067D99856E3}"/>
              </a:ext>
            </a:extLst>
          </p:cNvPr>
          <p:cNvSpPr/>
          <p:nvPr/>
        </p:nvSpPr>
        <p:spPr>
          <a:xfrm>
            <a:off x="8660036" y="25975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5" name="Curved Connector 25">
            <a:extLst>
              <a:ext uri="{FF2B5EF4-FFF2-40B4-BE49-F238E27FC236}">
                <a16:creationId xmlns:a16="http://schemas.microsoft.com/office/drawing/2014/main" id="{15E1E9E6-8F81-7346-A00B-74ABA4AC8C1B}"/>
              </a:ext>
            </a:extLst>
          </p:cNvPr>
          <p:cNvCxnSpPr>
            <a:cxnSpLocks/>
            <a:endCxn id="53" idx="0"/>
          </p:cNvCxnSpPr>
          <p:nvPr/>
        </p:nvCxnSpPr>
        <p:spPr>
          <a:xfrm flipH="1">
            <a:off x="8348101" y="1746287"/>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6" name="Curved Connector 25">
            <a:extLst>
              <a:ext uri="{FF2B5EF4-FFF2-40B4-BE49-F238E27FC236}">
                <a16:creationId xmlns:a16="http://schemas.microsoft.com/office/drawing/2014/main" id="{B9677B92-6695-8345-AF61-54AB1E9D6982}"/>
              </a:ext>
            </a:extLst>
          </p:cNvPr>
          <p:cNvCxnSpPr>
            <a:cxnSpLocks/>
            <a:endCxn id="54" idx="0"/>
          </p:cNvCxnSpPr>
          <p:nvPr/>
        </p:nvCxnSpPr>
        <p:spPr>
          <a:xfrm>
            <a:off x="8576473" y="1746286"/>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CDB4EA4B-2F48-7241-B9BE-EC686DAB6FBB}"/>
              </a:ext>
            </a:extLst>
          </p:cNvPr>
          <p:cNvSpPr/>
          <p:nvPr/>
        </p:nvSpPr>
        <p:spPr>
          <a:xfrm>
            <a:off x="6863277" y="203764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58" name="Rectangle 57">
            <a:extLst>
              <a:ext uri="{FF2B5EF4-FFF2-40B4-BE49-F238E27FC236}">
                <a16:creationId xmlns:a16="http://schemas.microsoft.com/office/drawing/2014/main" id="{38C3F986-A675-0448-8147-85082943C544}"/>
              </a:ext>
            </a:extLst>
          </p:cNvPr>
          <p:cNvSpPr/>
          <p:nvPr/>
        </p:nvSpPr>
        <p:spPr>
          <a:xfrm>
            <a:off x="5952979" y="2038767"/>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59" name="Rectangle 58">
            <a:extLst>
              <a:ext uri="{FF2B5EF4-FFF2-40B4-BE49-F238E27FC236}">
                <a16:creationId xmlns:a16="http://schemas.microsoft.com/office/drawing/2014/main" id="{9CFC28B0-9EF1-3946-90E2-816DFF7FAA6F}"/>
              </a:ext>
            </a:extLst>
          </p:cNvPr>
          <p:cNvSpPr/>
          <p:nvPr/>
        </p:nvSpPr>
        <p:spPr>
          <a:xfrm>
            <a:off x="8796933" y="2035316"/>
            <a:ext cx="604653"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0.1 </a:t>
            </a:r>
          </a:p>
        </p:txBody>
      </p:sp>
      <p:sp>
        <p:nvSpPr>
          <p:cNvPr id="60" name="Rectangle 59">
            <a:extLst>
              <a:ext uri="{FF2B5EF4-FFF2-40B4-BE49-F238E27FC236}">
                <a16:creationId xmlns:a16="http://schemas.microsoft.com/office/drawing/2014/main" id="{9CD9B95F-857C-D148-8DCE-83E485344C66}"/>
              </a:ext>
            </a:extLst>
          </p:cNvPr>
          <p:cNvSpPr/>
          <p:nvPr/>
        </p:nvSpPr>
        <p:spPr>
          <a:xfrm>
            <a:off x="7886635" y="2036439"/>
            <a:ext cx="665567"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0.9 </a:t>
            </a:r>
          </a:p>
        </p:txBody>
      </p:sp>
      <p:sp>
        <p:nvSpPr>
          <p:cNvPr id="61" name="Rectangle 60">
            <a:extLst>
              <a:ext uri="{FF2B5EF4-FFF2-40B4-BE49-F238E27FC236}">
                <a16:creationId xmlns:a16="http://schemas.microsoft.com/office/drawing/2014/main" id="{B5416975-3CF8-C044-A4A8-5DA2C5BDEEBC}"/>
              </a:ext>
            </a:extLst>
          </p:cNvPr>
          <p:cNvSpPr/>
          <p:nvPr/>
        </p:nvSpPr>
        <p:spPr>
          <a:xfrm>
            <a:off x="6918742" y="3082696"/>
            <a:ext cx="146867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P(s</a:t>
            </a:r>
            <a:r>
              <a:rPr lang="en-US" sz="2400" baseline="-25000" dirty="0">
                <a:latin typeface="Candara" panose="020E0502030303020204" pitchFamily="34" charset="0"/>
                <a:cs typeface="Calibri" panose="020F0502020204030204" pitchFamily="34" charset="0"/>
              </a:rPr>
              <a:t>1</a:t>
            </a:r>
            <a:r>
              <a:rPr lang="en-US" sz="2400" dirty="0">
                <a:latin typeface="Candara" panose="020E0502030303020204" pitchFamily="34" charset="0"/>
                <a:cs typeface="Calibri" panose="020F0502020204030204" pitchFamily="34" charset="0"/>
              </a:rPr>
              <a:t>) = 0.8</a:t>
            </a:r>
            <a:endParaRPr lang="en-US" sz="2400" dirty="0">
              <a:solidFill>
                <a:srgbClr val="FF0000"/>
              </a:solidFill>
              <a:latin typeface="Candara" panose="020E0502030303020204" pitchFamily="34" charset="0"/>
              <a:cs typeface="Calibri" panose="020F0502020204030204" pitchFamily="34" charset="0"/>
            </a:endParaRPr>
          </a:p>
        </p:txBody>
      </p:sp>
      <p:sp>
        <p:nvSpPr>
          <p:cNvPr id="64" name="Oval 63">
            <a:extLst>
              <a:ext uri="{FF2B5EF4-FFF2-40B4-BE49-F238E27FC236}">
                <a16:creationId xmlns:a16="http://schemas.microsoft.com/office/drawing/2014/main" id="{F1508BB7-4351-8F41-A49E-5185760D1954}"/>
              </a:ext>
            </a:extLst>
          </p:cNvPr>
          <p:cNvSpPr/>
          <p:nvPr/>
        </p:nvSpPr>
        <p:spPr>
          <a:xfrm>
            <a:off x="2060715" y="1106737"/>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FF0000"/>
                </a:solidFill>
                <a:latin typeface="Candara" panose="020E0502030303020204" pitchFamily="34" charset="0"/>
              </a:rPr>
              <a:t>S</a:t>
            </a:r>
            <a:r>
              <a:rPr lang="en-US" sz="2400" baseline="-25000" dirty="0">
                <a:solidFill>
                  <a:srgbClr val="FF0000"/>
                </a:solidFill>
                <a:latin typeface="Candara" panose="020E0502030303020204" pitchFamily="34" charset="0"/>
              </a:rPr>
              <a:t>1</a:t>
            </a:r>
            <a:endParaRPr lang="en-US" sz="2400" dirty="0">
              <a:solidFill>
                <a:srgbClr val="FF0000"/>
              </a:solidFill>
              <a:latin typeface="Candara" panose="020E0502030303020204" pitchFamily="34" charset="0"/>
            </a:endParaRPr>
          </a:p>
        </p:txBody>
      </p:sp>
      <p:cxnSp>
        <p:nvCxnSpPr>
          <p:cNvPr id="65" name="Straight Arrow Connector 64">
            <a:extLst>
              <a:ext uri="{FF2B5EF4-FFF2-40B4-BE49-F238E27FC236}">
                <a16:creationId xmlns:a16="http://schemas.microsoft.com/office/drawing/2014/main" id="{F884B048-C9CC-1F4E-8D58-9BCD9FE772B1}"/>
              </a:ext>
            </a:extLst>
          </p:cNvPr>
          <p:cNvCxnSpPr>
            <a:cxnSpLocks/>
          </p:cNvCxnSpPr>
          <p:nvPr/>
        </p:nvCxnSpPr>
        <p:spPr>
          <a:xfrm>
            <a:off x="24924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0AA68531-7DEE-EC41-92F1-B5E73D9BA946}"/>
              </a:ext>
            </a:extLst>
          </p:cNvPr>
          <p:cNvSpPr/>
          <p:nvPr/>
        </p:nvSpPr>
        <p:spPr>
          <a:xfrm>
            <a:off x="2060714" y="182452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cxnSp>
        <p:nvCxnSpPr>
          <p:cNvPr id="67" name="Straight Arrow Connector 66">
            <a:extLst>
              <a:ext uri="{FF2B5EF4-FFF2-40B4-BE49-F238E27FC236}">
                <a16:creationId xmlns:a16="http://schemas.microsoft.com/office/drawing/2014/main" id="{4ED1D99B-27BC-0F46-9EA3-3912DEB226F2}"/>
              </a:ext>
            </a:extLst>
          </p:cNvPr>
          <p:cNvCxnSpPr>
            <a:cxnSpLocks/>
            <a:stCxn id="64" idx="4"/>
            <a:endCxn id="66" idx="0"/>
          </p:cNvCxnSpPr>
          <p:nvPr/>
        </p:nvCxnSpPr>
        <p:spPr>
          <a:xfrm flipH="1">
            <a:off x="2276562" y="1551745"/>
            <a:ext cx="1" cy="2727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D2A2C32-7432-AB41-BDA8-996EE7A04E58}"/>
              </a:ext>
            </a:extLst>
          </p:cNvPr>
          <p:cNvCxnSpPr>
            <a:cxnSpLocks/>
          </p:cNvCxnSpPr>
          <p:nvPr/>
        </p:nvCxnSpPr>
        <p:spPr>
          <a:xfrm>
            <a:off x="33306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C6D3E966-2113-FA46-AFD0-EADC85AE860E}"/>
              </a:ext>
            </a:extLst>
          </p:cNvPr>
          <p:cNvSpPr/>
          <p:nvPr/>
        </p:nvSpPr>
        <p:spPr>
          <a:xfrm>
            <a:off x="28989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71" name="Straight Arrow Connector 70">
            <a:extLst>
              <a:ext uri="{FF2B5EF4-FFF2-40B4-BE49-F238E27FC236}">
                <a16:creationId xmlns:a16="http://schemas.microsoft.com/office/drawing/2014/main" id="{E3518873-7C36-0047-BBE1-54339F15794A}"/>
              </a:ext>
            </a:extLst>
          </p:cNvPr>
          <p:cNvCxnSpPr>
            <a:cxnSpLocks/>
            <a:endCxn id="70" idx="0"/>
          </p:cNvCxnSpPr>
          <p:nvPr/>
        </p:nvCxnSpPr>
        <p:spPr>
          <a:xfrm flipH="1">
            <a:off x="31147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C3C22372-C9C7-9A49-8ED7-62CC4ADFE33D}"/>
              </a:ext>
            </a:extLst>
          </p:cNvPr>
          <p:cNvSpPr/>
          <p:nvPr/>
        </p:nvSpPr>
        <p:spPr>
          <a:xfrm>
            <a:off x="37371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73" name="Straight Arrow Connector 72">
            <a:extLst>
              <a:ext uri="{FF2B5EF4-FFF2-40B4-BE49-F238E27FC236}">
                <a16:creationId xmlns:a16="http://schemas.microsoft.com/office/drawing/2014/main" id="{78F200DB-EEB3-5947-B4D3-B7BB0458D507}"/>
              </a:ext>
            </a:extLst>
          </p:cNvPr>
          <p:cNvCxnSpPr>
            <a:cxnSpLocks/>
          </p:cNvCxnSpPr>
          <p:nvPr/>
        </p:nvCxnSpPr>
        <p:spPr>
          <a:xfrm>
            <a:off x="41688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131F125F-DD85-3942-9761-AF338040FC67}"/>
              </a:ext>
            </a:extLst>
          </p:cNvPr>
          <p:cNvSpPr/>
          <p:nvPr/>
        </p:nvSpPr>
        <p:spPr>
          <a:xfrm>
            <a:off x="37371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75" name="Straight Arrow Connector 74">
            <a:extLst>
              <a:ext uri="{FF2B5EF4-FFF2-40B4-BE49-F238E27FC236}">
                <a16:creationId xmlns:a16="http://schemas.microsoft.com/office/drawing/2014/main" id="{D02BD382-C208-4B40-AF85-A0D02058FA5C}"/>
              </a:ext>
            </a:extLst>
          </p:cNvPr>
          <p:cNvCxnSpPr>
            <a:cxnSpLocks/>
            <a:stCxn id="72" idx="4"/>
            <a:endCxn id="74" idx="0"/>
          </p:cNvCxnSpPr>
          <p:nvPr/>
        </p:nvCxnSpPr>
        <p:spPr>
          <a:xfrm flipH="1">
            <a:off x="39529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B2BC8ADF-1649-B944-B767-BBEC65865258}"/>
              </a:ext>
            </a:extLst>
          </p:cNvPr>
          <p:cNvCxnSpPr>
            <a:cxnSpLocks/>
          </p:cNvCxnSpPr>
          <p:nvPr/>
        </p:nvCxnSpPr>
        <p:spPr>
          <a:xfrm>
            <a:off x="4753220" y="1329241"/>
            <a:ext cx="406505" cy="0"/>
          </a:xfrm>
          <a:prstGeom prst="straightConnector1">
            <a:avLst/>
          </a:prstGeom>
          <a:ln w="28575">
            <a:prstDash val="dash"/>
            <a:tailEnd type="triangle" w="lg" len="lg"/>
          </a:ln>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8FB898AD-7375-BE46-B62D-93FDDD7CEC9E}"/>
              </a:ext>
            </a:extLst>
          </p:cNvPr>
          <p:cNvSpPr/>
          <p:nvPr/>
        </p:nvSpPr>
        <p:spPr>
          <a:xfrm>
            <a:off x="28989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sp>
        <p:nvSpPr>
          <p:cNvPr id="5" name="Rectangle 4">
            <a:extLst>
              <a:ext uri="{FF2B5EF4-FFF2-40B4-BE49-F238E27FC236}">
                <a16:creationId xmlns:a16="http://schemas.microsoft.com/office/drawing/2014/main" id="{6044BE42-C793-604F-ACCE-962D7C07807A}"/>
              </a:ext>
            </a:extLst>
          </p:cNvPr>
          <p:cNvSpPr/>
          <p:nvPr/>
        </p:nvSpPr>
        <p:spPr>
          <a:xfrm>
            <a:off x="2082064" y="2350073"/>
            <a:ext cx="423514" cy="461665"/>
          </a:xfrm>
          <a:prstGeom prst="rect">
            <a:avLst/>
          </a:prstGeom>
        </p:spPr>
        <p:txBody>
          <a:bodyPr wrap="none">
            <a:spAutoFit/>
          </a:bodyPr>
          <a:lstStyle/>
          <a:p>
            <a:r>
              <a:rPr lang="en-US" sz="2400" dirty="0">
                <a:solidFill>
                  <a:srgbClr val="0000CC"/>
                </a:solidFill>
                <a:latin typeface="Candara" panose="020E0502030303020204" pitchFamily="34" charset="0"/>
              </a:rPr>
              <a:t>h</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spTree>
    <p:extLst>
      <p:ext uri="{BB962C8B-B14F-4D97-AF65-F5344CB8AC3E}">
        <p14:creationId xmlns:p14="http://schemas.microsoft.com/office/powerpoint/2010/main" val="9132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4CF7-7E28-B041-8BC9-964755DA1D04}"/>
              </a:ext>
            </a:extLst>
          </p:cNvPr>
          <p:cNvSpPr>
            <a:spLocks noGrp="1"/>
          </p:cNvSpPr>
          <p:nvPr>
            <p:ph type="title"/>
          </p:nvPr>
        </p:nvSpPr>
        <p:spPr/>
        <p:txBody>
          <a:bodyPr/>
          <a:lstStyle/>
          <a:p>
            <a:r>
              <a:rPr lang="en-US" dirty="0"/>
              <a:t>Bayesian Networks</a:t>
            </a:r>
          </a:p>
        </p:txBody>
      </p:sp>
      <p:sp>
        <p:nvSpPr>
          <p:cNvPr id="3" name="Content Placeholder 2">
            <a:extLst>
              <a:ext uri="{FF2B5EF4-FFF2-40B4-BE49-F238E27FC236}">
                <a16:creationId xmlns:a16="http://schemas.microsoft.com/office/drawing/2014/main" id="{F05FE3FB-4D97-154A-B64F-CD56603B3E88}"/>
              </a:ext>
            </a:extLst>
          </p:cNvPr>
          <p:cNvSpPr>
            <a:spLocks noGrp="1"/>
          </p:cNvSpPr>
          <p:nvPr>
            <p:ph sz="half" idx="1"/>
          </p:nvPr>
        </p:nvSpPr>
        <p:spPr>
          <a:xfrm>
            <a:off x="609601" y="1295400"/>
            <a:ext cx="3995768" cy="5504688"/>
          </a:xfrm>
        </p:spPr>
        <p:txBody>
          <a:bodyPr>
            <a:normAutofit/>
          </a:bodyPr>
          <a:lstStyle/>
          <a:p>
            <a:r>
              <a:rPr lang="en-US" dirty="0"/>
              <a:t>When repairing a car, we assume that whatever is broken remains broken during the process of diagnosis. </a:t>
            </a:r>
          </a:p>
          <a:p>
            <a:r>
              <a:rPr lang="en-US" dirty="0"/>
              <a:t>The task is to infer the state of the car from observed evidence, which also remains fixed.</a:t>
            </a:r>
          </a:p>
        </p:txBody>
      </p:sp>
      <p:sp>
        <p:nvSpPr>
          <p:cNvPr id="4" name="Slide Number Placeholder 3">
            <a:extLst>
              <a:ext uri="{FF2B5EF4-FFF2-40B4-BE49-F238E27FC236}">
                <a16:creationId xmlns:a16="http://schemas.microsoft.com/office/drawing/2014/main" id="{A0CC5237-1D5D-A249-978C-9396427A92EF}"/>
              </a:ext>
            </a:extLst>
          </p:cNvPr>
          <p:cNvSpPr>
            <a:spLocks noGrp="1"/>
          </p:cNvSpPr>
          <p:nvPr>
            <p:ph type="sldNum" sz="quarter" idx="12"/>
          </p:nvPr>
        </p:nvSpPr>
        <p:spPr/>
        <p:txBody>
          <a:bodyPr/>
          <a:lstStyle/>
          <a:p>
            <a:pPr>
              <a:defRPr/>
            </a:pPr>
            <a:fld id="{CCF77436-EC8C-4AA7-8F7E-35D67B363DD7}" type="slidenum">
              <a:rPr lang="en-US" smtClean="0"/>
              <a:pPr>
                <a:defRPr/>
              </a:pPr>
              <a:t>2</a:t>
            </a:fld>
            <a:endParaRPr lang="en-US" dirty="0"/>
          </a:p>
        </p:txBody>
      </p:sp>
      <p:sp>
        <p:nvSpPr>
          <p:cNvPr id="5" name="Rounded Rectangle 4">
            <a:extLst>
              <a:ext uri="{FF2B5EF4-FFF2-40B4-BE49-F238E27FC236}">
                <a16:creationId xmlns:a16="http://schemas.microsoft.com/office/drawing/2014/main" id="{9D8B9F51-34B3-114B-A15B-15D4EB5AF5B8}"/>
              </a:ext>
            </a:extLst>
          </p:cNvPr>
          <p:cNvSpPr/>
          <p:nvPr/>
        </p:nvSpPr>
        <p:spPr>
          <a:xfrm>
            <a:off x="9042040" y="4863335"/>
            <a:ext cx="986576" cy="533400"/>
          </a:xfrm>
          <a:prstGeom prst="roundRect">
            <a:avLst>
              <a:gd name="adj" fmla="val 50000"/>
            </a:avLst>
          </a:prstGeom>
          <a:solidFill>
            <a:srgbClr val="FF0000"/>
          </a:solidFill>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solidFill>
                  <a:schemeClr val="bg1"/>
                </a:solidFill>
                <a:latin typeface="Candara" panose="020E0502030303020204" pitchFamily="34" charset="0"/>
              </a:rPr>
              <a:t>car won’t start</a:t>
            </a:r>
          </a:p>
        </p:txBody>
      </p:sp>
      <p:sp>
        <p:nvSpPr>
          <p:cNvPr id="6" name="Rounded Rectangle 5">
            <a:extLst>
              <a:ext uri="{FF2B5EF4-FFF2-40B4-BE49-F238E27FC236}">
                <a16:creationId xmlns:a16="http://schemas.microsoft.com/office/drawing/2014/main" id="{5B2D1A45-029A-734A-8AB6-7B4AF3040933}"/>
              </a:ext>
            </a:extLst>
          </p:cNvPr>
          <p:cNvSpPr/>
          <p:nvPr/>
        </p:nvSpPr>
        <p:spPr>
          <a:xfrm>
            <a:off x="10286444" y="4863335"/>
            <a:ext cx="83820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dipstick</a:t>
            </a:r>
          </a:p>
        </p:txBody>
      </p:sp>
      <p:sp>
        <p:nvSpPr>
          <p:cNvPr id="7" name="Rounded Rectangle 6">
            <a:extLst>
              <a:ext uri="{FF2B5EF4-FFF2-40B4-BE49-F238E27FC236}">
                <a16:creationId xmlns:a16="http://schemas.microsoft.com/office/drawing/2014/main" id="{D3F90E3B-4A6F-3D46-96A8-10A47DC93BDE}"/>
              </a:ext>
            </a:extLst>
          </p:cNvPr>
          <p:cNvSpPr/>
          <p:nvPr/>
        </p:nvSpPr>
        <p:spPr>
          <a:xfrm>
            <a:off x="8305244" y="3720335"/>
            <a:ext cx="53340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no oil</a:t>
            </a:r>
          </a:p>
        </p:txBody>
      </p:sp>
      <p:sp>
        <p:nvSpPr>
          <p:cNvPr id="8" name="Rounded Rectangle 7">
            <a:extLst>
              <a:ext uri="{FF2B5EF4-FFF2-40B4-BE49-F238E27FC236}">
                <a16:creationId xmlns:a16="http://schemas.microsoft.com/office/drawing/2014/main" id="{4FB79065-B9DD-6E49-9AE0-9E8AF4ED25FC}"/>
              </a:ext>
            </a:extLst>
          </p:cNvPr>
          <p:cNvSpPr/>
          <p:nvPr/>
        </p:nvSpPr>
        <p:spPr>
          <a:xfrm>
            <a:off x="9067244" y="3720335"/>
            <a:ext cx="53340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no gas</a:t>
            </a:r>
          </a:p>
        </p:txBody>
      </p:sp>
      <p:sp>
        <p:nvSpPr>
          <p:cNvPr id="9" name="Rounded Rectangle 8">
            <a:extLst>
              <a:ext uri="{FF2B5EF4-FFF2-40B4-BE49-F238E27FC236}">
                <a16:creationId xmlns:a16="http://schemas.microsoft.com/office/drawing/2014/main" id="{D873B894-20BA-1B49-A328-517B80A88E28}"/>
              </a:ext>
            </a:extLst>
          </p:cNvPr>
          <p:cNvSpPr/>
          <p:nvPr/>
        </p:nvSpPr>
        <p:spPr>
          <a:xfrm>
            <a:off x="9829244" y="3720335"/>
            <a:ext cx="91440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fuel line blocked</a:t>
            </a:r>
          </a:p>
        </p:txBody>
      </p:sp>
      <p:sp>
        <p:nvSpPr>
          <p:cNvPr id="10" name="Rounded Rectangle 9">
            <a:extLst>
              <a:ext uri="{FF2B5EF4-FFF2-40B4-BE49-F238E27FC236}">
                <a16:creationId xmlns:a16="http://schemas.microsoft.com/office/drawing/2014/main" id="{8596A633-7869-E24E-9965-8F3A92BFF4BC}"/>
              </a:ext>
            </a:extLst>
          </p:cNvPr>
          <p:cNvSpPr/>
          <p:nvPr/>
        </p:nvSpPr>
        <p:spPr>
          <a:xfrm>
            <a:off x="10972244" y="3720335"/>
            <a:ext cx="83820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starter broken</a:t>
            </a:r>
          </a:p>
        </p:txBody>
      </p:sp>
      <p:sp>
        <p:nvSpPr>
          <p:cNvPr id="11" name="Rounded Rectangle 10">
            <a:extLst>
              <a:ext uri="{FF2B5EF4-FFF2-40B4-BE49-F238E27FC236}">
                <a16:creationId xmlns:a16="http://schemas.microsoft.com/office/drawing/2014/main" id="{15489FED-CA96-1A41-9CA7-6CEC304437A0}"/>
              </a:ext>
            </a:extLst>
          </p:cNvPr>
          <p:cNvSpPr/>
          <p:nvPr/>
        </p:nvSpPr>
        <p:spPr>
          <a:xfrm>
            <a:off x="6757758" y="3720335"/>
            <a:ext cx="820976"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battery flat</a:t>
            </a:r>
          </a:p>
        </p:txBody>
      </p:sp>
      <p:sp>
        <p:nvSpPr>
          <p:cNvPr id="12" name="Rounded Rectangle 11">
            <a:extLst>
              <a:ext uri="{FF2B5EF4-FFF2-40B4-BE49-F238E27FC236}">
                <a16:creationId xmlns:a16="http://schemas.microsoft.com/office/drawing/2014/main" id="{2B75DA84-5F1D-FA46-AF61-5F6CCCA82167}"/>
              </a:ext>
            </a:extLst>
          </p:cNvPr>
          <p:cNvSpPr/>
          <p:nvPr/>
        </p:nvSpPr>
        <p:spPr>
          <a:xfrm>
            <a:off x="5790644" y="2653535"/>
            <a:ext cx="805841"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battery dead</a:t>
            </a:r>
          </a:p>
        </p:txBody>
      </p:sp>
      <p:sp>
        <p:nvSpPr>
          <p:cNvPr id="13" name="Rounded Rectangle 12">
            <a:extLst>
              <a:ext uri="{FF2B5EF4-FFF2-40B4-BE49-F238E27FC236}">
                <a16:creationId xmlns:a16="http://schemas.microsoft.com/office/drawing/2014/main" id="{B4B1C957-AD7E-EB4B-B420-39D634ABE740}"/>
              </a:ext>
            </a:extLst>
          </p:cNvPr>
          <p:cNvSpPr/>
          <p:nvPr/>
        </p:nvSpPr>
        <p:spPr>
          <a:xfrm>
            <a:off x="5236629" y="1644146"/>
            <a:ext cx="829587"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battery age</a:t>
            </a:r>
          </a:p>
        </p:txBody>
      </p:sp>
      <p:sp>
        <p:nvSpPr>
          <p:cNvPr id="14" name="Rounded Rectangle 13">
            <a:extLst>
              <a:ext uri="{FF2B5EF4-FFF2-40B4-BE49-F238E27FC236}">
                <a16:creationId xmlns:a16="http://schemas.microsoft.com/office/drawing/2014/main" id="{05A31F66-A0F1-2348-BE11-5D60FE614DB9}"/>
              </a:ext>
            </a:extLst>
          </p:cNvPr>
          <p:cNvSpPr/>
          <p:nvPr/>
        </p:nvSpPr>
        <p:spPr>
          <a:xfrm>
            <a:off x="7238445" y="1644146"/>
            <a:ext cx="1101767"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alternator broken</a:t>
            </a:r>
          </a:p>
        </p:txBody>
      </p:sp>
      <p:sp>
        <p:nvSpPr>
          <p:cNvPr id="15" name="Rounded Rectangle 14">
            <a:extLst>
              <a:ext uri="{FF2B5EF4-FFF2-40B4-BE49-F238E27FC236}">
                <a16:creationId xmlns:a16="http://schemas.microsoft.com/office/drawing/2014/main" id="{38DA0188-A4D4-8046-80D1-1A56B3826B12}"/>
              </a:ext>
            </a:extLst>
          </p:cNvPr>
          <p:cNvSpPr/>
          <p:nvPr/>
        </p:nvSpPr>
        <p:spPr>
          <a:xfrm>
            <a:off x="8762444" y="1644146"/>
            <a:ext cx="87630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err="1">
                <a:latin typeface="Candara" panose="020E0502030303020204" pitchFamily="34" charset="0"/>
              </a:rPr>
              <a:t>fanbelt</a:t>
            </a:r>
            <a:r>
              <a:rPr lang="en-US" sz="1600" dirty="0">
                <a:latin typeface="Candara" panose="020E0502030303020204" pitchFamily="34" charset="0"/>
              </a:rPr>
              <a:t> broken</a:t>
            </a:r>
          </a:p>
        </p:txBody>
      </p:sp>
      <p:sp>
        <p:nvSpPr>
          <p:cNvPr id="16" name="Rounded Rectangle 15">
            <a:extLst>
              <a:ext uri="{FF2B5EF4-FFF2-40B4-BE49-F238E27FC236}">
                <a16:creationId xmlns:a16="http://schemas.microsoft.com/office/drawing/2014/main" id="{21D5C18F-60B9-814D-9F33-DC1B903864D6}"/>
              </a:ext>
            </a:extLst>
          </p:cNvPr>
          <p:cNvSpPr/>
          <p:nvPr/>
        </p:nvSpPr>
        <p:spPr>
          <a:xfrm>
            <a:off x="5333444" y="4863335"/>
            <a:ext cx="68580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lights</a:t>
            </a:r>
          </a:p>
        </p:txBody>
      </p:sp>
      <p:sp>
        <p:nvSpPr>
          <p:cNvPr id="17" name="Rounded Rectangle 16">
            <a:extLst>
              <a:ext uri="{FF2B5EF4-FFF2-40B4-BE49-F238E27FC236}">
                <a16:creationId xmlns:a16="http://schemas.microsoft.com/office/drawing/2014/main" id="{35ECFEE0-F95B-084B-830E-73595AAE933A}"/>
              </a:ext>
            </a:extLst>
          </p:cNvPr>
          <p:cNvSpPr/>
          <p:nvPr/>
        </p:nvSpPr>
        <p:spPr>
          <a:xfrm>
            <a:off x="7848044" y="4863335"/>
            <a:ext cx="72390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gas gauge</a:t>
            </a:r>
          </a:p>
        </p:txBody>
      </p:sp>
      <p:sp>
        <p:nvSpPr>
          <p:cNvPr id="18" name="Rounded Rectangle 17">
            <a:extLst>
              <a:ext uri="{FF2B5EF4-FFF2-40B4-BE49-F238E27FC236}">
                <a16:creationId xmlns:a16="http://schemas.microsoft.com/office/drawing/2014/main" id="{05B1A07C-9C04-6A42-A004-C520D8F861C2}"/>
              </a:ext>
            </a:extLst>
          </p:cNvPr>
          <p:cNvSpPr/>
          <p:nvPr/>
        </p:nvSpPr>
        <p:spPr>
          <a:xfrm>
            <a:off x="7719131" y="2653535"/>
            <a:ext cx="961371"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not charging</a:t>
            </a:r>
          </a:p>
        </p:txBody>
      </p:sp>
      <p:sp>
        <p:nvSpPr>
          <p:cNvPr id="19" name="Rounded Rectangle 18">
            <a:extLst>
              <a:ext uri="{FF2B5EF4-FFF2-40B4-BE49-F238E27FC236}">
                <a16:creationId xmlns:a16="http://schemas.microsoft.com/office/drawing/2014/main" id="{FA1FACB1-0A50-0744-A629-6B7716BF8883}"/>
              </a:ext>
            </a:extLst>
          </p:cNvPr>
          <p:cNvSpPr/>
          <p:nvPr/>
        </p:nvSpPr>
        <p:spPr>
          <a:xfrm>
            <a:off x="5236629" y="3720335"/>
            <a:ext cx="961372"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battery meter</a:t>
            </a:r>
          </a:p>
        </p:txBody>
      </p:sp>
      <p:sp>
        <p:nvSpPr>
          <p:cNvPr id="20" name="Rounded Rectangle 19">
            <a:extLst>
              <a:ext uri="{FF2B5EF4-FFF2-40B4-BE49-F238E27FC236}">
                <a16:creationId xmlns:a16="http://schemas.microsoft.com/office/drawing/2014/main" id="{31C10E36-5ACA-964E-8FCC-B64C16FA37CD}"/>
              </a:ext>
            </a:extLst>
          </p:cNvPr>
          <p:cNvSpPr/>
          <p:nvPr/>
        </p:nvSpPr>
        <p:spPr>
          <a:xfrm>
            <a:off x="6757759" y="4863335"/>
            <a:ext cx="603857"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oil light</a:t>
            </a:r>
          </a:p>
        </p:txBody>
      </p:sp>
      <p:cxnSp>
        <p:nvCxnSpPr>
          <p:cNvPr id="21" name="Straight Arrow Connector 20">
            <a:extLst>
              <a:ext uri="{FF2B5EF4-FFF2-40B4-BE49-F238E27FC236}">
                <a16:creationId xmlns:a16="http://schemas.microsoft.com/office/drawing/2014/main" id="{D0B78253-8246-5C46-B8B1-0428337B8FC5}"/>
              </a:ext>
            </a:extLst>
          </p:cNvPr>
          <p:cNvCxnSpPr>
            <a:cxnSpLocks/>
            <a:stCxn id="13" idx="2"/>
            <a:endCxn id="12" idx="0"/>
          </p:cNvCxnSpPr>
          <p:nvPr/>
        </p:nvCxnSpPr>
        <p:spPr>
          <a:xfrm>
            <a:off x="5651422" y="2177547"/>
            <a:ext cx="542142" cy="475989"/>
          </a:xfrm>
          <a:prstGeom prst="straightConnector1">
            <a:avLst/>
          </a:prstGeom>
          <a:ln w="28575">
            <a:solidFill>
              <a:srgbClr val="0000CC"/>
            </a:solidFill>
            <a:headEnd w="lg" len="lg"/>
            <a:tailEnd type="triangle"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BDF731D-4967-154B-A59B-293D15554D90}"/>
              </a:ext>
            </a:extLst>
          </p:cNvPr>
          <p:cNvCxnSpPr>
            <a:cxnSpLocks/>
            <a:stCxn id="11" idx="2"/>
            <a:endCxn id="5" idx="0"/>
          </p:cNvCxnSpPr>
          <p:nvPr/>
        </p:nvCxnSpPr>
        <p:spPr>
          <a:xfrm>
            <a:off x="7168246" y="4253735"/>
            <a:ext cx="2367082"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3F86A41-537F-A04B-B09C-87F250EBAAE1}"/>
              </a:ext>
            </a:extLst>
          </p:cNvPr>
          <p:cNvCxnSpPr>
            <a:cxnSpLocks/>
            <a:stCxn id="11" idx="2"/>
            <a:endCxn id="17" idx="0"/>
          </p:cNvCxnSpPr>
          <p:nvPr/>
        </p:nvCxnSpPr>
        <p:spPr>
          <a:xfrm>
            <a:off x="7168246" y="4253735"/>
            <a:ext cx="1041748"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85DC2DC7-578C-DF4C-976D-A9F485EF87CF}"/>
              </a:ext>
            </a:extLst>
          </p:cNvPr>
          <p:cNvCxnSpPr>
            <a:cxnSpLocks/>
            <a:stCxn id="11" idx="2"/>
            <a:endCxn id="20" idx="0"/>
          </p:cNvCxnSpPr>
          <p:nvPr/>
        </p:nvCxnSpPr>
        <p:spPr>
          <a:xfrm flipH="1">
            <a:off x="7059688" y="4253735"/>
            <a:ext cx="108559"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37336DD2-7CC1-7846-99D5-B874FE8C0C8F}"/>
              </a:ext>
            </a:extLst>
          </p:cNvPr>
          <p:cNvCxnSpPr>
            <a:cxnSpLocks/>
            <a:stCxn id="11" idx="2"/>
            <a:endCxn id="16" idx="0"/>
          </p:cNvCxnSpPr>
          <p:nvPr/>
        </p:nvCxnSpPr>
        <p:spPr>
          <a:xfrm flipH="1">
            <a:off x="5676344" y="4253735"/>
            <a:ext cx="1491902"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CA870C7D-BCBA-4C4C-A71F-D40322218A2B}"/>
              </a:ext>
            </a:extLst>
          </p:cNvPr>
          <p:cNvCxnSpPr>
            <a:cxnSpLocks/>
            <a:stCxn id="12" idx="2"/>
            <a:endCxn id="11" idx="0"/>
          </p:cNvCxnSpPr>
          <p:nvPr/>
        </p:nvCxnSpPr>
        <p:spPr>
          <a:xfrm>
            <a:off x="6193564" y="3186935"/>
            <a:ext cx="974682" cy="5334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10050065-2508-EF4E-9F2D-2A6A16794DB9}"/>
              </a:ext>
            </a:extLst>
          </p:cNvPr>
          <p:cNvCxnSpPr>
            <a:cxnSpLocks/>
            <a:stCxn id="12" idx="2"/>
            <a:endCxn id="19" idx="0"/>
          </p:cNvCxnSpPr>
          <p:nvPr/>
        </p:nvCxnSpPr>
        <p:spPr>
          <a:xfrm flipH="1">
            <a:off x="5717316" y="3186935"/>
            <a:ext cx="476249" cy="5334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F903A9B-3522-4245-A8C1-68B6B92FC011}"/>
              </a:ext>
            </a:extLst>
          </p:cNvPr>
          <p:cNvCxnSpPr>
            <a:cxnSpLocks/>
            <a:stCxn id="15" idx="2"/>
            <a:endCxn id="18" idx="0"/>
          </p:cNvCxnSpPr>
          <p:nvPr/>
        </p:nvCxnSpPr>
        <p:spPr>
          <a:xfrm flipH="1">
            <a:off x="8199816" y="2177547"/>
            <a:ext cx="1000778" cy="475989"/>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E36C7586-B841-AF47-AA77-F890AE693C3D}"/>
              </a:ext>
            </a:extLst>
          </p:cNvPr>
          <p:cNvCxnSpPr>
            <a:cxnSpLocks/>
            <a:stCxn id="18" idx="2"/>
            <a:endCxn id="11" idx="0"/>
          </p:cNvCxnSpPr>
          <p:nvPr/>
        </p:nvCxnSpPr>
        <p:spPr>
          <a:xfrm flipH="1">
            <a:off x="7168246" y="3186935"/>
            <a:ext cx="1031570" cy="5334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B75D58EB-563C-FC4B-9A7B-A60CD7BFAF4F}"/>
              </a:ext>
            </a:extLst>
          </p:cNvPr>
          <p:cNvCxnSpPr>
            <a:cxnSpLocks/>
            <a:stCxn id="14" idx="2"/>
            <a:endCxn id="18" idx="0"/>
          </p:cNvCxnSpPr>
          <p:nvPr/>
        </p:nvCxnSpPr>
        <p:spPr>
          <a:xfrm>
            <a:off x="7789328" y="2177547"/>
            <a:ext cx="410488" cy="475989"/>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1FB0839A-B58A-3347-BFA3-B7A25DD00DF9}"/>
              </a:ext>
            </a:extLst>
          </p:cNvPr>
          <p:cNvCxnSpPr>
            <a:cxnSpLocks/>
            <a:stCxn id="7" idx="2"/>
            <a:endCxn id="20" idx="0"/>
          </p:cNvCxnSpPr>
          <p:nvPr/>
        </p:nvCxnSpPr>
        <p:spPr>
          <a:xfrm flipH="1">
            <a:off x="7059688" y="4253735"/>
            <a:ext cx="1512257"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E344FBBC-28E2-604C-B33C-19019F808255}"/>
              </a:ext>
            </a:extLst>
          </p:cNvPr>
          <p:cNvCxnSpPr>
            <a:cxnSpLocks/>
            <a:stCxn id="7" idx="2"/>
            <a:endCxn id="5" idx="0"/>
          </p:cNvCxnSpPr>
          <p:nvPr/>
        </p:nvCxnSpPr>
        <p:spPr>
          <a:xfrm>
            <a:off x="8571944" y="4253735"/>
            <a:ext cx="963384"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57FC8A1-5301-674B-AF50-DD5BE7D41AC0}"/>
              </a:ext>
            </a:extLst>
          </p:cNvPr>
          <p:cNvCxnSpPr>
            <a:cxnSpLocks/>
            <a:stCxn id="8" idx="2"/>
            <a:endCxn id="5" idx="0"/>
          </p:cNvCxnSpPr>
          <p:nvPr/>
        </p:nvCxnSpPr>
        <p:spPr>
          <a:xfrm>
            <a:off x="9333944" y="4253735"/>
            <a:ext cx="201384" cy="609600"/>
          </a:xfrm>
          <a:prstGeom prst="straightConnector1">
            <a:avLst/>
          </a:prstGeom>
          <a:ln w="28575">
            <a:solidFill>
              <a:srgbClr val="0000CC"/>
            </a:solidFill>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186A3002-7086-5D45-B9B8-FB3A17EFCF34}"/>
              </a:ext>
            </a:extLst>
          </p:cNvPr>
          <p:cNvCxnSpPr>
            <a:cxnSpLocks/>
            <a:stCxn id="9" idx="2"/>
            <a:endCxn id="5" idx="0"/>
          </p:cNvCxnSpPr>
          <p:nvPr/>
        </p:nvCxnSpPr>
        <p:spPr>
          <a:xfrm flipH="1">
            <a:off x="9535328" y="4253735"/>
            <a:ext cx="751116"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D4499B96-0BF4-714F-A812-8506656D153F}"/>
              </a:ext>
            </a:extLst>
          </p:cNvPr>
          <p:cNvCxnSpPr>
            <a:cxnSpLocks/>
            <a:stCxn id="10" idx="2"/>
            <a:endCxn id="5" idx="0"/>
          </p:cNvCxnSpPr>
          <p:nvPr/>
        </p:nvCxnSpPr>
        <p:spPr>
          <a:xfrm flipH="1">
            <a:off x="9535328" y="4253735"/>
            <a:ext cx="1856016"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8509F764-9A61-844C-801B-851999372814}"/>
              </a:ext>
            </a:extLst>
          </p:cNvPr>
          <p:cNvCxnSpPr>
            <a:cxnSpLocks/>
            <a:stCxn id="8" idx="2"/>
            <a:endCxn id="17" idx="0"/>
          </p:cNvCxnSpPr>
          <p:nvPr/>
        </p:nvCxnSpPr>
        <p:spPr>
          <a:xfrm flipH="1">
            <a:off x="8209994" y="4253735"/>
            <a:ext cx="1123950"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0AF72125-7394-B345-8B89-60A8853041C8}"/>
              </a:ext>
            </a:extLst>
          </p:cNvPr>
          <p:cNvCxnSpPr>
            <a:cxnSpLocks/>
            <a:stCxn id="7" idx="2"/>
            <a:endCxn id="6" idx="0"/>
          </p:cNvCxnSpPr>
          <p:nvPr/>
        </p:nvCxnSpPr>
        <p:spPr>
          <a:xfrm>
            <a:off x="8571944" y="4253735"/>
            <a:ext cx="2133600" cy="6096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9989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Toy Example</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3642574"/>
            <a:ext cx="10972800" cy="2910628"/>
          </a:xfrm>
        </p:spPr>
        <p:txBody>
          <a:bodyPr>
            <a:normAutofit/>
          </a:bodyPr>
          <a:lstStyle/>
          <a:p>
            <a:pPr marL="11113" indent="0">
              <a:buNone/>
            </a:pPr>
            <a:r>
              <a:rPr lang="en-US" sz="2800" dirty="0">
                <a:solidFill>
                  <a:srgbClr val="FF0000"/>
                </a:solidFill>
              </a:rPr>
              <a:t>P(s</a:t>
            </a:r>
            <a:r>
              <a:rPr lang="en-US" sz="2800" baseline="-25000" dirty="0">
                <a:solidFill>
                  <a:srgbClr val="FF0000"/>
                </a:solidFill>
              </a:rPr>
              <a:t>2</a:t>
            </a:r>
            <a:r>
              <a:rPr lang="en-US" sz="2800" dirty="0">
                <a:solidFill>
                  <a:srgbClr val="FF0000"/>
                </a:solidFill>
              </a:rPr>
              <a:t>|h</a:t>
            </a:r>
            <a:r>
              <a:rPr lang="en-US" sz="2800" baseline="-25000" dirty="0">
                <a:solidFill>
                  <a:srgbClr val="FF0000"/>
                </a:solidFill>
              </a:rPr>
              <a:t>1</a:t>
            </a:r>
            <a:r>
              <a:rPr lang="en-US" sz="2800" dirty="0">
                <a:solidFill>
                  <a:srgbClr val="FF0000"/>
                </a:solidFill>
              </a:rPr>
              <a:t>) = ?  (this is prediction: use total probability)</a:t>
            </a:r>
          </a:p>
          <a:p>
            <a:pPr marL="11113" indent="0">
              <a:buNone/>
            </a:pPr>
            <a:r>
              <a:rPr lang="en-US" sz="1800" dirty="0">
                <a:solidFill>
                  <a:srgbClr val="FF0000"/>
                </a:solidFill>
              </a:rPr>
              <a:t>*notice if you take away evidence, then you get standard totally probability </a:t>
            </a:r>
            <a:r>
              <a:rPr lang="en-US" sz="1800" dirty="0">
                <a:solidFill>
                  <a:srgbClr val="FF0000"/>
                </a:solidFill>
                <a:sym typeface="Wingdings" panose="05000000000000000000" pitchFamily="2" charset="2"/>
              </a:rPr>
              <a:t> </a:t>
            </a:r>
            <a:r>
              <a:rPr lang="en-US" sz="1800" dirty="0">
                <a:solidFill>
                  <a:srgbClr val="FF0000"/>
                </a:solidFill>
              </a:rPr>
              <a:t>P(s</a:t>
            </a:r>
            <a:r>
              <a:rPr lang="en-US" sz="1800" baseline="-25000" dirty="0">
                <a:solidFill>
                  <a:srgbClr val="FF0000"/>
                </a:solidFill>
              </a:rPr>
              <a:t>2</a:t>
            </a:r>
            <a:r>
              <a:rPr lang="en-US" sz="1800" dirty="0">
                <a:solidFill>
                  <a:srgbClr val="FF0000"/>
                </a:solidFill>
              </a:rPr>
              <a:t>|r</a:t>
            </a:r>
            <a:r>
              <a:rPr lang="en-US" sz="1800" baseline="-25000" dirty="0">
                <a:solidFill>
                  <a:srgbClr val="FF0000"/>
                </a:solidFill>
              </a:rPr>
              <a:t>1</a:t>
            </a:r>
            <a:r>
              <a:rPr lang="en-US" sz="1800" dirty="0">
                <a:solidFill>
                  <a:srgbClr val="FF0000"/>
                </a:solidFill>
              </a:rPr>
              <a:t>) P(r</a:t>
            </a:r>
            <a:r>
              <a:rPr lang="en-US" sz="1800" baseline="-25000" dirty="0">
                <a:solidFill>
                  <a:srgbClr val="FF0000"/>
                </a:solidFill>
              </a:rPr>
              <a:t>1</a:t>
            </a:r>
            <a:r>
              <a:rPr lang="en-US" sz="1800" dirty="0">
                <a:solidFill>
                  <a:srgbClr val="FF0000"/>
                </a:solidFill>
              </a:rPr>
              <a:t>) + P(s</a:t>
            </a:r>
            <a:r>
              <a:rPr lang="en-US" sz="1800" baseline="-25000" dirty="0">
                <a:solidFill>
                  <a:srgbClr val="FF0000"/>
                </a:solidFill>
              </a:rPr>
              <a:t>2</a:t>
            </a:r>
            <a:r>
              <a:rPr lang="en-US" sz="1800" dirty="0">
                <a:solidFill>
                  <a:srgbClr val="FF0000"/>
                </a:solidFill>
              </a:rPr>
              <a:t>|s</a:t>
            </a:r>
            <a:r>
              <a:rPr lang="en-US" sz="1800" baseline="-25000" dirty="0">
                <a:solidFill>
                  <a:srgbClr val="FF0000"/>
                </a:solidFill>
              </a:rPr>
              <a:t>1</a:t>
            </a:r>
            <a:r>
              <a:rPr lang="en-US" sz="1800" dirty="0">
                <a:solidFill>
                  <a:srgbClr val="FF0000"/>
                </a:solidFill>
              </a:rPr>
              <a:t>) P(s</a:t>
            </a:r>
            <a:r>
              <a:rPr lang="en-US" sz="1800" baseline="-25000" dirty="0">
                <a:solidFill>
                  <a:srgbClr val="FF0000"/>
                </a:solidFill>
              </a:rPr>
              <a:t>1</a:t>
            </a:r>
            <a:r>
              <a:rPr lang="en-US" sz="1800" dirty="0">
                <a:solidFill>
                  <a:srgbClr val="FF0000"/>
                </a:solidFill>
              </a:rPr>
              <a:t>)</a:t>
            </a:r>
          </a:p>
          <a:p>
            <a:pPr>
              <a:buClr>
                <a:schemeClr val="bg1"/>
              </a:buClr>
            </a:pPr>
            <a:r>
              <a:rPr lang="en-US" sz="2800" dirty="0"/>
              <a:t>= P(s</a:t>
            </a:r>
            <a:r>
              <a:rPr lang="en-US" sz="2800" baseline="-25000" dirty="0"/>
              <a:t>2</a:t>
            </a:r>
            <a:r>
              <a:rPr lang="en-US" sz="2800" dirty="0"/>
              <a:t>|r</a:t>
            </a:r>
            <a:r>
              <a:rPr lang="en-US" sz="2800" baseline="-25000" dirty="0"/>
              <a:t>1</a:t>
            </a:r>
            <a:r>
              <a:rPr lang="en-US" sz="2800" dirty="0"/>
              <a:t>,h</a:t>
            </a:r>
            <a:r>
              <a:rPr lang="en-US" sz="2800" baseline="-25000" dirty="0"/>
              <a:t>1</a:t>
            </a:r>
            <a:r>
              <a:rPr lang="en-US" sz="2800" dirty="0"/>
              <a:t>) P(r</a:t>
            </a:r>
            <a:r>
              <a:rPr lang="en-US" sz="2800" baseline="-25000" dirty="0"/>
              <a:t>1</a:t>
            </a:r>
            <a:r>
              <a:rPr lang="en-US" sz="2800" dirty="0"/>
              <a:t>|h</a:t>
            </a:r>
            <a:r>
              <a:rPr lang="en-US" sz="2800" baseline="-25000" dirty="0"/>
              <a:t>1</a:t>
            </a:r>
            <a:r>
              <a:rPr lang="en-US" sz="2800" dirty="0"/>
              <a:t>) + P(s</a:t>
            </a:r>
            <a:r>
              <a:rPr lang="en-US" sz="2800" baseline="-25000" dirty="0"/>
              <a:t>2</a:t>
            </a:r>
            <a:r>
              <a:rPr lang="en-US" sz="2800" dirty="0"/>
              <a:t>|s</a:t>
            </a:r>
            <a:r>
              <a:rPr lang="en-US" sz="2800" baseline="-25000" dirty="0"/>
              <a:t>1</a:t>
            </a:r>
            <a:r>
              <a:rPr lang="en-US" sz="2800" dirty="0"/>
              <a:t>,h</a:t>
            </a:r>
            <a:r>
              <a:rPr lang="en-US" sz="2800" baseline="-25000" dirty="0"/>
              <a:t>1</a:t>
            </a:r>
            <a:r>
              <a:rPr lang="en-US" sz="2800" dirty="0"/>
              <a:t>) P(s</a:t>
            </a:r>
            <a:r>
              <a:rPr lang="en-US" sz="2800" baseline="-25000" dirty="0"/>
              <a:t>1</a:t>
            </a:r>
            <a:r>
              <a:rPr lang="en-US" sz="2800" dirty="0"/>
              <a:t>|h</a:t>
            </a:r>
            <a:r>
              <a:rPr lang="en-US" sz="2800" baseline="-25000" dirty="0"/>
              <a:t>1</a:t>
            </a:r>
            <a:r>
              <a:rPr lang="en-US" sz="2800" dirty="0"/>
              <a:t>) </a:t>
            </a:r>
          </a:p>
          <a:p>
            <a:pPr>
              <a:buClr>
                <a:schemeClr val="bg1"/>
              </a:buClr>
            </a:pPr>
            <a:r>
              <a:rPr lang="en-US" sz="2800" dirty="0"/>
              <a:t>= P(s</a:t>
            </a:r>
            <a:r>
              <a:rPr lang="en-US" sz="2800" baseline="-25000" dirty="0"/>
              <a:t>2</a:t>
            </a:r>
            <a:r>
              <a:rPr lang="en-US" sz="2800" dirty="0"/>
              <a:t>|r</a:t>
            </a:r>
            <a:r>
              <a:rPr lang="en-US" sz="2800" baseline="-25000" dirty="0"/>
              <a:t>1</a:t>
            </a:r>
            <a:r>
              <a:rPr lang="en-US" sz="2800" dirty="0"/>
              <a:t>) P(r</a:t>
            </a:r>
            <a:r>
              <a:rPr lang="en-US" sz="2800" baseline="-25000" dirty="0"/>
              <a:t>1</a:t>
            </a:r>
            <a:r>
              <a:rPr lang="en-US" sz="2800" dirty="0"/>
              <a:t>|h</a:t>
            </a:r>
            <a:r>
              <a:rPr lang="en-US" sz="2800" baseline="-25000" dirty="0"/>
              <a:t>1</a:t>
            </a:r>
            <a:r>
              <a:rPr lang="en-US" sz="2800" dirty="0"/>
              <a:t>) + P(s</a:t>
            </a:r>
            <a:r>
              <a:rPr lang="en-US" sz="2800" baseline="-25000" dirty="0"/>
              <a:t>2</a:t>
            </a:r>
            <a:r>
              <a:rPr lang="en-US" sz="2800" dirty="0"/>
              <a:t>|s</a:t>
            </a:r>
            <a:r>
              <a:rPr lang="en-US" sz="2800" baseline="-25000" dirty="0"/>
              <a:t>1</a:t>
            </a:r>
            <a:r>
              <a:rPr lang="en-US" sz="2800" dirty="0"/>
              <a:t>) P(s</a:t>
            </a:r>
            <a:r>
              <a:rPr lang="en-US" sz="2800" baseline="-25000" dirty="0"/>
              <a:t>1</a:t>
            </a:r>
            <a:r>
              <a:rPr lang="en-US" sz="2800" dirty="0"/>
              <a:t>|h</a:t>
            </a:r>
            <a:r>
              <a:rPr lang="en-US" sz="2800" baseline="-25000" dirty="0"/>
              <a:t>1</a:t>
            </a:r>
            <a:r>
              <a:rPr lang="en-US" sz="2800" dirty="0"/>
              <a:t>) </a:t>
            </a:r>
          </a:p>
          <a:p>
            <a:pPr>
              <a:buClr>
                <a:schemeClr val="bg1"/>
              </a:buClr>
            </a:pPr>
            <a:r>
              <a:rPr lang="en-US" sz="2800" dirty="0"/>
              <a:t>= 0.4*0.1 + 0.8*0.9 = 0.76</a:t>
            </a:r>
          </a:p>
          <a:p>
            <a:pPr lvl="1"/>
            <a:endParaRPr lang="en-US" sz="2400" dirty="0"/>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20</a:t>
            </a:fld>
            <a:endParaRPr lang="en-US" dirty="0"/>
          </a:p>
        </p:txBody>
      </p:sp>
      <p:sp>
        <p:nvSpPr>
          <p:cNvPr id="30" name="Oval 29">
            <a:extLst>
              <a:ext uri="{FF2B5EF4-FFF2-40B4-BE49-F238E27FC236}">
                <a16:creationId xmlns:a16="http://schemas.microsoft.com/office/drawing/2014/main" id="{867E2031-A033-714A-BBA2-23300F767DDA}"/>
              </a:ext>
            </a:extLst>
          </p:cNvPr>
          <p:cNvSpPr/>
          <p:nvPr/>
        </p:nvSpPr>
        <p:spPr>
          <a:xfrm>
            <a:off x="66281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r</a:t>
            </a:r>
          </a:p>
        </p:txBody>
      </p:sp>
      <p:sp>
        <p:nvSpPr>
          <p:cNvPr id="35" name="Oval 34">
            <a:extLst>
              <a:ext uri="{FF2B5EF4-FFF2-40B4-BE49-F238E27FC236}">
                <a16:creationId xmlns:a16="http://schemas.microsoft.com/office/drawing/2014/main" id="{E1D054B0-114F-FE45-B061-2FB292868F52}"/>
              </a:ext>
            </a:extLst>
          </p:cNvPr>
          <p:cNvSpPr/>
          <p:nvPr/>
        </p:nvSpPr>
        <p:spPr>
          <a:xfrm>
            <a:off x="82283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p>
        </p:txBody>
      </p:sp>
      <p:cxnSp>
        <p:nvCxnSpPr>
          <p:cNvPr id="41" name="Curved Connector 40">
            <a:extLst>
              <a:ext uri="{FF2B5EF4-FFF2-40B4-BE49-F238E27FC236}">
                <a16:creationId xmlns:a16="http://schemas.microsoft.com/office/drawing/2014/main" id="{AE3D6F7C-4714-0C45-BE9A-67C4A4BD1316}"/>
              </a:ext>
            </a:extLst>
          </p:cNvPr>
          <p:cNvCxnSpPr>
            <a:cxnSpLocks/>
          </p:cNvCxnSpPr>
          <p:nvPr/>
        </p:nvCxnSpPr>
        <p:spPr>
          <a:xfrm rot="5400000" flipH="1" flipV="1">
            <a:off x="7644088" y="5016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2" name="Curved Connector 41">
            <a:extLst>
              <a:ext uri="{FF2B5EF4-FFF2-40B4-BE49-F238E27FC236}">
                <a16:creationId xmlns:a16="http://schemas.microsoft.com/office/drawing/2014/main" id="{28D09793-F62A-CA4A-A841-F17045D39D5B}"/>
              </a:ext>
            </a:extLst>
          </p:cNvPr>
          <p:cNvCxnSpPr>
            <a:cxnSpLocks/>
            <a:stCxn id="35" idx="4"/>
            <a:endCxn id="30" idx="4"/>
          </p:cNvCxnSpPr>
          <p:nvPr/>
        </p:nvCxnSpPr>
        <p:spPr>
          <a:xfrm rot="5400000">
            <a:off x="7644088" y="9777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3" name="Curved Connector 42">
            <a:extLst>
              <a:ext uri="{FF2B5EF4-FFF2-40B4-BE49-F238E27FC236}">
                <a16:creationId xmlns:a16="http://schemas.microsoft.com/office/drawing/2014/main" id="{B726DF3C-CA87-AF40-BCC5-7C407A31CCB3}"/>
              </a:ext>
            </a:extLst>
          </p:cNvPr>
          <p:cNvCxnSpPr>
            <a:cxnSpLocks/>
          </p:cNvCxnSpPr>
          <p:nvPr/>
        </p:nvCxnSpPr>
        <p:spPr>
          <a:xfrm rot="16200000" flipH="1">
            <a:off x="6477156" y="15553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AC33A9B2-6ADB-D143-A07B-341462EE283B}"/>
              </a:ext>
            </a:extLst>
          </p:cNvPr>
          <p:cNvSpPr/>
          <p:nvPr/>
        </p:nvSpPr>
        <p:spPr>
          <a:xfrm>
            <a:off x="5450456" y="1295401"/>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45" name="Rectangle 44">
            <a:extLst>
              <a:ext uri="{FF2B5EF4-FFF2-40B4-BE49-F238E27FC236}">
                <a16:creationId xmlns:a16="http://schemas.microsoft.com/office/drawing/2014/main" id="{4DB2394C-0F21-4640-BA9F-8081161AE2F3}"/>
              </a:ext>
            </a:extLst>
          </p:cNvPr>
          <p:cNvSpPr/>
          <p:nvPr/>
        </p:nvSpPr>
        <p:spPr>
          <a:xfrm>
            <a:off x="7329677" y="914401"/>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46" name="Rectangle 45">
            <a:extLst>
              <a:ext uri="{FF2B5EF4-FFF2-40B4-BE49-F238E27FC236}">
                <a16:creationId xmlns:a16="http://schemas.microsoft.com/office/drawing/2014/main" id="{566CF5D8-B862-9149-82FB-AB597665C7C7}"/>
              </a:ext>
            </a:extLst>
          </p:cNvPr>
          <p:cNvSpPr/>
          <p:nvPr/>
        </p:nvSpPr>
        <p:spPr>
          <a:xfrm>
            <a:off x="7358218" y="1676401"/>
            <a:ext cx="64152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0.2 </a:t>
            </a:r>
          </a:p>
        </p:txBody>
      </p:sp>
      <p:sp>
        <p:nvSpPr>
          <p:cNvPr id="47" name="Rectangle 46">
            <a:extLst>
              <a:ext uri="{FF2B5EF4-FFF2-40B4-BE49-F238E27FC236}">
                <a16:creationId xmlns:a16="http://schemas.microsoft.com/office/drawing/2014/main" id="{8E6624B7-EED5-B946-B771-77ACFBCA2B72}"/>
              </a:ext>
            </a:extLst>
          </p:cNvPr>
          <p:cNvSpPr/>
          <p:nvPr/>
        </p:nvSpPr>
        <p:spPr>
          <a:xfrm>
            <a:off x="9298282" y="125579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0.8 </a:t>
            </a:r>
          </a:p>
        </p:txBody>
      </p:sp>
      <p:cxnSp>
        <p:nvCxnSpPr>
          <p:cNvPr id="48" name="Curved Connector 47">
            <a:extLst>
              <a:ext uri="{FF2B5EF4-FFF2-40B4-BE49-F238E27FC236}">
                <a16:creationId xmlns:a16="http://schemas.microsoft.com/office/drawing/2014/main" id="{8D3118EF-F636-E942-B86F-EA66D6968C80}"/>
              </a:ext>
            </a:extLst>
          </p:cNvPr>
          <p:cNvCxnSpPr>
            <a:cxnSpLocks/>
            <a:stCxn id="35" idx="7"/>
            <a:endCxn id="35" idx="5"/>
          </p:cNvCxnSpPr>
          <p:nvPr/>
        </p:nvCxnSpPr>
        <p:spPr>
          <a:xfrm rot="16200000" flipH="1">
            <a:off x="8439481" y="15553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19A4FEA0-FD78-8A4C-AC07-C3B0861E23BA}"/>
              </a:ext>
            </a:extLst>
          </p:cNvPr>
          <p:cNvSpPr/>
          <p:nvPr/>
        </p:nvSpPr>
        <p:spPr>
          <a:xfrm>
            <a:off x="6247141" y="25806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0" name="Oval 49">
            <a:extLst>
              <a:ext uri="{FF2B5EF4-FFF2-40B4-BE49-F238E27FC236}">
                <a16:creationId xmlns:a16="http://schemas.microsoft.com/office/drawing/2014/main" id="{37E6AC1B-558F-3546-828D-93BF14216F87}"/>
              </a:ext>
            </a:extLst>
          </p:cNvPr>
          <p:cNvSpPr/>
          <p:nvPr/>
        </p:nvSpPr>
        <p:spPr>
          <a:xfrm>
            <a:off x="6774923" y="2563941"/>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1" name="Curved Connector 25">
            <a:extLst>
              <a:ext uri="{FF2B5EF4-FFF2-40B4-BE49-F238E27FC236}">
                <a16:creationId xmlns:a16="http://schemas.microsoft.com/office/drawing/2014/main" id="{28910AEF-AED9-C445-8A96-4FE2CAABB54E}"/>
              </a:ext>
            </a:extLst>
          </p:cNvPr>
          <p:cNvCxnSpPr>
            <a:cxnSpLocks/>
            <a:stCxn id="30" idx="3"/>
            <a:endCxn id="49" idx="0"/>
          </p:cNvCxnSpPr>
          <p:nvPr/>
        </p:nvCxnSpPr>
        <p:spPr>
          <a:xfrm flipH="1">
            <a:off x="6462988" y="1712718"/>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2" name="Curved Connector 25">
            <a:extLst>
              <a:ext uri="{FF2B5EF4-FFF2-40B4-BE49-F238E27FC236}">
                <a16:creationId xmlns:a16="http://schemas.microsoft.com/office/drawing/2014/main" id="{7FB75A59-C938-784F-A99B-453CE7BB08E9}"/>
              </a:ext>
            </a:extLst>
          </p:cNvPr>
          <p:cNvCxnSpPr>
            <a:cxnSpLocks/>
            <a:stCxn id="30" idx="3"/>
            <a:endCxn id="50" idx="0"/>
          </p:cNvCxnSpPr>
          <p:nvPr/>
        </p:nvCxnSpPr>
        <p:spPr>
          <a:xfrm>
            <a:off x="6691360" y="1712717"/>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DD1B0256-90A0-7848-9E02-4E5D6721458E}"/>
              </a:ext>
            </a:extLst>
          </p:cNvPr>
          <p:cNvSpPr/>
          <p:nvPr/>
        </p:nvSpPr>
        <p:spPr>
          <a:xfrm>
            <a:off x="8132254" y="26141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4" name="Oval 53">
            <a:extLst>
              <a:ext uri="{FF2B5EF4-FFF2-40B4-BE49-F238E27FC236}">
                <a16:creationId xmlns:a16="http://schemas.microsoft.com/office/drawing/2014/main" id="{5FB8FE2D-8EFD-DA4C-A471-D067D99856E3}"/>
              </a:ext>
            </a:extLst>
          </p:cNvPr>
          <p:cNvSpPr/>
          <p:nvPr/>
        </p:nvSpPr>
        <p:spPr>
          <a:xfrm>
            <a:off x="8660036" y="25975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5" name="Curved Connector 25">
            <a:extLst>
              <a:ext uri="{FF2B5EF4-FFF2-40B4-BE49-F238E27FC236}">
                <a16:creationId xmlns:a16="http://schemas.microsoft.com/office/drawing/2014/main" id="{15E1E9E6-8F81-7346-A00B-74ABA4AC8C1B}"/>
              </a:ext>
            </a:extLst>
          </p:cNvPr>
          <p:cNvCxnSpPr>
            <a:cxnSpLocks/>
            <a:endCxn id="53" idx="0"/>
          </p:cNvCxnSpPr>
          <p:nvPr/>
        </p:nvCxnSpPr>
        <p:spPr>
          <a:xfrm flipH="1">
            <a:off x="8348101" y="1746287"/>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6" name="Curved Connector 25">
            <a:extLst>
              <a:ext uri="{FF2B5EF4-FFF2-40B4-BE49-F238E27FC236}">
                <a16:creationId xmlns:a16="http://schemas.microsoft.com/office/drawing/2014/main" id="{B9677B92-6695-8345-AF61-54AB1E9D6982}"/>
              </a:ext>
            </a:extLst>
          </p:cNvPr>
          <p:cNvCxnSpPr>
            <a:cxnSpLocks/>
            <a:endCxn id="54" idx="0"/>
          </p:cNvCxnSpPr>
          <p:nvPr/>
        </p:nvCxnSpPr>
        <p:spPr>
          <a:xfrm>
            <a:off x="8576473" y="1746286"/>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CDB4EA4B-2F48-7241-B9BE-EC686DAB6FBB}"/>
              </a:ext>
            </a:extLst>
          </p:cNvPr>
          <p:cNvSpPr/>
          <p:nvPr/>
        </p:nvSpPr>
        <p:spPr>
          <a:xfrm>
            <a:off x="6863277" y="203764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58" name="Rectangle 57">
            <a:extLst>
              <a:ext uri="{FF2B5EF4-FFF2-40B4-BE49-F238E27FC236}">
                <a16:creationId xmlns:a16="http://schemas.microsoft.com/office/drawing/2014/main" id="{38C3F986-A675-0448-8147-85082943C544}"/>
              </a:ext>
            </a:extLst>
          </p:cNvPr>
          <p:cNvSpPr/>
          <p:nvPr/>
        </p:nvSpPr>
        <p:spPr>
          <a:xfrm>
            <a:off x="5952979" y="2038767"/>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59" name="Rectangle 58">
            <a:extLst>
              <a:ext uri="{FF2B5EF4-FFF2-40B4-BE49-F238E27FC236}">
                <a16:creationId xmlns:a16="http://schemas.microsoft.com/office/drawing/2014/main" id="{9CFC28B0-9EF1-3946-90E2-816DFF7FAA6F}"/>
              </a:ext>
            </a:extLst>
          </p:cNvPr>
          <p:cNvSpPr/>
          <p:nvPr/>
        </p:nvSpPr>
        <p:spPr>
          <a:xfrm>
            <a:off x="8796933" y="2035316"/>
            <a:ext cx="604653"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0.1 </a:t>
            </a:r>
          </a:p>
        </p:txBody>
      </p:sp>
      <p:sp>
        <p:nvSpPr>
          <p:cNvPr id="60" name="Rectangle 59">
            <a:extLst>
              <a:ext uri="{FF2B5EF4-FFF2-40B4-BE49-F238E27FC236}">
                <a16:creationId xmlns:a16="http://schemas.microsoft.com/office/drawing/2014/main" id="{9CD9B95F-857C-D148-8DCE-83E485344C66}"/>
              </a:ext>
            </a:extLst>
          </p:cNvPr>
          <p:cNvSpPr/>
          <p:nvPr/>
        </p:nvSpPr>
        <p:spPr>
          <a:xfrm>
            <a:off x="7886635" y="2036439"/>
            <a:ext cx="665567"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0.9 </a:t>
            </a:r>
          </a:p>
        </p:txBody>
      </p:sp>
      <p:sp>
        <p:nvSpPr>
          <p:cNvPr id="61" name="Rectangle 60">
            <a:extLst>
              <a:ext uri="{FF2B5EF4-FFF2-40B4-BE49-F238E27FC236}">
                <a16:creationId xmlns:a16="http://schemas.microsoft.com/office/drawing/2014/main" id="{B5416975-3CF8-C044-A4A8-5DA2C5BDEEBC}"/>
              </a:ext>
            </a:extLst>
          </p:cNvPr>
          <p:cNvSpPr/>
          <p:nvPr/>
        </p:nvSpPr>
        <p:spPr>
          <a:xfrm>
            <a:off x="6918742" y="3082696"/>
            <a:ext cx="146867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P(s</a:t>
            </a:r>
            <a:r>
              <a:rPr lang="en-US" sz="2400" baseline="-25000" dirty="0">
                <a:latin typeface="Candara" panose="020E0502030303020204" pitchFamily="34" charset="0"/>
                <a:cs typeface="Calibri" panose="020F0502020204030204" pitchFamily="34" charset="0"/>
              </a:rPr>
              <a:t>1</a:t>
            </a:r>
            <a:r>
              <a:rPr lang="en-US" sz="2400" dirty="0">
                <a:latin typeface="Candara" panose="020E0502030303020204" pitchFamily="34" charset="0"/>
                <a:cs typeface="Calibri" panose="020F0502020204030204" pitchFamily="34" charset="0"/>
              </a:rPr>
              <a:t>) = 0.8</a:t>
            </a:r>
            <a:endParaRPr lang="en-US" sz="2400" dirty="0">
              <a:solidFill>
                <a:srgbClr val="FF0000"/>
              </a:solidFill>
              <a:latin typeface="Candara" panose="020E0502030303020204" pitchFamily="34" charset="0"/>
              <a:cs typeface="Calibri" panose="020F0502020204030204" pitchFamily="34" charset="0"/>
            </a:endParaRPr>
          </a:p>
        </p:txBody>
      </p:sp>
      <p:sp>
        <p:nvSpPr>
          <p:cNvPr id="64" name="Oval 63">
            <a:extLst>
              <a:ext uri="{FF2B5EF4-FFF2-40B4-BE49-F238E27FC236}">
                <a16:creationId xmlns:a16="http://schemas.microsoft.com/office/drawing/2014/main" id="{F1508BB7-4351-8F41-A49E-5185760D1954}"/>
              </a:ext>
            </a:extLst>
          </p:cNvPr>
          <p:cNvSpPr/>
          <p:nvPr/>
        </p:nvSpPr>
        <p:spPr>
          <a:xfrm>
            <a:off x="20607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65" name="Straight Arrow Connector 64">
            <a:extLst>
              <a:ext uri="{FF2B5EF4-FFF2-40B4-BE49-F238E27FC236}">
                <a16:creationId xmlns:a16="http://schemas.microsoft.com/office/drawing/2014/main" id="{F884B048-C9CC-1F4E-8D58-9BCD9FE772B1}"/>
              </a:ext>
            </a:extLst>
          </p:cNvPr>
          <p:cNvCxnSpPr>
            <a:cxnSpLocks/>
          </p:cNvCxnSpPr>
          <p:nvPr/>
        </p:nvCxnSpPr>
        <p:spPr>
          <a:xfrm>
            <a:off x="24924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0AA68531-7DEE-EC41-92F1-B5E73D9BA946}"/>
              </a:ext>
            </a:extLst>
          </p:cNvPr>
          <p:cNvSpPr/>
          <p:nvPr/>
        </p:nvSpPr>
        <p:spPr>
          <a:xfrm>
            <a:off x="2060714" y="182452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cxnSp>
        <p:nvCxnSpPr>
          <p:cNvPr id="67" name="Straight Arrow Connector 66">
            <a:extLst>
              <a:ext uri="{FF2B5EF4-FFF2-40B4-BE49-F238E27FC236}">
                <a16:creationId xmlns:a16="http://schemas.microsoft.com/office/drawing/2014/main" id="{4ED1D99B-27BC-0F46-9EA3-3912DEB226F2}"/>
              </a:ext>
            </a:extLst>
          </p:cNvPr>
          <p:cNvCxnSpPr>
            <a:cxnSpLocks/>
            <a:stCxn id="64" idx="4"/>
            <a:endCxn id="66" idx="0"/>
          </p:cNvCxnSpPr>
          <p:nvPr/>
        </p:nvCxnSpPr>
        <p:spPr>
          <a:xfrm flipH="1">
            <a:off x="2276562" y="1551745"/>
            <a:ext cx="1" cy="2727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D2A2C32-7432-AB41-BDA8-996EE7A04E58}"/>
              </a:ext>
            </a:extLst>
          </p:cNvPr>
          <p:cNvCxnSpPr>
            <a:cxnSpLocks/>
          </p:cNvCxnSpPr>
          <p:nvPr/>
        </p:nvCxnSpPr>
        <p:spPr>
          <a:xfrm>
            <a:off x="33306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C6D3E966-2113-FA46-AFD0-EADC85AE860E}"/>
              </a:ext>
            </a:extLst>
          </p:cNvPr>
          <p:cNvSpPr/>
          <p:nvPr/>
        </p:nvSpPr>
        <p:spPr>
          <a:xfrm>
            <a:off x="28989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71" name="Straight Arrow Connector 70">
            <a:extLst>
              <a:ext uri="{FF2B5EF4-FFF2-40B4-BE49-F238E27FC236}">
                <a16:creationId xmlns:a16="http://schemas.microsoft.com/office/drawing/2014/main" id="{E3518873-7C36-0047-BBE1-54339F15794A}"/>
              </a:ext>
            </a:extLst>
          </p:cNvPr>
          <p:cNvCxnSpPr>
            <a:cxnSpLocks/>
            <a:endCxn id="70" idx="0"/>
          </p:cNvCxnSpPr>
          <p:nvPr/>
        </p:nvCxnSpPr>
        <p:spPr>
          <a:xfrm flipH="1">
            <a:off x="31147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C3C22372-C9C7-9A49-8ED7-62CC4ADFE33D}"/>
              </a:ext>
            </a:extLst>
          </p:cNvPr>
          <p:cNvSpPr/>
          <p:nvPr/>
        </p:nvSpPr>
        <p:spPr>
          <a:xfrm>
            <a:off x="37371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73" name="Straight Arrow Connector 72">
            <a:extLst>
              <a:ext uri="{FF2B5EF4-FFF2-40B4-BE49-F238E27FC236}">
                <a16:creationId xmlns:a16="http://schemas.microsoft.com/office/drawing/2014/main" id="{78F200DB-EEB3-5947-B4D3-B7BB0458D507}"/>
              </a:ext>
            </a:extLst>
          </p:cNvPr>
          <p:cNvCxnSpPr>
            <a:cxnSpLocks/>
          </p:cNvCxnSpPr>
          <p:nvPr/>
        </p:nvCxnSpPr>
        <p:spPr>
          <a:xfrm>
            <a:off x="41688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131F125F-DD85-3942-9761-AF338040FC67}"/>
              </a:ext>
            </a:extLst>
          </p:cNvPr>
          <p:cNvSpPr/>
          <p:nvPr/>
        </p:nvSpPr>
        <p:spPr>
          <a:xfrm>
            <a:off x="37371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75" name="Straight Arrow Connector 74">
            <a:extLst>
              <a:ext uri="{FF2B5EF4-FFF2-40B4-BE49-F238E27FC236}">
                <a16:creationId xmlns:a16="http://schemas.microsoft.com/office/drawing/2014/main" id="{D02BD382-C208-4B40-AF85-A0D02058FA5C}"/>
              </a:ext>
            </a:extLst>
          </p:cNvPr>
          <p:cNvCxnSpPr>
            <a:cxnSpLocks/>
            <a:stCxn id="72" idx="4"/>
            <a:endCxn id="74" idx="0"/>
          </p:cNvCxnSpPr>
          <p:nvPr/>
        </p:nvCxnSpPr>
        <p:spPr>
          <a:xfrm flipH="1">
            <a:off x="39529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B2BC8ADF-1649-B944-B767-BBEC65865258}"/>
              </a:ext>
            </a:extLst>
          </p:cNvPr>
          <p:cNvCxnSpPr>
            <a:cxnSpLocks/>
          </p:cNvCxnSpPr>
          <p:nvPr/>
        </p:nvCxnSpPr>
        <p:spPr>
          <a:xfrm>
            <a:off x="4753220" y="1329241"/>
            <a:ext cx="406505" cy="0"/>
          </a:xfrm>
          <a:prstGeom prst="straightConnector1">
            <a:avLst/>
          </a:prstGeom>
          <a:ln w="28575">
            <a:prstDash val="dash"/>
            <a:tailEnd type="triangle" w="lg" len="lg"/>
          </a:ln>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8FB898AD-7375-BE46-B62D-93FDDD7CEC9E}"/>
              </a:ext>
            </a:extLst>
          </p:cNvPr>
          <p:cNvSpPr/>
          <p:nvPr/>
        </p:nvSpPr>
        <p:spPr>
          <a:xfrm>
            <a:off x="2898915" y="1106737"/>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FF0000"/>
                </a:solidFill>
                <a:latin typeface="Candara" panose="020E0502030303020204" pitchFamily="34" charset="0"/>
              </a:rPr>
              <a:t>S</a:t>
            </a:r>
            <a:r>
              <a:rPr lang="en-US" sz="2400" baseline="-25000" dirty="0">
                <a:solidFill>
                  <a:srgbClr val="FF0000"/>
                </a:solidFill>
                <a:latin typeface="Candara" panose="020E0502030303020204" pitchFamily="34" charset="0"/>
              </a:rPr>
              <a:t>2</a:t>
            </a:r>
            <a:endParaRPr lang="en-US" sz="2400" dirty="0">
              <a:solidFill>
                <a:srgbClr val="FF0000"/>
              </a:solidFill>
              <a:latin typeface="Candara" panose="020E0502030303020204" pitchFamily="34" charset="0"/>
            </a:endParaRPr>
          </a:p>
        </p:txBody>
      </p:sp>
      <p:sp>
        <p:nvSpPr>
          <p:cNvPr id="5" name="Rectangle 4">
            <a:extLst>
              <a:ext uri="{FF2B5EF4-FFF2-40B4-BE49-F238E27FC236}">
                <a16:creationId xmlns:a16="http://schemas.microsoft.com/office/drawing/2014/main" id="{6044BE42-C793-604F-ACCE-962D7C07807A}"/>
              </a:ext>
            </a:extLst>
          </p:cNvPr>
          <p:cNvSpPr/>
          <p:nvPr/>
        </p:nvSpPr>
        <p:spPr>
          <a:xfrm>
            <a:off x="2082064" y="2350073"/>
            <a:ext cx="423514" cy="461665"/>
          </a:xfrm>
          <a:prstGeom prst="rect">
            <a:avLst/>
          </a:prstGeom>
        </p:spPr>
        <p:txBody>
          <a:bodyPr wrap="none">
            <a:spAutoFit/>
          </a:bodyPr>
          <a:lstStyle/>
          <a:p>
            <a:r>
              <a:rPr lang="en-US" sz="2400" dirty="0">
                <a:solidFill>
                  <a:srgbClr val="0000CC"/>
                </a:solidFill>
                <a:latin typeface="Candara" panose="020E0502030303020204" pitchFamily="34" charset="0"/>
              </a:rPr>
              <a:t>h</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sp>
        <p:nvSpPr>
          <p:cNvPr id="6" name="Rectangle 5">
            <a:extLst>
              <a:ext uri="{FF2B5EF4-FFF2-40B4-BE49-F238E27FC236}">
                <a16:creationId xmlns:a16="http://schemas.microsoft.com/office/drawing/2014/main" id="{EF4AF71E-E0D9-C34C-A5E4-8C6968784DF3}"/>
              </a:ext>
            </a:extLst>
          </p:cNvPr>
          <p:cNvSpPr/>
          <p:nvPr/>
        </p:nvSpPr>
        <p:spPr>
          <a:xfrm>
            <a:off x="7088976" y="4651470"/>
            <a:ext cx="2296847" cy="461665"/>
          </a:xfrm>
          <a:prstGeom prst="rect">
            <a:avLst/>
          </a:prstGeom>
        </p:spPr>
        <p:txBody>
          <a:bodyPr wrap="none">
            <a:spAutoFit/>
          </a:bodyPr>
          <a:lstStyle/>
          <a:p>
            <a:r>
              <a:rPr lang="en-US" sz="2400" dirty="0">
                <a:solidFill>
                  <a:srgbClr val="00B050"/>
                </a:solidFill>
                <a:latin typeface="Candara" panose="020E0502030303020204" pitchFamily="34" charset="0"/>
              </a:rPr>
              <a:t>Total Probability</a:t>
            </a:r>
          </a:p>
        </p:txBody>
      </p:sp>
    </p:spTree>
    <p:extLst>
      <p:ext uri="{BB962C8B-B14F-4D97-AF65-F5344CB8AC3E}">
        <p14:creationId xmlns:p14="http://schemas.microsoft.com/office/powerpoint/2010/main" val="331400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Toy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3558810"/>
                <a:ext cx="10972800" cy="2994393"/>
              </a:xfrm>
            </p:spPr>
            <p:txBody>
              <a:bodyPr>
                <a:normAutofit fontScale="92500" lnSpcReduction="20000"/>
              </a:bodyPr>
              <a:lstStyle/>
              <a:p>
                <a:pPr marL="11113" indent="0">
                  <a:buNone/>
                </a:pPr>
                <a:r>
                  <a:rPr lang="en-US" sz="2800" dirty="0">
                    <a:solidFill>
                      <a:srgbClr val="FF0000"/>
                    </a:solidFill>
                  </a:rPr>
                  <a:t>P(s</a:t>
                </a:r>
                <a:r>
                  <a:rPr lang="en-US" sz="2800" baseline="-25000" dirty="0">
                    <a:solidFill>
                      <a:srgbClr val="FF0000"/>
                    </a:solidFill>
                  </a:rPr>
                  <a:t>2</a:t>
                </a:r>
                <a:r>
                  <a:rPr lang="en-US" sz="2800" dirty="0">
                    <a:solidFill>
                      <a:srgbClr val="FF0000"/>
                    </a:solidFill>
                  </a:rPr>
                  <a:t>|h</a:t>
                </a:r>
                <a:r>
                  <a:rPr lang="en-US" sz="2800" baseline="-25000" dirty="0">
                    <a:solidFill>
                      <a:srgbClr val="FF0000"/>
                    </a:solidFill>
                  </a:rPr>
                  <a:t>1</a:t>
                </a:r>
                <a:r>
                  <a:rPr lang="en-US" sz="2800" dirty="0">
                    <a:solidFill>
                      <a:srgbClr val="FF0000"/>
                    </a:solidFill>
                  </a:rPr>
                  <a:t>,h</a:t>
                </a:r>
                <a:r>
                  <a:rPr lang="en-US" sz="2800" baseline="-25000" dirty="0">
                    <a:solidFill>
                      <a:srgbClr val="FF0000"/>
                    </a:solidFill>
                  </a:rPr>
                  <a:t>2</a:t>
                </a:r>
                <a:r>
                  <a:rPr lang="en-US" sz="2800" dirty="0">
                    <a:solidFill>
                      <a:srgbClr val="FF0000"/>
                    </a:solidFill>
                  </a:rPr>
                  <a:t>) = ?</a:t>
                </a:r>
              </a:p>
              <a:p>
                <a:r>
                  <a:rPr lang="en-US" sz="2800" dirty="0"/>
                  <a:t>P(s</a:t>
                </a:r>
                <a:r>
                  <a:rPr lang="en-US" sz="2800" baseline="-25000" dirty="0"/>
                  <a:t>2</a:t>
                </a:r>
                <a:r>
                  <a:rPr lang="en-US" sz="2800" dirty="0"/>
                  <a:t>|h</a:t>
                </a:r>
                <a:r>
                  <a:rPr lang="en-US" sz="2800" baseline="-25000" dirty="0"/>
                  <a:t>1</a:t>
                </a:r>
                <a:r>
                  <a:rPr lang="en-US" sz="2800" dirty="0"/>
                  <a:t>,h</a:t>
                </a:r>
                <a:r>
                  <a:rPr lang="en-US" sz="2800" baseline="-25000" dirty="0"/>
                  <a:t>2</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P(h</a:t>
                </a:r>
                <a:r>
                  <a:rPr lang="en-US" sz="2800" baseline="-25000" dirty="0"/>
                  <a:t>2</a:t>
                </a:r>
                <a:r>
                  <a:rPr lang="en-US" sz="2800" dirty="0"/>
                  <a:t>|h</a:t>
                </a:r>
                <a:r>
                  <a:rPr lang="en-US" sz="2800" baseline="-25000" dirty="0"/>
                  <a:t>1</a:t>
                </a:r>
                <a:r>
                  <a:rPr lang="en-US" sz="2800" dirty="0"/>
                  <a:t>,s</a:t>
                </a:r>
                <a:r>
                  <a:rPr lang="en-US" sz="2800" baseline="-25000" dirty="0"/>
                  <a:t>2</a:t>
                </a:r>
                <a:r>
                  <a:rPr lang="en-US" sz="2800" dirty="0"/>
                  <a:t>) P(s</a:t>
                </a:r>
                <a:r>
                  <a:rPr lang="en-US" sz="2800" baseline="-25000" dirty="0"/>
                  <a:t>2</a:t>
                </a:r>
                <a:r>
                  <a:rPr lang="en-US" sz="2800" dirty="0"/>
                  <a:t>|h</a:t>
                </a:r>
                <a:r>
                  <a:rPr lang="en-US" sz="2800" baseline="-25000" dirty="0"/>
                  <a:t>1</a:t>
                </a:r>
                <a:r>
                  <a:rPr lang="en-US" sz="2800" dirty="0"/>
                  <a:t>) </a:t>
                </a:r>
              </a:p>
              <a:p>
                <a:pPr>
                  <a:buClr>
                    <a:schemeClr val="bg1"/>
                  </a:buClr>
                </a:pPr>
                <a:r>
                  <a:rPr lang="en-US" sz="2800" dirty="0"/>
                  <a:t>= P(h</a:t>
                </a:r>
                <a:r>
                  <a:rPr lang="en-US" sz="2800" baseline="-25000" dirty="0"/>
                  <a:t>2</a:t>
                </a:r>
                <a:r>
                  <a:rPr lang="en-US" sz="2800" dirty="0"/>
                  <a:t>|s</a:t>
                </a:r>
                <a:r>
                  <a:rPr lang="en-US" sz="2800" baseline="-25000" dirty="0"/>
                  <a:t>2</a:t>
                </a:r>
                <a:r>
                  <a:rPr lang="en-US" sz="2800" dirty="0"/>
                  <a:t>) P(s</a:t>
                </a:r>
                <a:r>
                  <a:rPr lang="en-US" sz="2800" baseline="-25000" dirty="0"/>
                  <a:t>2</a:t>
                </a:r>
                <a:r>
                  <a:rPr lang="en-US" sz="2800" dirty="0"/>
                  <a:t>|h</a:t>
                </a:r>
                <a:r>
                  <a:rPr lang="en-US" sz="2800" baseline="-25000" dirty="0"/>
                  <a:t>1</a:t>
                </a:r>
                <a:r>
                  <a:rPr lang="en-US" sz="2800" dirty="0"/>
                  <a:t>) = 0.9*0.76 = 0.684</a:t>
                </a:r>
              </a:p>
              <a:p>
                <a:r>
                  <a:rPr lang="en-US" sz="2800" dirty="0"/>
                  <a:t>P(r</a:t>
                </a:r>
                <a:r>
                  <a:rPr lang="en-US" sz="2800" baseline="-25000" dirty="0"/>
                  <a:t>2</a:t>
                </a:r>
                <a:r>
                  <a:rPr lang="en-US" sz="2800" dirty="0"/>
                  <a:t>|h</a:t>
                </a:r>
                <a:r>
                  <a:rPr lang="en-US" sz="2800" baseline="-25000" dirty="0"/>
                  <a:t>1</a:t>
                </a:r>
                <a:r>
                  <a:rPr lang="en-US" sz="2800" dirty="0"/>
                  <a:t>,h</a:t>
                </a:r>
                <a:r>
                  <a:rPr lang="en-US" sz="2800" baseline="-25000" dirty="0"/>
                  <a:t>2</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P(h</a:t>
                </a:r>
                <a:r>
                  <a:rPr lang="en-US" sz="2800" baseline="-25000" dirty="0"/>
                  <a:t>2</a:t>
                </a:r>
                <a:r>
                  <a:rPr lang="en-US" sz="2800" dirty="0"/>
                  <a:t>|h</a:t>
                </a:r>
                <a:r>
                  <a:rPr lang="en-US" sz="2800" baseline="-25000" dirty="0"/>
                  <a:t>1</a:t>
                </a:r>
                <a:r>
                  <a:rPr lang="en-US" sz="2800" dirty="0"/>
                  <a:t>,r</a:t>
                </a:r>
                <a:r>
                  <a:rPr lang="en-US" sz="2800" baseline="-25000" dirty="0"/>
                  <a:t>2</a:t>
                </a:r>
                <a:r>
                  <a:rPr lang="en-US" sz="2800" dirty="0"/>
                  <a:t>) P(r</a:t>
                </a:r>
                <a:r>
                  <a:rPr lang="en-US" sz="2800" baseline="-25000" dirty="0"/>
                  <a:t>2</a:t>
                </a:r>
                <a:r>
                  <a:rPr lang="en-US" sz="2800" dirty="0"/>
                  <a:t>|h</a:t>
                </a:r>
                <a:r>
                  <a:rPr lang="en-US" sz="2800" baseline="-25000" dirty="0"/>
                  <a:t>1</a:t>
                </a:r>
                <a:r>
                  <a:rPr lang="en-US" sz="2800" dirty="0"/>
                  <a:t>) </a:t>
                </a:r>
              </a:p>
              <a:p>
                <a:pPr>
                  <a:buClr>
                    <a:schemeClr val="bg1"/>
                  </a:buClr>
                </a:pPr>
                <a:r>
                  <a:rPr lang="en-US" sz="2800" dirty="0"/>
                  <a:t>= P(h</a:t>
                </a:r>
                <a:r>
                  <a:rPr lang="en-US" sz="2800" baseline="-25000" dirty="0"/>
                  <a:t>2</a:t>
                </a:r>
                <a:r>
                  <a:rPr lang="en-US" sz="2800" dirty="0"/>
                  <a:t>|r</a:t>
                </a:r>
                <a:r>
                  <a:rPr lang="en-US" sz="2800" baseline="-25000" dirty="0"/>
                  <a:t>2</a:t>
                </a:r>
                <a:r>
                  <a:rPr lang="en-US" sz="2800" dirty="0"/>
                  <a:t>) P(r</a:t>
                </a:r>
                <a:r>
                  <a:rPr lang="en-US" sz="2800" baseline="-25000" dirty="0"/>
                  <a:t>2</a:t>
                </a:r>
                <a:r>
                  <a:rPr lang="en-US" sz="2800" dirty="0"/>
                  <a:t>|h</a:t>
                </a:r>
                <a:r>
                  <a:rPr lang="en-US" sz="2800" baseline="-25000" dirty="0"/>
                  <a:t>1</a:t>
                </a:r>
                <a:r>
                  <a:rPr lang="en-US" sz="2800" dirty="0"/>
                  <a:t>) = 0.4*0.24 = 0.096</a:t>
                </a:r>
              </a:p>
              <a:p>
                <a:r>
                  <a:rPr lang="en-US" sz="2800" dirty="0"/>
                  <a:t>P(s</a:t>
                </a:r>
                <a:r>
                  <a:rPr lang="en-US" sz="2800" baseline="-25000" dirty="0"/>
                  <a:t>2</a:t>
                </a:r>
                <a:r>
                  <a:rPr lang="en-US" sz="2800" dirty="0"/>
                  <a:t>|h</a:t>
                </a:r>
                <a:r>
                  <a:rPr lang="en-US" sz="2800" baseline="-25000" dirty="0"/>
                  <a:t>1</a:t>
                </a:r>
                <a:r>
                  <a:rPr lang="en-US" sz="2800" dirty="0"/>
                  <a:t>,h</a:t>
                </a:r>
                <a:r>
                  <a:rPr lang="en-US" sz="2800" baseline="-25000" dirty="0"/>
                  <a:t>2</a:t>
                </a:r>
                <a:r>
                  <a:rPr lang="en-US" sz="2800" dirty="0"/>
                  <a:t>) = 0.684/(0.684+0.096) = 0.87692</a:t>
                </a:r>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3558810"/>
                <a:ext cx="10972800" cy="2994393"/>
              </a:xfrm>
              <a:blipFill>
                <a:blip r:embed="rId3"/>
                <a:stretch>
                  <a:fillRect l="-1272" t="-254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21</a:t>
            </a:fld>
            <a:endParaRPr lang="en-US" dirty="0"/>
          </a:p>
        </p:txBody>
      </p:sp>
      <p:sp>
        <p:nvSpPr>
          <p:cNvPr id="30" name="Oval 29">
            <a:extLst>
              <a:ext uri="{FF2B5EF4-FFF2-40B4-BE49-F238E27FC236}">
                <a16:creationId xmlns:a16="http://schemas.microsoft.com/office/drawing/2014/main" id="{867E2031-A033-714A-BBA2-23300F767DDA}"/>
              </a:ext>
            </a:extLst>
          </p:cNvPr>
          <p:cNvSpPr/>
          <p:nvPr/>
        </p:nvSpPr>
        <p:spPr>
          <a:xfrm>
            <a:off x="66281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r</a:t>
            </a:r>
          </a:p>
        </p:txBody>
      </p:sp>
      <p:sp>
        <p:nvSpPr>
          <p:cNvPr id="35" name="Oval 34">
            <a:extLst>
              <a:ext uri="{FF2B5EF4-FFF2-40B4-BE49-F238E27FC236}">
                <a16:creationId xmlns:a16="http://schemas.microsoft.com/office/drawing/2014/main" id="{E1D054B0-114F-FE45-B061-2FB292868F52}"/>
              </a:ext>
            </a:extLst>
          </p:cNvPr>
          <p:cNvSpPr/>
          <p:nvPr/>
        </p:nvSpPr>
        <p:spPr>
          <a:xfrm>
            <a:off x="82283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p>
        </p:txBody>
      </p:sp>
      <p:cxnSp>
        <p:nvCxnSpPr>
          <p:cNvPr id="41" name="Curved Connector 40">
            <a:extLst>
              <a:ext uri="{FF2B5EF4-FFF2-40B4-BE49-F238E27FC236}">
                <a16:creationId xmlns:a16="http://schemas.microsoft.com/office/drawing/2014/main" id="{AE3D6F7C-4714-0C45-BE9A-67C4A4BD1316}"/>
              </a:ext>
            </a:extLst>
          </p:cNvPr>
          <p:cNvCxnSpPr>
            <a:cxnSpLocks/>
          </p:cNvCxnSpPr>
          <p:nvPr/>
        </p:nvCxnSpPr>
        <p:spPr>
          <a:xfrm rot="5400000" flipH="1" flipV="1">
            <a:off x="7644088" y="5016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2" name="Curved Connector 41">
            <a:extLst>
              <a:ext uri="{FF2B5EF4-FFF2-40B4-BE49-F238E27FC236}">
                <a16:creationId xmlns:a16="http://schemas.microsoft.com/office/drawing/2014/main" id="{28D09793-F62A-CA4A-A841-F17045D39D5B}"/>
              </a:ext>
            </a:extLst>
          </p:cNvPr>
          <p:cNvCxnSpPr>
            <a:cxnSpLocks/>
            <a:stCxn id="35" idx="4"/>
            <a:endCxn id="30" idx="4"/>
          </p:cNvCxnSpPr>
          <p:nvPr/>
        </p:nvCxnSpPr>
        <p:spPr>
          <a:xfrm rot="5400000">
            <a:off x="7644088" y="9777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3" name="Curved Connector 42">
            <a:extLst>
              <a:ext uri="{FF2B5EF4-FFF2-40B4-BE49-F238E27FC236}">
                <a16:creationId xmlns:a16="http://schemas.microsoft.com/office/drawing/2014/main" id="{B726DF3C-CA87-AF40-BCC5-7C407A31CCB3}"/>
              </a:ext>
            </a:extLst>
          </p:cNvPr>
          <p:cNvCxnSpPr>
            <a:cxnSpLocks/>
          </p:cNvCxnSpPr>
          <p:nvPr/>
        </p:nvCxnSpPr>
        <p:spPr>
          <a:xfrm rot="16200000" flipH="1">
            <a:off x="6477156" y="15553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AC33A9B2-6ADB-D143-A07B-341462EE283B}"/>
              </a:ext>
            </a:extLst>
          </p:cNvPr>
          <p:cNvSpPr/>
          <p:nvPr/>
        </p:nvSpPr>
        <p:spPr>
          <a:xfrm>
            <a:off x="5450456" y="1295401"/>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45" name="Rectangle 44">
            <a:extLst>
              <a:ext uri="{FF2B5EF4-FFF2-40B4-BE49-F238E27FC236}">
                <a16:creationId xmlns:a16="http://schemas.microsoft.com/office/drawing/2014/main" id="{4DB2394C-0F21-4640-BA9F-8081161AE2F3}"/>
              </a:ext>
            </a:extLst>
          </p:cNvPr>
          <p:cNvSpPr/>
          <p:nvPr/>
        </p:nvSpPr>
        <p:spPr>
          <a:xfrm>
            <a:off x="7329677" y="914401"/>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46" name="Rectangle 45">
            <a:extLst>
              <a:ext uri="{FF2B5EF4-FFF2-40B4-BE49-F238E27FC236}">
                <a16:creationId xmlns:a16="http://schemas.microsoft.com/office/drawing/2014/main" id="{566CF5D8-B862-9149-82FB-AB597665C7C7}"/>
              </a:ext>
            </a:extLst>
          </p:cNvPr>
          <p:cNvSpPr/>
          <p:nvPr/>
        </p:nvSpPr>
        <p:spPr>
          <a:xfrm>
            <a:off x="7358218" y="1676401"/>
            <a:ext cx="64152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0.2 </a:t>
            </a:r>
          </a:p>
        </p:txBody>
      </p:sp>
      <p:sp>
        <p:nvSpPr>
          <p:cNvPr id="47" name="Rectangle 46">
            <a:extLst>
              <a:ext uri="{FF2B5EF4-FFF2-40B4-BE49-F238E27FC236}">
                <a16:creationId xmlns:a16="http://schemas.microsoft.com/office/drawing/2014/main" id="{8E6624B7-EED5-B946-B771-77ACFBCA2B72}"/>
              </a:ext>
            </a:extLst>
          </p:cNvPr>
          <p:cNvSpPr/>
          <p:nvPr/>
        </p:nvSpPr>
        <p:spPr>
          <a:xfrm>
            <a:off x="9298282" y="125579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0.8 </a:t>
            </a:r>
          </a:p>
        </p:txBody>
      </p:sp>
      <p:cxnSp>
        <p:nvCxnSpPr>
          <p:cNvPr id="48" name="Curved Connector 47">
            <a:extLst>
              <a:ext uri="{FF2B5EF4-FFF2-40B4-BE49-F238E27FC236}">
                <a16:creationId xmlns:a16="http://schemas.microsoft.com/office/drawing/2014/main" id="{8D3118EF-F636-E942-B86F-EA66D6968C80}"/>
              </a:ext>
            </a:extLst>
          </p:cNvPr>
          <p:cNvCxnSpPr>
            <a:cxnSpLocks/>
            <a:stCxn id="35" idx="7"/>
            <a:endCxn id="35" idx="5"/>
          </p:cNvCxnSpPr>
          <p:nvPr/>
        </p:nvCxnSpPr>
        <p:spPr>
          <a:xfrm rot="16200000" flipH="1">
            <a:off x="8439481" y="15553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19A4FEA0-FD78-8A4C-AC07-C3B0861E23BA}"/>
              </a:ext>
            </a:extLst>
          </p:cNvPr>
          <p:cNvSpPr/>
          <p:nvPr/>
        </p:nvSpPr>
        <p:spPr>
          <a:xfrm>
            <a:off x="6247141" y="25806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0" name="Oval 49">
            <a:extLst>
              <a:ext uri="{FF2B5EF4-FFF2-40B4-BE49-F238E27FC236}">
                <a16:creationId xmlns:a16="http://schemas.microsoft.com/office/drawing/2014/main" id="{37E6AC1B-558F-3546-828D-93BF14216F87}"/>
              </a:ext>
            </a:extLst>
          </p:cNvPr>
          <p:cNvSpPr/>
          <p:nvPr/>
        </p:nvSpPr>
        <p:spPr>
          <a:xfrm>
            <a:off x="6774923" y="2563941"/>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1" name="Curved Connector 25">
            <a:extLst>
              <a:ext uri="{FF2B5EF4-FFF2-40B4-BE49-F238E27FC236}">
                <a16:creationId xmlns:a16="http://schemas.microsoft.com/office/drawing/2014/main" id="{28910AEF-AED9-C445-8A96-4FE2CAABB54E}"/>
              </a:ext>
            </a:extLst>
          </p:cNvPr>
          <p:cNvCxnSpPr>
            <a:cxnSpLocks/>
            <a:stCxn id="30" idx="3"/>
            <a:endCxn id="49" idx="0"/>
          </p:cNvCxnSpPr>
          <p:nvPr/>
        </p:nvCxnSpPr>
        <p:spPr>
          <a:xfrm flipH="1">
            <a:off x="6462988" y="1712718"/>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2" name="Curved Connector 25">
            <a:extLst>
              <a:ext uri="{FF2B5EF4-FFF2-40B4-BE49-F238E27FC236}">
                <a16:creationId xmlns:a16="http://schemas.microsoft.com/office/drawing/2014/main" id="{7FB75A59-C938-784F-A99B-453CE7BB08E9}"/>
              </a:ext>
            </a:extLst>
          </p:cNvPr>
          <p:cNvCxnSpPr>
            <a:cxnSpLocks/>
            <a:stCxn id="30" idx="3"/>
            <a:endCxn id="50" idx="0"/>
          </p:cNvCxnSpPr>
          <p:nvPr/>
        </p:nvCxnSpPr>
        <p:spPr>
          <a:xfrm>
            <a:off x="6691360" y="1712717"/>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DD1B0256-90A0-7848-9E02-4E5D6721458E}"/>
              </a:ext>
            </a:extLst>
          </p:cNvPr>
          <p:cNvSpPr/>
          <p:nvPr/>
        </p:nvSpPr>
        <p:spPr>
          <a:xfrm>
            <a:off x="8132254" y="26141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4" name="Oval 53">
            <a:extLst>
              <a:ext uri="{FF2B5EF4-FFF2-40B4-BE49-F238E27FC236}">
                <a16:creationId xmlns:a16="http://schemas.microsoft.com/office/drawing/2014/main" id="{5FB8FE2D-8EFD-DA4C-A471-D067D99856E3}"/>
              </a:ext>
            </a:extLst>
          </p:cNvPr>
          <p:cNvSpPr/>
          <p:nvPr/>
        </p:nvSpPr>
        <p:spPr>
          <a:xfrm>
            <a:off x="8660036" y="25975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5" name="Curved Connector 25">
            <a:extLst>
              <a:ext uri="{FF2B5EF4-FFF2-40B4-BE49-F238E27FC236}">
                <a16:creationId xmlns:a16="http://schemas.microsoft.com/office/drawing/2014/main" id="{15E1E9E6-8F81-7346-A00B-74ABA4AC8C1B}"/>
              </a:ext>
            </a:extLst>
          </p:cNvPr>
          <p:cNvCxnSpPr>
            <a:cxnSpLocks/>
            <a:endCxn id="53" idx="0"/>
          </p:cNvCxnSpPr>
          <p:nvPr/>
        </p:nvCxnSpPr>
        <p:spPr>
          <a:xfrm flipH="1">
            <a:off x="8348101" y="1746287"/>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6" name="Curved Connector 25">
            <a:extLst>
              <a:ext uri="{FF2B5EF4-FFF2-40B4-BE49-F238E27FC236}">
                <a16:creationId xmlns:a16="http://schemas.microsoft.com/office/drawing/2014/main" id="{B9677B92-6695-8345-AF61-54AB1E9D6982}"/>
              </a:ext>
            </a:extLst>
          </p:cNvPr>
          <p:cNvCxnSpPr>
            <a:cxnSpLocks/>
            <a:endCxn id="54" idx="0"/>
          </p:cNvCxnSpPr>
          <p:nvPr/>
        </p:nvCxnSpPr>
        <p:spPr>
          <a:xfrm>
            <a:off x="8576473" y="1746286"/>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CDB4EA4B-2F48-7241-B9BE-EC686DAB6FBB}"/>
              </a:ext>
            </a:extLst>
          </p:cNvPr>
          <p:cNvSpPr/>
          <p:nvPr/>
        </p:nvSpPr>
        <p:spPr>
          <a:xfrm>
            <a:off x="6863277" y="203764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58" name="Rectangle 57">
            <a:extLst>
              <a:ext uri="{FF2B5EF4-FFF2-40B4-BE49-F238E27FC236}">
                <a16:creationId xmlns:a16="http://schemas.microsoft.com/office/drawing/2014/main" id="{38C3F986-A675-0448-8147-85082943C544}"/>
              </a:ext>
            </a:extLst>
          </p:cNvPr>
          <p:cNvSpPr/>
          <p:nvPr/>
        </p:nvSpPr>
        <p:spPr>
          <a:xfrm>
            <a:off x="5952979" y="2038767"/>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59" name="Rectangle 58">
            <a:extLst>
              <a:ext uri="{FF2B5EF4-FFF2-40B4-BE49-F238E27FC236}">
                <a16:creationId xmlns:a16="http://schemas.microsoft.com/office/drawing/2014/main" id="{9CFC28B0-9EF1-3946-90E2-816DFF7FAA6F}"/>
              </a:ext>
            </a:extLst>
          </p:cNvPr>
          <p:cNvSpPr/>
          <p:nvPr/>
        </p:nvSpPr>
        <p:spPr>
          <a:xfrm>
            <a:off x="8796933" y="2035316"/>
            <a:ext cx="604653"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0.1 </a:t>
            </a:r>
          </a:p>
        </p:txBody>
      </p:sp>
      <p:sp>
        <p:nvSpPr>
          <p:cNvPr id="60" name="Rectangle 59">
            <a:extLst>
              <a:ext uri="{FF2B5EF4-FFF2-40B4-BE49-F238E27FC236}">
                <a16:creationId xmlns:a16="http://schemas.microsoft.com/office/drawing/2014/main" id="{9CD9B95F-857C-D148-8DCE-83E485344C66}"/>
              </a:ext>
            </a:extLst>
          </p:cNvPr>
          <p:cNvSpPr/>
          <p:nvPr/>
        </p:nvSpPr>
        <p:spPr>
          <a:xfrm>
            <a:off x="7886635" y="2036439"/>
            <a:ext cx="665567"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0.9 </a:t>
            </a:r>
          </a:p>
        </p:txBody>
      </p:sp>
      <p:sp>
        <p:nvSpPr>
          <p:cNvPr id="61" name="Rectangle 60">
            <a:extLst>
              <a:ext uri="{FF2B5EF4-FFF2-40B4-BE49-F238E27FC236}">
                <a16:creationId xmlns:a16="http://schemas.microsoft.com/office/drawing/2014/main" id="{B5416975-3CF8-C044-A4A8-5DA2C5BDEEBC}"/>
              </a:ext>
            </a:extLst>
          </p:cNvPr>
          <p:cNvSpPr/>
          <p:nvPr/>
        </p:nvSpPr>
        <p:spPr>
          <a:xfrm>
            <a:off x="6918742" y="3082696"/>
            <a:ext cx="146867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P(s</a:t>
            </a:r>
            <a:r>
              <a:rPr lang="en-US" sz="2400" baseline="-25000" dirty="0">
                <a:latin typeface="Candara" panose="020E0502030303020204" pitchFamily="34" charset="0"/>
                <a:cs typeface="Calibri" panose="020F0502020204030204" pitchFamily="34" charset="0"/>
              </a:rPr>
              <a:t>1</a:t>
            </a:r>
            <a:r>
              <a:rPr lang="en-US" sz="2400" dirty="0">
                <a:latin typeface="Candara" panose="020E0502030303020204" pitchFamily="34" charset="0"/>
                <a:cs typeface="Calibri" panose="020F0502020204030204" pitchFamily="34" charset="0"/>
              </a:rPr>
              <a:t>) = 0.8</a:t>
            </a:r>
            <a:endParaRPr lang="en-US" sz="2400" dirty="0">
              <a:solidFill>
                <a:srgbClr val="FF0000"/>
              </a:solidFill>
              <a:latin typeface="Candara" panose="020E0502030303020204" pitchFamily="34" charset="0"/>
              <a:cs typeface="Calibri" panose="020F0502020204030204" pitchFamily="34" charset="0"/>
            </a:endParaRPr>
          </a:p>
        </p:txBody>
      </p:sp>
      <p:sp>
        <p:nvSpPr>
          <p:cNvPr id="64" name="Oval 63">
            <a:extLst>
              <a:ext uri="{FF2B5EF4-FFF2-40B4-BE49-F238E27FC236}">
                <a16:creationId xmlns:a16="http://schemas.microsoft.com/office/drawing/2014/main" id="{F1508BB7-4351-8F41-A49E-5185760D1954}"/>
              </a:ext>
            </a:extLst>
          </p:cNvPr>
          <p:cNvSpPr/>
          <p:nvPr/>
        </p:nvSpPr>
        <p:spPr>
          <a:xfrm>
            <a:off x="20607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65" name="Straight Arrow Connector 64">
            <a:extLst>
              <a:ext uri="{FF2B5EF4-FFF2-40B4-BE49-F238E27FC236}">
                <a16:creationId xmlns:a16="http://schemas.microsoft.com/office/drawing/2014/main" id="{F884B048-C9CC-1F4E-8D58-9BCD9FE772B1}"/>
              </a:ext>
            </a:extLst>
          </p:cNvPr>
          <p:cNvCxnSpPr>
            <a:cxnSpLocks/>
          </p:cNvCxnSpPr>
          <p:nvPr/>
        </p:nvCxnSpPr>
        <p:spPr>
          <a:xfrm>
            <a:off x="24924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0AA68531-7DEE-EC41-92F1-B5E73D9BA946}"/>
              </a:ext>
            </a:extLst>
          </p:cNvPr>
          <p:cNvSpPr/>
          <p:nvPr/>
        </p:nvSpPr>
        <p:spPr>
          <a:xfrm>
            <a:off x="2060714" y="182452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cxnSp>
        <p:nvCxnSpPr>
          <p:cNvPr id="67" name="Straight Arrow Connector 66">
            <a:extLst>
              <a:ext uri="{FF2B5EF4-FFF2-40B4-BE49-F238E27FC236}">
                <a16:creationId xmlns:a16="http://schemas.microsoft.com/office/drawing/2014/main" id="{4ED1D99B-27BC-0F46-9EA3-3912DEB226F2}"/>
              </a:ext>
            </a:extLst>
          </p:cNvPr>
          <p:cNvCxnSpPr>
            <a:cxnSpLocks/>
            <a:stCxn id="64" idx="4"/>
            <a:endCxn id="66" idx="0"/>
          </p:cNvCxnSpPr>
          <p:nvPr/>
        </p:nvCxnSpPr>
        <p:spPr>
          <a:xfrm flipH="1">
            <a:off x="2276562" y="1551745"/>
            <a:ext cx="1" cy="2727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D2A2C32-7432-AB41-BDA8-996EE7A04E58}"/>
              </a:ext>
            </a:extLst>
          </p:cNvPr>
          <p:cNvCxnSpPr>
            <a:cxnSpLocks/>
          </p:cNvCxnSpPr>
          <p:nvPr/>
        </p:nvCxnSpPr>
        <p:spPr>
          <a:xfrm>
            <a:off x="33306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C6D3E966-2113-FA46-AFD0-EADC85AE860E}"/>
              </a:ext>
            </a:extLst>
          </p:cNvPr>
          <p:cNvSpPr/>
          <p:nvPr/>
        </p:nvSpPr>
        <p:spPr>
          <a:xfrm>
            <a:off x="2898914" y="183960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2</a:t>
            </a:r>
            <a:endParaRPr lang="en-US" sz="2400" dirty="0">
              <a:solidFill>
                <a:srgbClr val="0000CC"/>
              </a:solidFill>
              <a:latin typeface="Candara" panose="020E0502030303020204" pitchFamily="34" charset="0"/>
            </a:endParaRPr>
          </a:p>
        </p:txBody>
      </p:sp>
      <p:cxnSp>
        <p:nvCxnSpPr>
          <p:cNvPr id="71" name="Straight Arrow Connector 70">
            <a:extLst>
              <a:ext uri="{FF2B5EF4-FFF2-40B4-BE49-F238E27FC236}">
                <a16:creationId xmlns:a16="http://schemas.microsoft.com/office/drawing/2014/main" id="{E3518873-7C36-0047-BBE1-54339F15794A}"/>
              </a:ext>
            </a:extLst>
          </p:cNvPr>
          <p:cNvCxnSpPr>
            <a:cxnSpLocks/>
            <a:endCxn id="70" idx="0"/>
          </p:cNvCxnSpPr>
          <p:nvPr/>
        </p:nvCxnSpPr>
        <p:spPr>
          <a:xfrm flipH="1">
            <a:off x="31147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C3C22372-C9C7-9A49-8ED7-62CC4ADFE33D}"/>
              </a:ext>
            </a:extLst>
          </p:cNvPr>
          <p:cNvSpPr/>
          <p:nvPr/>
        </p:nvSpPr>
        <p:spPr>
          <a:xfrm>
            <a:off x="37371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73" name="Straight Arrow Connector 72">
            <a:extLst>
              <a:ext uri="{FF2B5EF4-FFF2-40B4-BE49-F238E27FC236}">
                <a16:creationId xmlns:a16="http://schemas.microsoft.com/office/drawing/2014/main" id="{78F200DB-EEB3-5947-B4D3-B7BB0458D507}"/>
              </a:ext>
            </a:extLst>
          </p:cNvPr>
          <p:cNvCxnSpPr>
            <a:cxnSpLocks/>
          </p:cNvCxnSpPr>
          <p:nvPr/>
        </p:nvCxnSpPr>
        <p:spPr>
          <a:xfrm>
            <a:off x="41688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131F125F-DD85-3942-9761-AF338040FC67}"/>
              </a:ext>
            </a:extLst>
          </p:cNvPr>
          <p:cNvSpPr/>
          <p:nvPr/>
        </p:nvSpPr>
        <p:spPr>
          <a:xfrm>
            <a:off x="37371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75" name="Straight Arrow Connector 74">
            <a:extLst>
              <a:ext uri="{FF2B5EF4-FFF2-40B4-BE49-F238E27FC236}">
                <a16:creationId xmlns:a16="http://schemas.microsoft.com/office/drawing/2014/main" id="{D02BD382-C208-4B40-AF85-A0D02058FA5C}"/>
              </a:ext>
            </a:extLst>
          </p:cNvPr>
          <p:cNvCxnSpPr>
            <a:cxnSpLocks/>
            <a:stCxn id="72" idx="4"/>
            <a:endCxn id="74" idx="0"/>
          </p:cNvCxnSpPr>
          <p:nvPr/>
        </p:nvCxnSpPr>
        <p:spPr>
          <a:xfrm flipH="1">
            <a:off x="39529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B2BC8ADF-1649-B944-B767-BBEC65865258}"/>
              </a:ext>
            </a:extLst>
          </p:cNvPr>
          <p:cNvCxnSpPr>
            <a:cxnSpLocks/>
          </p:cNvCxnSpPr>
          <p:nvPr/>
        </p:nvCxnSpPr>
        <p:spPr>
          <a:xfrm>
            <a:off x="4753220" y="1329241"/>
            <a:ext cx="406505" cy="0"/>
          </a:xfrm>
          <a:prstGeom prst="straightConnector1">
            <a:avLst/>
          </a:prstGeom>
          <a:ln w="28575">
            <a:prstDash val="dash"/>
            <a:tailEnd type="triangle" w="lg" len="lg"/>
          </a:ln>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8FB898AD-7375-BE46-B62D-93FDDD7CEC9E}"/>
              </a:ext>
            </a:extLst>
          </p:cNvPr>
          <p:cNvSpPr/>
          <p:nvPr/>
        </p:nvSpPr>
        <p:spPr>
          <a:xfrm>
            <a:off x="28989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FF0000"/>
                </a:solidFill>
                <a:latin typeface="Candara" panose="020E0502030303020204" pitchFamily="34" charset="0"/>
              </a:rPr>
              <a:t>S</a:t>
            </a:r>
            <a:r>
              <a:rPr lang="en-US" sz="2400" baseline="-25000" dirty="0">
                <a:solidFill>
                  <a:srgbClr val="FF0000"/>
                </a:solidFill>
                <a:latin typeface="Candara" panose="020E0502030303020204" pitchFamily="34" charset="0"/>
              </a:rPr>
              <a:t>2</a:t>
            </a:r>
            <a:endParaRPr lang="en-US" sz="2400" dirty="0">
              <a:solidFill>
                <a:srgbClr val="FF0000"/>
              </a:solidFill>
              <a:latin typeface="Candara" panose="020E0502030303020204" pitchFamily="34" charset="0"/>
            </a:endParaRPr>
          </a:p>
        </p:txBody>
      </p:sp>
      <p:sp>
        <p:nvSpPr>
          <p:cNvPr id="5" name="Rectangle 4">
            <a:extLst>
              <a:ext uri="{FF2B5EF4-FFF2-40B4-BE49-F238E27FC236}">
                <a16:creationId xmlns:a16="http://schemas.microsoft.com/office/drawing/2014/main" id="{6044BE42-C793-604F-ACCE-962D7C07807A}"/>
              </a:ext>
            </a:extLst>
          </p:cNvPr>
          <p:cNvSpPr/>
          <p:nvPr/>
        </p:nvSpPr>
        <p:spPr>
          <a:xfrm>
            <a:off x="2082064" y="2350073"/>
            <a:ext cx="423514" cy="461665"/>
          </a:xfrm>
          <a:prstGeom prst="rect">
            <a:avLst/>
          </a:prstGeom>
          <a:noFill/>
        </p:spPr>
        <p:txBody>
          <a:bodyPr wrap="none">
            <a:spAutoFit/>
          </a:bodyPr>
          <a:lstStyle/>
          <a:p>
            <a:r>
              <a:rPr lang="en-US" sz="2400" dirty="0">
                <a:solidFill>
                  <a:srgbClr val="0000CC"/>
                </a:solidFill>
                <a:latin typeface="Candara" panose="020E0502030303020204" pitchFamily="34" charset="0"/>
              </a:rPr>
              <a:t>h</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sp>
        <p:nvSpPr>
          <p:cNvPr id="63" name="Rectangle 62">
            <a:extLst>
              <a:ext uri="{FF2B5EF4-FFF2-40B4-BE49-F238E27FC236}">
                <a16:creationId xmlns:a16="http://schemas.microsoft.com/office/drawing/2014/main" id="{4E0B22ED-21FC-8243-85F4-22EC458F1E70}"/>
              </a:ext>
            </a:extLst>
          </p:cNvPr>
          <p:cNvSpPr/>
          <p:nvPr/>
        </p:nvSpPr>
        <p:spPr>
          <a:xfrm>
            <a:off x="2898913" y="2350073"/>
            <a:ext cx="455574" cy="461665"/>
          </a:xfrm>
          <a:prstGeom prst="rect">
            <a:avLst/>
          </a:prstGeom>
          <a:noFill/>
        </p:spPr>
        <p:txBody>
          <a:bodyPr wrap="none">
            <a:spAutoFit/>
          </a:bodyPr>
          <a:lstStyle/>
          <a:p>
            <a:r>
              <a:rPr lang="en-US" sz="2400" dirty="0">
                <a:solidFill>
                  <a:srgbClr val="0000CC"/>
                </a:solidFill>
                <a:latin typeface="Candara" panose="020E0502030303020204" pitchFamily="34" charset="0"/>
              </a:rPr>
              <a:t>h</a:t>
            </a:r>
            <a:r>
              <a:rPr lang="en-US" sz="2400" baseline="-25000" dirty="0">
                <a:solidFill>
                  <a:srgbClr val="0000CC"/>
                </a:solidFill>
                <a:latin typeface="Candara" panose="020E0502030303020204" pitchFamily="34" charset="0"/>
              </a:rPr>
              <a:t>2</a:t>
            </a:r>
            <a:endParaRPr lang="en-US" sz="2400" dirty="0">
              <a:solidFill>
                <a:srgbClr val="0000CC"/>
              </a:solidFill>
              <a:latin typeface="Candara" panose="020E0502030303020204" pitchFamily="34" charset="0"/>
            </a:endParaRPr>
          </a:p>
        </p:txBody>
      </p:sp>
      <p:sp>
        <p:nvSpPr>
          <p:cNvPr id="68" name="Rectangle 67">
            <a:extLst>
              <a:ext uri="{FF2B5EF4-FFF2-40B4-BE49-F238E27FC236}">
                <a16:creationId xmlns:a16="http://schemas.microsoft.com/office/drawing/2014/main" id="{9816B75E-E72F-284F-B677-E310BAB8AE2D}"/>
              </a:ext>
            </a:extLst>
          </p:cNvPr>
          <p:cNvSpPr/>
          <p:nvPr/>
        </p:nvSpPr>
        <p:spPr>
          <a:xfrm>
            <a:off x="8356097" y="3937589"/>
            <a:ext cx="1665851" cy="461665"/>
          </a:xfrm>
          <a:prstGeom prst="rect">
            <a:avLst/>
          </a:prstGeom>
        </p:spPr>
        <p:txBody>
          <a:bodyPr wrap="square">
            <a:spAutoFit/>
          </a:bodyPr>
          <a:lstStyle/>
          <a:p>
            <a:r>
              <a:rPr lang="en-US" sz="2400" dirty="0">
                <a:solidFill>
                  <a:srgbClr val="00B050"/>
                </a:solidFill>
                <a:latin typeface="Candara" panose="020E0502030303020204" pitchFamily="34" charset="0"/>
              </a:rPr>
              <a:t>Bayes’ Rule</a:t>
            </a:r>
          </a:p>
        </p:txBody>
      </p:sp>
    </p:spTree>
    <p:extLst>
      <p:ext uri="{BB962C8B-B14F-4D97-AF65-F5344CB8AC3E}">
        <p14:creationId xmlns:p14="http://schemas.microsoft.com/office/powerpoint/2010/main" val="417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3552175"/>
            <a:ext cx="10972800" cy="3001027"/>
          </a:xfrm>
        </p:spPr>
        <p:txBody>
          <a:bodyPr>
            <a:normAutofit/>
          </a:bodyPr>
          <a:lstStyle/>
          <a:p>
            <a:pPr marL="11113" indent="0">
              <a:buNone/>
            </a:pPr>
            <a:r>
              <a:rPr lang="en-US" sz="2800" dirty="0">
                <a:solidFill>
                  <a:srgbClr val="FF0000"/>
                </a:solidFill>
              </a:rPr>
              <a:t>P(s</a:t>
            </a:r>
            <a:r>
              <a:rPr lang="en-US" sz="2800" baseline="-25000" dirty="0">
                <a:solidFill>
                  <a:srgbClr val="FF0000"/>
                </a:solidFill>
              </a:rPr>
              <a:t>3</a:t>
            </a:r>
            <a:r>
              <a:rPr lang="en-US" sz="2800" dirty="0">
                <a:solidFill>
                  <a:srgbClr val="FF0000"/>
                </a:solidFill>
              </a:rPr>
              <a:t>|h</a:t>
            </a:r>
            <a:r>
              <a:rPr lang="en-US" sz="2800" baseline="-25000" dirty="0">
                <a:solidFill>
                  <a:srgbClr val="FF0000"/>
                </a:solidFill>
              </a:rPr>
              <a:t>1</a:t>
            </a:r>
            <a:r>
              <a:rPr lang="en-US" sz="2800" dirty="0">
                <a:solidFill>
                  <a:srgbClr val="FF0000"/>
                </a:solidFill>
              </a:rPr>
              <a:t>,h</a:t>
            </a:r>
            <a:r>
              <a:rPr lang="en-US" sz="2800" baseline="-25000" dirty="0">
                <a:solidFill>
                  <a:srgbClr val="FF0000"/>
                </a:solidFill>
              </a:rPr>
              <a:t>2</a:t>
            </a:r>
            <a:r>
              <a:rPr lang="en-US" sz="2800" dirty="0">
                <a:solidFill>
                  <a:srgbClr val="FF0000"/>
                </a:solidFill>
              </a:rPr>
              <a:t>) = ? (prediction </a:t>
            </a:r>
            <a:r>
              <a:rPr lang="en-US" sz="2800" dirty="0">
                <a:solidFill>
                  <a:srgbClr val="FF0000"/>
                </a:solidFill>
                <a:sym typeface="Wingdings" panose="05000000000000000000" pitchFamily="2" charset="2"/>
              </a:rPr>
              <a:t> use total probability)</a:t>
            </a:r>
            <a:endParaRPr lang="en-US" sz="2800" dirty="0">
              <a:solidFill>
                <a:srgbClr val="FF0000"/>
              </a:solidFill>
            </a:endParaRPr>
          </a:p>
          <a:p>
            <a:pPr>
              <a:buClr>
                <a:schemeClr val="bg1"/>
              </a:buClr>
            </a:pPr>
            <a:r>
              <a:rPr lang="en-US" sz="2800" dirty="0"/>
              <a:t>= P(s</a:t>
            </a:r>
            <a:r>
              <a:rPr lang="en-US" sz="2800" baseline="-25000" dirty="0"/>
              <a:t>3</a:t>
            </a:r>
            <a:r>
              <a:rPr lang="en-US" sz="2800" dirty="0"/>
              <a:t>|r</a:t>
            </a:r>
            <a:r>
              <a:rPr lang="en-US" sz="2800" baseline="-25000" dirty="0"/>
              <a:t>2</a:t>
            </a:r>
            <a:r>
              <a:rPr lang="en-US" sz="2800" dirty="0"/>
              <a:t>,h</a:t>
            </a:r>
            <a:r>
              <a:rPr lang="en-US" sz="2800" baseline="-25000" dirty="0"/>
              <a:t>1</a:t>
            </a:r>
            <a:r>
              <a:rPr lang="en-US" sz="2800" dirty="0"/>
              <a:t>,h</a:t>
            </a:r>
            <a:r>
              <a:rPr lang="en-US" sz="2800" baseline="-25000" dirty="0"/>
              <a:t>2</a:t>
            </a:r>
            <a:r>
              <a:rPr lang="en-US" sz="2800" dirty="0"/>
              <a:t>) P(r</a:t>
            </a:r>
            <a:r>
              <a:rPr lang="en-US" sz="2800" baseline="-25000" dirty="0"/>
              <a:t>2</a:t>
            </a:r>
            <a:r>
              <a:rPr lang="en-US" sz="2800" dirty="0"/>
              <a:t>|h</a:t>
            </a:r>
            <a:r>
              <a:rPr lang="en-US" sz="2800" baseline="-25000" dirty="0"/>
              <a:t>1</a:t>
            </a:r>
            <a:r>
              <a:rPr lang="en-US" sz="2800" dirty="0"/>
              <a:t>,h</a:t>
            </a:r>
            <a:r>
              <a:rPr lang="en-US" sz="2800" baseline="-25000" dirty="0"/>
              <a:t>2</a:t>
            </a:r>
            <a:r>
              <a:rPr lang="en-US" sz="2800" dirty="0"/>
              <a:t>) + P(s</a:t>
            </a:r>
            <a:r>
              <a:rPr lang="en-US" sz="2800" baseline="-25000" dirty="0"/>
              <a:t>3</a:t>
            </a:r>
            <a:r>
              <a:rPr lang="en-US" sz="2800" dirty="0"/>
              <a:t>|s</a:t>
            </a:r>
            <a:r>
              <a:rPr lang="en-US" sz="2800" baseline="-25000" dirty="0"/>
              <a:t>2</a:t>
            </a:r>
            <a:r>
              <a:rPr lang="en-US" sz="2800" dirty="0"/>
              <a:t>,h</a:t>
            </a:r>
            <a:r>
              <a:rPr lang="en-US" sz="2800" baseline="-25000" dirty="0"/>
              <a:t>1</a:t>
            </a:r>
            <a:r>
              <a:rPr lang="en-US" sz="2800" dirty="0"/>
              <a:t>,h</a:t>
            </a:r>
            <a:r>
              <a:rPr lang="en-US" sz="2800" baseline="-25000" dirty="0"/>
              <a:t>2</a:t>
            </a:r>
            <a:r>
              <a:rPr lang="en-US" sz="2800" dirty="0"/>
              <a:t>) P(s</a:t>
            </a:r>
            <a:r>
              <a:rPr lang="en-US" sz="2800" baseline="-25000" dirty="0"/>
              <a:t>2</a:t>
            </a:r>
            <a:r>
              <a:rPr lang="en-US" sz="2800" dirty="0"/>
              <a:t>|h</a:t>
            </a:r>
            <a:r>
              <a:rPr lang="en-US" sz="2800" baseline="-25000" dirty="0"/>
              <a:t>1</a:t>
            </a:r>
            <a:r>
              <a:rPr lang="en-US" sz="2800" dirty="0"/>
              <a:t>,h</a:t>
            </a:r>
            <a:r>
              <a:rPr lang="en-US" sz="2800" baseline="-25000" dirty="0"/>
              <a:t>2</a:t>
            </a:r>
            <a:r>
              <a:rPr lang="en-US" sz="2800" dirty="0"/>
              <a:t>) </a:t>
            </a:r>
          </a:p>
          <a:p>
            <a:pPr>
              <a:buClr>
                <a:schemeClr val="bg1"/>
              </a:buClr>
            </a:pPr>
            <a:r>
              <a:rPr lang="en-US" sz="2800" dirty="0"/>
              <a:t>= P(s</a:t>
            </a:r>
            <a:r>
              <a:rPr lang="en-US" sz="2800" baseline="-25000" dirty="0"/>
              <a:t>3</a:t>
            </a:r>
            <a:r>
              <a:rPr lang="en-US" sz="2800" dirty="0"/>
              <a:t>|r</a:t>
            </a:r>
            <a:r>
              <a:rPr lang="en-US" sz="2800" baseline="-25000" dirty="0"/>
              <a:t>2</a:t>
            </a:r>
            <a:r>
              <a:rPr lang="en-US" sz="2800" dirty="0"/>
              <a:t>) P(r</a:t>
            </a:r>
            <a:r>
              <a:rPr lang="en-US" sz="2800" baseline="-25000" dirty="0"/>
              <a:t>2</a:t>
            </a:r>
            <a:r>
              <a:rPr lang="en-US" sz="2800" dirty="0"/>
              <a:t>|h</a:t>
            </a:r>
            <a:r>
              <a:rPr lang="en-US" sz="2800" baseline="-25000" dirty="0"/>
              <a:t>1</a:t>
            </a:r>
            <a:r>
              <a:rPr lang="en-US" sz="2800" dirty="0"/>
              <a:t>,h</a:t>
            </a:r>
            <a:r>
              <a:rPr lang="en-US" sz="2800" baseline="-25000" dirty="0"/>
              <a:t>2</a:t>
            </a:r>
            <a:r>
              <a:rPr lang="en-US" sz="2800" dirty="0"/>
              <a:t>) + P(s</a:t>
            </a:r>
            <a:r>
              <a:rPr lang="en-US" sz="2800" baseline="-25000" dirty="0"/>
              <a:t>3</a:t>
            </a:r>
            <a:r>
              <a:rPr lang="en-US" sz="2800" dirty="0"/>
              <a:t>|s</a:t>
            </a:r>
            <a:r>
              <a:rPr lang="en-US" sz="2800" baseline="-25000" dirty="0"/>
              <a:t>2</a:t>
            </a:r>
            <a:r>
              <a:rPr lang="en-US" sz="2800" dirty="0"/>
              <a:t>) P(s</a:t>
            </a:r>
            <a:r>
              <a:rPr lang="en-US" sz="2800" baseline="-25000" dirty="0"/>
              <a:t>2</a:t>
            </a:r>
            <a:r>
              <a:rPr lang="en-US" sz="2800" dirty="0"/>
              <a:t>|h</a:t>
            </a:r>
            <a:r>
              <a:rPr lang="en-US" sz="2800" baseline="-25000" dirty="0"/>
              <a:t>1</a:t>
            </a:r>
            <a:r>
              <a:rPr lang="en-US" sz="2800" dirty="0"/>
              <a:t>,h</a:t>
            </a:r>
            <a:r>
              <a:rPr lang="en-US" sz="2800" baseline="-25000" dirty="0"/>
              <a:t>2</a:t>
            </a:r>
            <a:r>
              <a:rPr lang="en-US" sz="2800" dirty="0"/>
              <a:t>) </a:t>
            </a:r>
          </a:p>
          <a:p>
            <a:pPr>
              <a:buClr>
                <a:schemeClr val="bg1"/>
              </a:buClr>
            </a:pPr>
            <a:r>
              <a:rPr lang="en-US" sz="2800" dirty="0"/>
              <a:t>= 0.4*0.12308 + 0.8*0.87692 = 0.75077</a:t>
            </a:r>
          </a:p>
          <a:p>
            <a:pPr lvl="1"/>
            <a:endParaRPr lang="en-US" sz="2400" dirty="0"/>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22</a:t>
            </a:fld>
            <a:endParaRPr lang="en-US" dirty="0"/>
          </a:p>
        </p:txBody>
      </p:sp>
      <p:sp>
        <p:nvSpPr>
          <p:cNvPr id="30" name="Oval 29">
            <a:extLst>
              <a:ext uri="{FF2B5EF4-FFF2-40B4-BE49-F238E27FC236}">
                <a16:creationId xmlns:a16="http://schemas.microsoft.com/office/drawing/2014/main" id="{867E2031-A033-714A-BBA2-23300F767DDA}"/>
              </a:ext>
            </a:extLst>
          </p:cNvPr>
          <p:cNvSpPr/>
          <p:nvPr/>
        </p:nvSpPr>
        <p:spPr>
          <a:xfrm>
            <a:off x="66281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r</a:t>
            </a:r>
          </a:p>
        </p:txBody>
      </p:sp>
      <p:sp>
        <p:nvSpPr>
          <p:cNvPr id="35" name="Oval 34">
            <a:extLst>
              <a:ext uri="{FF2B5EF4-FFF2-40B4-BE49-F238E27FC236}">
                <a16:creationId xmlns:a16="http://schemas.microsoft.com/office/drawing/2014/main" id="{E1D054B0-114F-FE45-B061-2FB292868F52}"/>
              </a:ext>
            </a:extLst>
          </p:cNvPr>
          <p:cNvSpPr/>
          <p:nvPr/>
        </p:nvSpPr>
        <p:spPr>
          <a:xfrm>
            <a:off x="82283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p>
        </p:txBody>
      </p:sp>
      <p:cxnSp>
        <p:nvCxnSpPr>
          <p:cNvPr id="41" name="Curved Connector 40">
            <a:extLst>
              <a:ext uri="{FF2B5EF4-FFF2-40B4-BE49-F238E27FC236}">
                <a16:creationId xmlns:a16="http://schemas.microsoft.com/office/drawing/2014/main" id="{AE3D6F7C-4714-0C45-BE9A-67C4A4BD1316}"/>
              </a:ext>
            </a:extLst>
          </p:cNvPr>
          <p:cNvCxnSpPr>
            <a:cxnSpLocks/>
          </p:cNvCxnSpPr>
          <p:nvPr/>
        </p:nvCxnSpPr>
        <p:spPr>
          <a:xfrm rot="5400000" flipH="1" flipV="1">
            <a:off x="7644088" y="5016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2" name="Curved Connector 41">
            <a:extLst>
              <a:ext uri="{FF2B5EF4-FFF2-40B4-BE49-F238E27FC236}">
                <a16:creationId xmlns:a16="http://schemas.microsoft.com/office/drawing/2014/main" id="{28D09793-F62A-CA4A-A841-F17045D39D5B}"/>
              </a:ext>
            </a:extLst>
          </p:cNvPr>
          <p:cNvCxnSpPr>
            <a:cxnSpLocks/>
            <a:stCxn id="35" idx="4"/>
            <a:endCxn id="30" idx="4"/>
          </p:cNvCxnSpPr>
          <p:nvPr/>
        </p:nvCxnSpPr>
        <p:spPr>
          <a:xfrm rot="5400000">
            <a:off x="7644088" y="9777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3" name="Curved Connector 42">
            <a:extLst>
              <a:ext uri="{FF2B5EF4-FFF2-40B4-BE49-F238E27FC236}">
                <a16:creationId xmlns:a16="http://schemas.microsoft.com/office/drawing/2014/main" id="{B726DF3C-CA87-AF40-BCC5-7C407A31CCB3}"/>
              </a:ext>
            </a:extLst>
          </p:cNvPr>
          <p:cNvCxnSpPr>
            <a:cxnSpLocks/>
          </p:cNvCxnSpPr>
          <p:nvPr/>
        </p:nvCxnSpPr>
        <p:spPr>
          <a:xfrm rot="16200000" flipH="1">
            <a:off x="6477156" y="15553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AC33A9B2-6ADB-D143-A07B-341462EE283B}"/>
              </a:ext>
            </a:extLst>
          </p:cNvPr>
          <p:cNvSpPr/>
          <p:nvPr/>
        </p:nvSpPr>
        <p:spPr>
          <a:xfrm>
            <a:off x="5450456" y="1295401"/>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45" name="Rectangle 44">
            <a:extLst>
              <a:ext uri="{FF2B5EF4-FFF2-40B4-BE49-F238E27FC236}">
                <a16:creationId xmlns:a16="http://schemas.microsoft.com/office/drawing/2014/main" id="{4DB2394C-0F21-4640-BA9F-8081161AE2F3}"/>
              </a:ext>
            </a:extLst>
          </p:cNvPr>
          <p:cNvSpPr/>
          <p:nvPr/>
        </p:nvSpPr>
        <p:spPr>
          <a:xfrm>
            <a:off x="7329677" y="914401"/>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46" name="Rectangle 45">
            <a:extLst>
              <a:ext uri="{FF2B5EF4-FFF2-40B4-BE49-F238E27FC236}">
                <a16:creationId xmlns:a16="http://schemas.microsoft.com/office/drawing/2014/main" id="{566CF5D8-B862-9149-82FB-AB597665C7C7}"/>
              </a:ext>
            </a:extLst>
          </p:cNvPr>
          <p:cNvSpPr/>
          <p:nvPr/>
        </p:nvSpPr>
        <p:spPr>
          <a:xfrm>
            <a:off x="7358218" y="1676401"/>
            <a:ext cx="64152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0.2 </a:t>
            </a:r>
          </a:p>
        </p:txBody>
      </p:sp>
      <p:sp>
        <p:nvSpPr>
          <p:cNvPr id="47" name="Rectangle 46">
            <a:extLst>
              <a:ext uri="{FF2B5EF4-FFF2-40B4-BE49-F238E27FC236}">
                <a16:creationId xmlns:a16="http://schemas.microsoft.com/office/drawing/2014/main" id="{8E6624B7-EED5-B946-B771-77ACFBCA2B72}"/>
              </a:ext>
            </a:extLst>
          </p:cNvPr>
          <p:cNvSpPr/>
          <p:nvPr/>
        </p:nvSpPr>
        <p:spPr>
          <a:xfrm>
            <a:off x="9298282" y="125579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0.8 </a:t>
            </a:r>
          </a:p>
        </p:txBody>
      </p:sp>
      <p:cxnSp>
        <p:nvCxnSpPr>
          <p:cNvPr id="48" name="Curved Connector 47">
            <a:extLst>
              <a:ext uri="{FF2B5EF4-FFF2-40B4-BE49-F238E27FC236}">
                <a16:creationId xmlns:a16="http://schemas.microsoft.com/office/drawing/2014/main" id="{8D3118EF-F636-E942-B86F-EA66D6968C80}"/>
              </a:ext>
            </a:extLst>
          </p:cNvPr>
          <p:cNvCxnSpPr>
            <a:cxnSpLocks/>
            <a:stCxn id="35" idx="7"/>
            <a:endCxn id="35" idx="5"/>
          </p:cNvCxnSpPr>
          <p:nvPr/>
        </p:nvCxnSpPr>
        <p:spPr>
          <a:xfrm rot="16200000" flipH="1">
            <a:off x="8439481" y="15553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19A4FEA0-FD78-8A4C-AC07-C3B0861E23BA}"/>
              </a:ext>
            </a:extLst>
          </p:cNvPr>
          <p:cNvSpPr/>
          <p:nvPr/>
        </p:nvSpPr>
        <p:spPr>
          <a:xfrm>
            <a:off x="6247141" y="25806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0" name="Oval 49">
            <a:extLst>
              <a:ext uri="{FF2B5EF4-FFF2-40B4-BE49-F238E27FC236}">
                <a16:creationId xmlns:a16="http://schemas.microsoft.com/office/drawing/2014/main" id="{37E6AC1B-558F-3546-828D-93BF14216F87}"/>
              </a:ext>
            </a:extLst>
          </p:cNvPr>
          <p:cNvSpPr/>
          <p:nvPr/>
        </p:nvSpPr>
        <p:spPr>
          <a:xfrm>
            <a:off x="6774923" y="2563941"/>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1" name="Curved Connector 25">
            <a:extLst>
              <a:ext uri="{FF2B5EF4-FFF2-40B4-BE49-F238E27FC236}">
                <a16:creationId xmlns:a16="http://schemas.microsoft.com/office/drawing/2014/main" id="{28910AEF-AED9-C445-8A96-4FE2CAABB54E}"/>
              </a:ext>
            </a:extLst>
          </p:cNvPr>
          <p:cNvCxnSpPr>
            <a:cxnSpLocks/>
            <a:stCxn id="30" idx="3"/>
            <a:endCxn id="49" idx="0"/>
          </p:cNvCxnSpPr>
          <p:nvPr/>
        </p:nvCxnSpPr>
        <p:spPr>
          <a:xfrm flipH="1">
            <a:off x="6462988" y="1712718"/>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2" name="Curved Connector 25">
            <a:extLst>
              <a:ext uri="{FF2B5EF4-FFF2-40B4-BE49-F238E27FC236}">
                <a16:creationId xmlns:a16="http://schemas.microsoft.com/office/drawing/2014/main" id="{7FB75A59-C938-784F-A99B-453CE7BB08E9}"/>
              </a:ext>
            </a:extLst>
          </p:cNvPr>
          <p:cNvCxnSpPr>
            <a:cxnSpLocks/>
            <a:stCxn id="30" idx="3"/>
            <a:endCxn id="50" idx="0"/>
          </p:cNvCxnSpPr>
          <p:nvPr/>
        </p:nvCxnSpPr>
        <p:spPr>
          <a:xfrm>
            <a:off x="6691360" y="1712717"/>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DD1B0256-90A0-7848-9E02-4E5D6721458E}"/>
              </a:ext>
            </a:extLst>
          </p:cNvPr>
          <p:cNvSpPr/>
          <p:nvPr/>
        </p:nvSpPr>
        <p:spPr>
          <a:xfrm>
            <a:off x="8132254" y="26141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4" name="Oval 53">
            <a:extLst>
              <a:ext uri="{FF2B5EF4-FFF2-40B4-BE49-F238E27FC236}">
                <a16:creationId xmlns:a16="http://schemas.microsoft.com/office/drawing/2014/main" id="{5FB8FE2D-8EFD-DA4C-A471-D067D99856E3}"/>
              </a:ext>
            </a:extLst>
          </p:cNvPr>
          <p:cNvSpPr/>
          <p:nvPr/>
        </p:nvSpPr>
        <p:spPr>
          <a:xfrm>
            <a:off x="8660036" y="25975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5" name="Curved Connector 25">
            <a:extLst>
              <a:ext uri="{FF2B5EF4-FFF2-40B4-BE49-F238E27FC236}">
                <a16:creationId xmlns:a16="http://schemas.microsoft.com/office/drawing/2014/main" id="{15E1E9E6-8F81-7346-A00B-74ABA4AC8C1B}"/>
              </a:ext>
            </a:extLst>
          </p:cNvPr>
          <p:cNvCxnSpPr>
            <a:cxnSpLocks/>
            <a:endCxn id="53" idx="0"/>
          </p:cNvCxnSpPr>
          <p:nvPr/>
        </p:nvCxnSpPr>
        <p:spPr>
          <a:xfrm flipH="1">
            <a:off x="8348101" y="1746287"/>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6" name="Curved Connector 25">
            <a:extLst>
              <a:ext uri="{FF2B5EF4-FFF2-40B4-BE49-F238E27FC236}">
                <a16:creationId xmlns:a16="http://schemas.microsoft.com/office/drawing/2014/main" id="{B9677B92-6695-8345-AF61-54AB1E9D6982}"/>
              </a:ext>
            </a:extLst>
          </p:cNvPr>
          <p:cNvCxnSpPr>
            <a:cxnSpLocks/>
            <a:endCxn id="54" idx="0"/>
          </p:cNvCxnSpPr>
          <p:nvPr/>
        </p:nvCxnSpPr>
        <p:spPr>
          <a:xfrm>
            <a:off x="8576473" y="1746286"/>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CDB4EA4B-2F48-7241-B9BE-EC686DAB6FBB}"/>
              </a:ext>
            </a:extLst>
          </p:cNvPr>
          <p:cNvSpPr/>
          <p:nvPr/>
        </p:nvSpPr>
        <p:spPr>
          <a:xfrm>
            <a:off x="6863277" y="203764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58" name="Rectangle 57">
            <a:extLst>
              <a:ext uri="{FF2B5EF4-FFF2-40B4-BE49-F238E27FC236}">
                <a16:creationId xmlns:a16="http://schemas.microsoft.com/office/drawing/2014/main" id="{38C3F986-A675-0448-8147-85082943C544}"/>
              </a:ext>
            </a:extLst>
          </p:cNvPr>
          <p:cNvSpPr/>
          <p:nvPr/>
        </p:nvSpPr>
        <p:spPr>
          <a:xfrm>
            <a:off x="5952979" y="2038767"/>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59" name="Rectangle 58">
            <a:extLst>
              <a:ext uri="{FF2B5EF4-FFF2-40B4-BE49-F238E27FC236}">
                <a16:creationId xmlns:a16="http://schemas.microsoft.com/office/drawing/2014/main" id="{9CFC28B0-9EF1-3946-90E2-816DFF7FAA6F}"/>
              </a:ext>
            </a:extLst>
          </p:cNvPr>
          <p:cNvSpPr/>
          <p:nvPr/>
        </p:nvSpPr>
        <p:spPr>
          <a:xfrm>
            <a:off x="8796933" y="2035316"/>
            <a:ext cx="604653"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0.1 </a:t>
            </a:r>
          </a:p>
        </p:txBody>
      </p:sp>
      <p:sp>
        <p:nvSpPr>
          <p:cNvPr id="60" name="Rectangle 59">
            <a:extLst>
              <a:ext uri="{FF2B5EF4-FFF2-40B4-BE49-F238E27FC236}">
                <a16:creationId xmlns:a16="http://schemas.microsoft.com/office/drawing/2014/main" id="{9CD9B95F-857C-D148-8DCE-83E485344C66}"/>
              </a:ext>
            </a:extLst>
          </p:cNvPr>
          <p:cNvSpPr/>
          <p:nvPr/>
        </p:nvSpPr>
        <p:spPr>
          <a:xfrm>
            <a:off x="7886635" y="2036439"/>
            <a:ext cx="665567"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0.9 </a:t>
            </a:r>
          </a:p>
        </p:txBody>
      </p:sp>
      <p:sp>
        <p:nvSpPr>
          <p:cNvPr id="61" name="Rectangle 60">
            <a:extLst>
              <a:ext uri="{FF2B5EF4-FFF2-40B4-BE49-F238E27FC236}">
                <a16:creationId xmlns:a16="http://schemas.microsoft.com/office/drawing/2014/main" id="{B5416975-3CF8-C044-A4A8-5DA2C5BDEEBC}"/>
              </a:ext>
            </a:extLst>
          </p:cNvPr>
          <p:cNvSpPr/>
          <p:nvPr/>
        </p:nvSpPr>
        <p:spPr>
          <a:xfrm>
            <a:off x="6918742" y="3082696"/>
            <a:ext cx="146867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P(s</a:t>
            </a:r>
            <a:r>
              <a:rPr lang="en-US" sz="2400" baseline="-25000" dirty="0">
                <a:latin typeface="Candara" panose="020E0502030303020204" pitchFamily="34" charset="0"/>
                <a:cs typeface="Calibri" panose="020F0502020204030204" pitchFamily="34" charset="0"/>
              </a:rPr>
              <a:t>1</a:t>
            </a:r>
            <a:r>
              <a:rPr lang="en-US" sz="2400" dirty="0">
                <a:latin typeface="Candara" panose="020E0502030303020204" pitchFamily="34" charset="0"/>
                <a:cs typeface="Calibri" panose="020F0502020204030204" pitchFamily="34" charset="0"/>
              </a:rPr>
              <a:t>) = 0.8</a:t>
            </a:r>
            <a:endParaRPr lang="en-US" sz="2400" dirty="0">
              <a:solidFill>
                <a:srgbClr val="FF0000"/>
              </a:solidFill>
              <a:latin typeface="Candara" panose="020E0502030303020204" pitchFamily="34" charset="0"/>
              <a:cs typeface="Calibri" panose="020F0502020204030204" pitchFamily="34" charset="0"/>
            </a:endParaRPr>
          </a:p>
        </p:txBody>
      </p:sp>
      <p:pic>
        <p:nvPicPr>
          <p:cNvPr id="63" name="Graphic 62" descr="Head with Gears">
            <a:extLst>
              <a:ext uri="{FF2B5EF4-FFF2-40B4-BE49-F238E27FC236}">
                <a16:creationId xmlns:a16="http://schemas.microsoft.com/office/drawing/2014/main" id="{09A51A5C-9B3F-EA4A-8183-7A13CAE293B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460"/>
          <a:stretch/>
        </p:blipFill>
        <p:spPr>
          <a:xfrm>
            <a:off x="-3" y="171651"/>
            <a:ext cx="745114" cy="822960"/>
          </a:xfrm>
          <a:prstGeom prst="rect">
            <a:avLst/>
          </a:prstGeom>
        </p:spPr>
      </p:pic>
      <p:sp>
        <p:nvSpPr>
          <p:cNvPr id="68" name="Oval 67">
            <a:extLst>
              <a:ext uri="{FF2B5EF4-FFF2-40B4-BE49-F238E27FC236}">
                <a16:creationId xmlns:a16="http://schemas.microsoft.com/office/drawing/2014/main" id="{54ADC8D0-B04B-3441-B609-8417897274D9}"/>
              </a:ext>
            </a:extLst>
          </p:cNvPr>
          <p:cNvSpPr/>
          <p:nvPr/>
        </p:nvSpPr>
        <p:spPr>
          <a:xfrm>
            <a:off x="20607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77" name="Straight Arrow Connector 76">
            <a:extLst>
              <a:ext uri="{FF2B5EF4-FFF2-40B4-BE49-F238E27FC236}">
                <a16:creationId xmlns:a16="http://schemas.microsoft.com/office/drawing/2014/main" id="{E42521A4-3C14-6F46-B45E-7536EE1BF01B}"/>
              </a:ext>
            </a:extLst>
          </p:cNvPr>
          <p:cNvCxnSpPr>
            <a:cxnSpLocks/>
          </p:cNvCxnSpPr>
          <p:nvPr/>
        </p:nvCxnSpPr>
        <p:spPr>
          <a:xfrm>
            <a:off x="24924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8" name="Oval 77">
            <a:extLst>
              <a:ext uri="{FF2B5EF4-FFF2-40B4-BE49-F238E27FC236}">
                <a16:creationId xmlns:a16="http://schemas.microsoft.com/office/drawing/2014/main" id="{0ED4F49E-DFF4-BA41-94D5-A58B858012AA}"/>
              </a:ext>
            </a:extLst>
          </p:cNvPr>
          <p:cNvSpPr/>
          <p:nvPr/>
        </p:nvSpPr>
        <p:spPr>
          <a:xfrm>
            <a:off x="2060714" y="182452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cxnSp>
        <p:nvCxnSpPr>
          <p:cNvPr id="79" name="Straight Arrow Connector 78">
            <a:extLst>
              <a:ext uri="{FF2B5EF4-FFF2-40B4-BE49-F238E27FC236}">
                <a16:creationId xmlns:a16="http://schemas.microsoft.com/office/drawing/2014/main" id="{6B12DED8-8C1F-BA40-9CA2-AF2C64F27AE4}"/>
              </a:ext>
            </a:extLst>
          </p:cNvPr>
          <p:cNvCxnSpPr>
            <a:cxnSpLocks/>
            <a:stCxn id="68" idx="4"/>
            <a:endCxn id="78" idx="0"/>
          </p:cNvCxnSpPr>
          <p:nvPr/>
        </p:nvCxnSpPr>
        <p:spPr>
          <a:xfrm flipH="1">
            <a:off x="2276562" y="1551745"/>
            <a:ext cx="1" cy="2727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3467874F-E133-AE4A-B570-4FBE67E3C38B}"/>
              </a:ext>
            </a:extLst>
          </p:cNvPr>
          <p:cNvCxnSpPr>
            <a:cxnSpLocks/>
          </p:cNvCxnSpPr>
          <p:nvPr/>
        </p:nvCxnSpPr>
        <p:spPr>
          <a:xfrm>
            <a:off x="33306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81" name="Oval 80">
            <a:extLst>
              <a:ext uri="{FF2B5EF4-FFF2-40B4-BE49-F238E27FC236}">
                <a16:creationId xmlns:a16="http://schemas.microsoft.com/office/drawing/2014/main" id="{4B56B54E-6BD7-7A4F-B2C7-8B3A44E1101C}"/>
              </a:ext>
            </a:extLst>
          </p:cNvPr>
          <p:cNvSpPr/>
          <p:nvPr/>
        </p:nvSpPr>
        <p:spPr>
          <a:xfrm>
            <a:off x="2898914" y="183960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2</a:t>
            </a:r>
            <a:endParaRPr lang="en-US" sz="2400" dirty="0">
              <a:solidFill>
                <a:srgbClr val="0000CC"/>
              </a:solidFill>
              <a:latin typeface="Candara" panose="020E0502030303020204" pitchFamily="34" charset="0"/>
            </a:endParaRPr>
          </a:p>
        </p:txBody>
      </p:sp>
      <p:cxnSp>
        <p:nvCxnSpPr>
          <p:cNvPr id="82" name="Straight Arrow Connector 81">
            <a:extLst>
              <a:ext uri="{FF2B5EF4-FFF2-40B4-BE49-F238E27FC236}">
                <a16:creationId xmlns:a16="http://schemas.microsoft.com/office/drawing/2014/main" id="{186BD4D2-E151-A04A-BA85-D887642B31CE}"/>
              </a:ext>
            </a:extLst>
          </p:cNvPr>
          <p:cNvCxnSpPr>
            <a:cxnSpLocks/>
            <a:endCxn id="81" idx="0"/>
          </p:cNvCxnSpPr>
          <p:nvPr/>
        </p:nvCxnSpPr>
        <p:spPr>
          <a:xfrm flipH="1">
            <a:off x="31147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83" name="Oval 82">
            <a:extLst>
              <a:ext uri="{FF2B5EF4-FFF2-40B4-BE49-F238E27FC236}">
                <a16:creationId xmlns:a16="http://schemas.microsoft.com/office/drawing/2014/main" id="{7F1A5C1D-49CE-4448-81D1-9090A93F3888}"/>
              </a:ext>
            </a:extLst>
          </p:cNvPr>
          <p:cNvSpPr/>
          <p:nvPr/>
        </p:nvSpPr>
        <p:spPr>
          <a:xfrm>
            <a:off x="37371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FF0000"/>
                </a:solidFill>
                <a:latin typeface="Candara" panose="020E0502030303020204" pitchFamily="34" charset="0"/>
              </a:rPr>
              <a:t>S</a:t>
            </a:r>
            <a:r>
              <a:rPr lang="en-US" sz="2400" baseline="-25000" dirty="0">
                <a:solidFill>
                  <a:srgbClr val="FF0000"/>
                </a:solidFill>
                <a:latin typeface="Candara" panose="020E0502030303020204" pitchFamily="34" charset="0"/>
              </a:rPr>
              <a:t>3</a:t>
            </a:r>
            <a:endParaRPr lang="en-US" sz="2400" dirty="0">
              <a:solidFill>
                <a:srgbClr val="FF0000"/>
              </a:solidFill>
              <a:latin typeface="Candara" panose="020E0502030303020204" pitchFamily="34" charset="0"/>
            </a:endParaRPr>
          </a:p>
        </p:txBody>
      </p:sp>
      <p:cxnSp>
        <p:nvCxnSpPr>
          <p:cNvPr id="84" name="Straight Arrow Connector 83">
            <a:extLst>
              <a:ext uri="{FF2B5EF4-FFF2-40B4-BE49-F238E27FC236}">
                <a16:creationId xmlns:a16="http://schemas.microsoft.com/office/drawing/2014/main" id="{6CE6B1CD-8430-CD43-8BEB-FAECD0517BDA}"/>
              </a:ext>
            </a:extLst>
          </p:cNvPr>
          <p:cNvCxnSpPr>
            <a:cxnSpLocks/>
          </p:cNvCxnSpPr>
          <p:nvPr/>
        </p:nvCxnSpPr>
        <p:spPr>
          <a:xfrm>
            <a:off x="41688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85" name="Oval 84">
            <a:extLst>
              <a:ext uri="{FF2B5EF4-FFF2-40B4-BE49-F238E27FC236}">
                <a16:creationId xmlns:a16="http://schemas.microsoft.com/office/drawing/2014/main" id="{3B16FE31-C0BC-CB4F-9E88-87F9C1F17A8D}"/>
              </a:ext>
            </a:extLst>
          </p:cNvPr>
          <p:cNvSpPr/>
          <p:nvPr/>
        </p:nvSpPr>
        <p:spPr>
          <a:xfrm>
            <a:off x="3737114" y="18396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86" name="Straight Arrow Connector 85">
            <a:extLst>
              <a:ext uri="{FF2B5EF4-FFF2-40B4-BE49-F238E27FC236}">
                <a16:creationId xmlns:a16="http://schemas.microsoft.com/office/drawing/2014/main" id="{D6DFFC9F-FDEB-F241-9CCC-7A8F4AA4F97E}"/>
              </a:ext>
            </a:extLst>
          </p:cNvPr>
          <p:cNvCxnSpPr>
            <a:cxnSpLocks/>
            <a:stCxn id="83" idx="4"/>
            <a:endCxn id="85" idx="0"/>
          </p:cNvCxnSpPr>
          <p:nvPr/>
        </p:nvCxnSpPr>
        <p:spPr>
          <a:xfrm flipH="1">
            <a:off x="39529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87" name="Straight Arrow Connector 86">
            <a:extLst>
              <a:ext uri="{FF2B5EF4-FFF2-40B4-BE49-F238E27FC236}">
                <a16:creationId xmlns:a16="http://schemas.microsoft.com/office/drawing/2014/main" id="{B79B314E-FC5C-2F47-A4E5-121A3D883417}"/>
              </a:ext>
            </a:extLst>
          </p:cNvPr>
          <p:cNvCxnSpPr>
            <a:cxnSpLocks/>
          </p:cNvCxnSpPr>
          <p:nvPr/>
        </p:nvCxnSpPr>
        <p:spPr>
          <a:xfrm>
            <a:off x="4753220" y="1329241"/>
            <a:ext cx="406505" cy="0"/>
          </a:xfrm>
          <a:prstGeom prst="straightConnector1">
            <a:avLst/>
          </a:prstGeom>
          <a:ln w="28575">
            <a:prstDash val="dash"/>
            <a:tailEnd type="triangle" w="lg" len="lg"/>
          </a:ln>
        </p:spPr>
        <p:style>
          <a:lnRef idx="1">
            <a:schemeClr val="dk1"/>
          </a:lnRef>
          <a:fillRef idx="0">
            <a:schemeClr val="dk1"/>
          </a:fillRef>
          <a:effectRef idx="0">
            <a:schemeClr val="dk1"/>
          </a:effectRef>
          <a:fontRef idx="minor">
            <a:schemeClr val="tx1"/>
          </a:fontRef>
        </p:style>
      </p:cxnSp>
      <p:sp>
        <p:nvSpPr>
          <p:cNvPr id="88" name="Oval 87">
            <a:extLst>
              <a:ext uri="{FF2B5EF4-FFF2-40B4-BE49-F238E27FC236}">
                <a16:creationId xmlns:a16="http://schemas.microsoft.com/office/drawing/2014/main" id="{BE22044D-DCA4-124F-AA74-CA36493A1AA3}"/>
              </a:ext>
            </a:extLst>
          </p:cNvPr>
          <p:cNvSpPr/>
          <p:nvPr/>
        </p:nvSpPr>
        <p:spPr>
          <a:xfrm>
            <a:off x="28989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sp>
        <p:nvSpPr>
          <p:cNvPr id="89" name="Rectangle 88">
            <a:extLst>
              <a:ext uri="{FF2B5EF4-FFF2-40B4-BE49-F238E27FC236}">
                <a16:creationId xmlns:a16="http://schemas.microsoft.com/office/drawing/2014/main" id="{922DAD8D-4832-A745-93E8-E555873E7938}"/>
              </a:ext>
            </a:extLst>
          </p:cNvPr>
          <p:cNvSpPr/>
          <p:nvPr/>
        </p:nvSpPr>
        <p:spPr>
          <a:xfrm>
            <a:off x="2082064" y="2350073"/>
            <a:ext cx="423514" cy="461665"/>
          </a:xfrm>
          <a:prstGeom prst="rect">
            <a:avLst/>
          </a:prstGeom>
          <a:noFill/>
        </p:spPr>
        <p:txBody>
          <a:bodyPr wrap="none">
            <a:spAutoFit/>
          </a:bodyPr>
          <a:lstStyle/>
          <a:p>
            <a:r>
              <a:rPr lang="en-US" sz="2400" dirty="0">
                <a:solidFill>
                  <a:srgbClr val="0000CC"/>
                </a:solidFill>
                <a:latin typeface="Candara" panose="020E0502030303020204" pitchFamily="34" charset="0"/>
              </a:rPr>
              <a:t>h</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sp>
        <p:nvSpPr>
          <p:cNvPr id="90" name="Rectangle 89">
            <a:extLst>
              <a:ext uri="{FF2B5EF4-FFF2-40B4-BE49-F238E27FC236}">
                <a16:creationId xmlns:a16="http://schemas.microsoft.com/office/drawing/2014/main" id="{DA2B6FB8-C490-B44D-81CA-56F70BAF95FB}"/>
              </a:ext>
            </a:extLst>
          </p:cNvPr>
          <p:cNvSpPr/>
          <p:nvPr/>
        </p:nvSpPr>
        <p:spPr>
          <a:xfrm>
            <a:off x="2898913" y="2350073"/>
            <a:ext cx="455574" cy="461665"/>
          </a:xfrm>
          <a:prstGeom prst="rect">
            <a:avLst/>
          </a:prstGeom>
          <a:noFill/>
        </p:spPr>
        <p:txBody>
          <a:bodyPr wrap="none">
            <a:spAutoFit/>
          </a:bodyPr>
          <a:lstStyle/>
          <a:p>
            <a:r>
              <a:rPr lang="en-US" sz="2400" dirty="0">
                <a:solidFill>
                  <a:srgbClr val="0000CC"/>
                </a:solidFill>
                <a:latin typeface="Candara" panose="020E0502030303020204" pitchFamily="34" charset="0"/>
              </a:rPr>
              <a:t>h</a:t>
            </a:r>
            <a:r>
              <a:rPr lang="en-US" sz="2400" baseline="-25000" dirty="0">
                <a:solidFill>
                  <a:srgbClr val="0000CC"/>
                </a:solidFill>
                <a:latin typeface="Candara" panose="020E0502030303020204" pitchFamily="34" charset="0"/>
              </a:rPr>
              <a:t>2</a:t>
            </a:r>
            <a:endParaRPr lang="en-US" sz="2400" dirty="0">
              <a:solidFill>
                <a:srgbClr val="0000CC"/>
              </a:solidFill>
              <a:latin typeface="Candara" panose="020E0502030303020204" pitchFamily="34" charset="0"/>
            </a:endParaRPr>
          </a:p>
        </p:txBody>
      </p:sp>
    </p:spTree>
    <p:extLst>
      <p:ext uri="{BB962C8B-B14F-4D97-AF65-F5344CB8AC3E}">
        <p14:creationId xmlns:p14="http://schemas.microsoft.com/office/powerpoint/2010/main" val="338788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Quiz</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3542140"/>
                <a:ext cx="10972800" cy="3011062"/>
              </a:xfrm>
            </p:spPr>
            <p:txBody>
              <a:bodyPr>
                <a:normAutofit fontScale="92500" lnSpcReduction="20000"/>
              </a:bodyPr>
              <a:lstStyle/>
              <a:p>
                <a:pPr marL="11113" indent="0">
                  <a:buNone/>
                </a:pPr>
                <a:r>
                  <a:rPr lang="en-US" sz="2800" dirty="0">
                    <a:solidFill>
                      <a:srgbClr val="FF0000"/>
                    </a:solidFill>
                  </a:rPr>
                  <a:t>P(s</a:t>
                </a:r>
                <a:r>
                  <a:rPr lang="en-US" sz="2800" baseline="-25000" dirty="0">
                    <a:solidFill>
                      <a:srgbClr val="FF0000"/>
                    </a:solidFill>
                  </a:rPr>
                  <a:t>3</a:t>
                </a:r>
                <a:r>
                  <a:rPr lang="en-US" sz="2800" dirty="0">
                    <a:solidFill>
                      <a:srgbClr val="FF0000"/>
                    </a:solidFill>
                  </a:rPr>
                  <a:t>|h</a:t>
                </a:r>
                <a:r>
                  <a:rPr lang="en-US" sz="2800" baseline="-25000" dirty="0">
                    <a:solidFill>
                      <a:srgbClr val="FF0000"/>
                    </a:solidFill>
                  </a:rPr>
                  <a:t>1</a:t>
                </a:r>
                <a:r>
                  <a:rPr lang="en-US" sz="2800" dirty="0">
                    <a:solidFill>
                      <a:srgbClr val="FF0000"/>
                    </a:solidFill>
                  </a:rPr>
                  <a:t>,h</a:t>
                </a:r>
                <a:r>
                  <a:rPr lang="en-US" sz="2800" baseline="-25000" dirty="0">
                    <a:solidFill>
                      <a:srgbClr val="FF0000"/>
                    </a:solidFill>
                  </a:rPr>
                  <a:t>2</a:t>
                </a:r>
                <a:r>
                  <a:rPr lang="en-US" sz="2800" dirty="0">
                    <a:solidFill>
                      <a:srgbClr val="FF0000"/>
                    </a:solidFill>
                  </a:rPr>
                  <a:t>,h</a:t>
                </a:r>
                <a:r>
                  <a:rPr lang="en-US" sz="2800" baseline="-25000" dirty="0">
                    <a:solidFill>
                      <a:srgbClr val="FF0000"/>
                    </a:solidFill>
                  </a:rPr>
                  <a:t>3</a:t>
                </a:r>
                <a:r>
                  <a:rPr lang="en-US" sz="2800" dirty="0">
                    <a:solidFill>
                      <a:srgbClr val="FF0000"/>
                    </a:solidFill>
                  </a:rPr>
                  <a:t>) = ? </a:t>
                </a:r>
                <a:r>
                  <a:rPr lang="en-US" sz="2800" dirty="0">
                    <a:solidFill>
                      <a:srgbClr val="FF0000"/>
                    </a:solidFill>
                    <a:sym typeface="Wingdings" panose="05000000000000000000" pitchFamily="2" charset="2"/>
                  </a:rPr>
                  <a:t>update based on evidence: use Bayes' rule</a:t>
                </a:r>
                <a:endParaRPr lang="en-US" sz="2800" dirty="0">
                  <a:solidFill>
                    <a:srgbClr val="FF0000"/>
                  </a:solidFill>
                </a:endParaRPr>
              </a:p>
              <a:p>
                <a:r>
                  <a:rPr lang="en-US" sz="2800" dirty="0"/>
                  <a:t>P(s</a:t>
                </a:r>
                <a:r>
                  <a:rPr lang="en-US" sz="2800" baseline="-25000" dirty="0"/>
                  <a:t>3</a:t>
                </a:r>
                <a:r>
                  <a:rPr lang="en-US" sz="2800" dirty="0"/>
                  <a:t>|h</a:t>
                </a:r>
                <a:r>
                  <a:rPr lang="en-US" sz="2800" baseline="-25000" dirty="0"/>
                  <a:t>1</a:t>
                </a:r>
                <a:r>
                  <a:rPr lang="en-US" sz="2800" dirty="0"/>
                  <a:t>,h</a:t>
                </a:r>
                <a:r>
                  <a:rPr lang="en-US" sz="2800" baseline="-25000" dirty="0"/>
                  <a:t>2</a:t>
                </a:r>
                <a:r>
                  <a:rPr lang="en-US" sz="2800" dirty="0"/>
                  <a:t>,h</a:t>
                </a:r>
                <a:r>
                  <a:rPr lang="en-US" sz="2800" baseline="-25000" dirty="0"/>
                  <a:t>3</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P(h</a:t>
                </a:r>
                <a:r>
                  <a:rPr lang="en-US" sz="2800" baseline="-25000" dirty="0"/>
                  <a:t>3</a:t>
                </a:r>
                <a:r>
                  <a:rPr lang="en-US" sz="2800" dirty="0"/>
                  <a:t>|h</a:t>
                </a:r>
                <a:r>
                  <a:rPr lang="en-US" sz="2800" baseline="-25000" dirty="0"/>
                  <a:t>1</a:t>
                </a:r>
                <a:r>
                  <a:rPr lang="en-US" sz="2800" dirty="0"/>
                  <a:t>,h</a:t>
                </a:r>
                <a:r>
                  <a:rPr lang="en-US" sz="2800" baseline="-25000" dirty="0"/>
                  <a:t>2</a:t>
                </a:r>
                <a:r>
                  <a:rPr lang="en-US" sz="2800" dirty="0"/>
                  <a:t>,s</a:t>
                </a:r>
                <a:r>
                  <a:rPr lang="en-US" sz="2800" baseline="-25000" dirty="0"/>
                  <a:t>3</a:t>
                </a:r>
                <a:r>
                  <a:rPr lang="en-US" sz="2800" dirty="0"/>
                  <a:t>) P(s</a:t>
                </a:r>
                <a:r>
                  <a:rPr lang="en-US" sz="2800" baseline="-25000" dirty="0"/>
                  <a:t>3</a:t>
                </a:r>
                <a:r>
                  <a:rPr lang="en-US" sz="2800" dirty="0"/>
                  <a:t>|h</a:t>
                </a:r>
                <a:r>
                  <a:rPr lang="en-US" sz="2800" baseline="-25000" dirty="0"/>
                  <a:t>1</a:t>
                </a:r>
                <a:r>
                  <a:rPr lang="en-US" sz="2800" dirty="0"/>
                  <a:t>,h</a:t>
                </a:r>
                <a:r>
                  <a:rPr lang="en-US" sz="2800" baseline="-25000" dirty="0"/>
                  <a:t>2</a:t>
                </a:r>
                <a:r>
                  <a:rPr lang="en-US" sz="2800" dirty="0"/>
                  <a:t>) </a:t>
                </a:r>
              </a:p>
              <a:p>
                <a:pPr>
                  <a:buClr>
                    <a:schemeClr val="bg1"/>
                  </a:buClr>
                </a:pPr>
                <a:r>
                  <a:rPr lang="en-US" sz="2800" dirty="0"/>
                  <a:t>= P(h</a:t>
                </a:r>
                <a:r>
                  <a:rPr lang="en-US" sz="2800" baseline="-25000" dirty="0"/>
                  <a:t>3</a:t>
                </a:r>
                <a:r>
                  <a:rPr lang="en-US" sz="2800" dirty="0"/>
                  <a:t>|s</a:t>
                </a:r>
                <a:r>
                  <a:rPr lang="en-US" sz="2800" baseline="-25000" dirty="0"/>
                  <a:t>3</a:t>
                </a:r>
                <a:r>
                  <a:rPr lang="en-US" sz="2800" dirty="0"/>
                  <a:t>) P(s</a:t>
                </a:r>
                <a:r>
                  <a:rPr lang="en-US" sz="2800" baseline="-25000" dirty="0"/>
                  <a:t>3</a:t>
                </a:r>
                <a:r>
                  <a:rPr lang="en-US" sz="2800" dirty="0"/>
                  <a:t>|h</a:t>
                </a:r>
                <a:r>
                  <a:rPr lang="en-US" sz="2800" baseline="-25000" dirty="0"/>
                  <a:t>1</a:t>
                </a:r>
                <a:r>
                  <a:rPr lang="en-US" sz="2800" dirty="0"/>
                  <a:t>,h</a:t>
                </a:r>
                <a:r>
                  <a:rPr lang="en-US" sz="2800" baseline="-25000" dirty="0"/>
                  <a:t>2</a:t>
                </a:r>
                <a:r>
                  <a:rPr lang="en-US" sz="2800" dirty="0"/>
                  <a:t>) = 0.9*0.75077 = 0.67569</a:t>
                </a:r>
              </a:p>
              <a:p>
                <a:r>
                  <a:rPr lang="en-US" sz="2800" dirty="0"/>
                  <a:t>P(r</a:t>
                </a:r>
                <a:r>
                  <a:rPr lang="en-US" sz="2800" baseline="-25000" dirty="0"/>
                  <a:t>3</a:t>
                </a:r>
                <a:r>
                  <a:rPr lang="en-US" sz="2800" dirty="0"/>
                  <a:t>|h</a:t>
                </a:r>
                <a:r>
                  <a:rPr lang="en-US" sz="2800" baseline="-25000" dirty="0"/>
                  <a:t>1</a:t>
                </a:r>
                <a:r>
                  <a:rPr lang="en-US" sz="2800" dirty="0"/>
                  <a:t>,h</a:t>
                </a:r>
                <a:r>
                  <a:rPr lang="en-US" sz="2800" baseline="-25000" dirty="0"/>
                  <a:t>2</a:t>
                </a:r>
                <a:r>
                  <a:rPr lang="en-US" sz="2800" dirty="0"/>
                  <a:t>,h</a:t>
                </a:r>
                <a:r>
                  <a:rPr lang="en-US" sz="2800" baseline="-25000" dirty="0"/>
                  <a:t>3</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P(h</a:t>
                </a:r>
                <a:r>
                  <a:rPr lang="en-US" sz="2800" baseline="-25000" dirty="0"/>
                  <a:t>3</a:t>
                </a:r>
                <a:r>
                  <a:rPr lang="en-US" sz="2800" dirty="0"/>
                  <a:t>|h</a:t>
                </a:r>
                <a:r>
                  <a:rPr lang="en-US" sz="2800" baseline="-25000" dirty="0"/>
                  <a:t>1</a:t>
                </a:r>
                <a:r>
                  <a:rPr lang="en-US" sz="2800" dirty="0"/>
                  <a:t>,h</a:t>
                </a:r>
                <a:r>
                  <a:rPr lang="en-US" sz="2800" baseline="-25000" dirty="0"/>
                  <a:t>2</a:t>
                </a:r>
                <a:r>
                  <a:rPr lang="en-US" sz="2800" dirty="0"/>
                  <a:t>,r</a:t>
                </a:r>
                <a:r>
                  <a:rPr lang="en-US" sz="2800" baseline="-25000" dirty="0"/>
                  <a:t>3</a:t>
                </a:r>
                <a:r>
                  <a:rPr lang="en-US" sz="2800" dirty="0"/>
                  <a:t>) P(r</a:t>
                </a:r>
                <a:r>
                  <a:rPr lang="en-US" sz="2800" baseline="-25000" dirty="0"/>
                  <a:t>3</a:t>
                </a:r>
                <a:r>
                  <a:rPr lang="en-US" sz="2800" dirty="0"/>
                  <a:t>|h</a:t>
                </a:r>
                <a:r>
                  <a:rPr lang="en-US" sz="2800" baseline="-25000" dirty="0"/>
                  <a:t>1</a:t>
                </a:r>
                <a:r>
                  <a:rPr lang="en-US" sz="2800" dirty="0"/>
                  <a:t>,h</a:t>
                </a:r>
                <a:r>
                  <a:rPr lang="en-US" sz="2800" baseline="-25000" dirty="0"/>
                  <a:t>2</a:t>
                </a:r>
                <a:r>
                  <a:rPr lang="en-US" sz="2800" dirty="0"/>
                  <a:t>) </a:t>
                </a:r>
              </a:p>
              <a:p>
                <a:pPr>
                  <a:buClr>
                    <a:schemeClr val="bg1"/>
                  </a:buClr>
                </a:pPr>
                <a:r>
                  <a:rPr lang="en-US" sz="2800" dirty="0"/>
                  <a:t>= P(h</a:t>
                </a:r>
                <a:r>
                  <a:rPr lang="en-US" sz="2800" baseline="-25000" dirty="0"/>
                  <a:t>3</a:t>
                </a:r>
                <a:r>
                  <a:rPr lang="en-US" sz="2800" dirty="0"/>
                  <a:t>|r</a:t>
                </a:r>
                <a:r>
                  <a:rPr lang="en-US" sz="2800" baseline="-25000" dirty="0"/>
                  <a:t>3</a:t>
                </a:r>
                <a:r>
                  <a:rPr lang="en-US" sz="2800" dirty="0"/>
                  <a:t>) P(r</a:t>
                </a:r>
                <a:r>
                  <a:rPr lang="en-US" sz="2800" baseline="-25000" dirty="0"/>
                  <a:t>3</a:t>
                </a:r>
                <a:r>
                  <a:rPr lang="en-US" sz="2800" dirty="0"/>
                  <a:t>|h</a:t>
                </a:r>
                <a:r>
                  <a:rPr lang="en-US" sz="2800" baseline="-25000" dirty="0"/>
                  <a:t>1</a:t>
                </a:r>
                <a:r>
                  <a:rPr lang="en-US" sz="2800" dirty="0"/>
                  <a:t>,h</a:t>
                </a:r>
                <a:r>
                  <a:rPr lang="en-US" sz="2800" baseline="-25000" dirty="0"/>
                  <a:t>2</a:t>
                </a:r>
                <a:r>
                  <a:rPr lang="en-US" sz="2800" dirty="0"/>
                  <a:t>) = 0.4*0.24923 = 0.09969</a:t>
                </a:r>
              </a:p>
              <a:p>
                <a:r>
                  <a:rPr lang="en-US" sz="2800" dirty="0"/>
                  <a:t>P(s</a:t>
                </a:r>
                <a:r>
                  <a:rPr lang="en-US" sz="2800" baseline="-25000" dirty="0"/>
                  <a:t>3</a:t>
                </a:r>
                <a:r>
                  <a:rPr lang="en-US" sz="2800" dirty="0"/>
                  <a:t>|h</a:t>
                </a:r>
                <a:r>
                  <a:rPr lang="en-US" sz="2800" baseline="-25000" dirty="0"/>
                  <a:t>1</a:t>
                </a:r>
                <a:r>
                  <a:rPr lang="en-US" sz="2800" dirty="0"/>
                  <a:t>,h</a:t>
                </a:r>
                <a:r>
                  <a:rPr lang="en-US" sz="2800" baseline="-25000" dirty="0"/>
                  <a:t>2</a:t>
                </a:r>
                <a:r>
                  <a:rPr lang="en-US" sz="2800" dirty="0"/>
                  <a:t>,h</a:t>
                </a:r>
                <a:r>
                  <a:rPr lang="en-US" sz="2800" baseline="-25000" dirty="0"/>
                  <a:t>3</a:t>
                </a:r>
                <a:r>
                  <a:rPr lang="en-US" sz="2800" dirty="0"/>
                  <a:t>) = 0.67569/(0.67569+0.09969) = 0.87143</a:t>
                </a:r>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3542140"/>
                <a:ext cx="10972800" cy="3011062"/>
              </a:xfrm>
              <a:blipFill>
                <a:blip r:embed="rId3"/>
                <a:stretch>
                  <a:fillRect l="-1222" t="-323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23</a:t>
            </a:fld>
            <a:endParaRPr lang="en-US" dirty="0"/>
          </a:p>
        </p:txBody>
      </p:sp>
      <p:sp>
        <p:nvSpPr>
          <p:cNvPr id="30" name="Oval 29">
            <a:extLst>
              <a:ext uri="{FF2B5EF4-FFF2-40B4-BE49-F238E27FC236}">
                <a16:creationId xmlns:a16="http://schemas.microsoft.com/office/drawing/2014/main" id="{867E2031-A033-714A-BBA2-23300F767DDA}"/>
              </a:ext>
            </a:extLst>
          </p:cNvPr>
          <p:cNvSpPr/>
          <p:nvPr/>
        </p:nvSpPr>
        <p:spPr>
          <a:xfrm>
            <a:off x="66281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r</a:t>
            </a:r>
          </a:p>
        </p:txBody>
      </p:sp>
      <p:sp>
        <p:nvSpPr>
          <p:cNvPr id="35" name="Oval 34">
            <a:extLst>
              <a:ext uri="{FF2B5EF4-FFF2-40B4-BE49-F238E27FC236}">
                <a16:creationId xmlns:a16="http://schemas.microsoft.com/office/drawing/2014/main" id="{E1D054B0-114F-FE45-B061-2FB292868F52}"/>
              </a:ext>
            </a:extLst>
          </p:cNvPr>
          <p:cNvSpPr/>
          <p:nvPr/>
        </p:nvSpPr>
        <p:spPr>
          <a:xfrm>
            <a:off x="8228341" y="1332879"/>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p>
        </p:txBody>
      </p:sp>
      <p:cxnSp>
        <p:nvCxnSpPr>
          <p:cNvPr id="41" name="Curved Connector 40">
            <a:extLst>
              <a:ext uri="{FF2B5EF4-FFF2-40B4-BE49-F238E27FC236}">
                <a16:creationId xmlns:a16="http://schemas.microsoft.com/office/drawing/2014/main" id="{AE3D6F7C-4714-0C45-BE9A-67C4A4BD1316}"/>
              </a:ext>
            </a:extLst>
          </p:cNvPr>
          <p:cNvCxnSpPr>
            <a:cxnSpLocks/>
          </p:cNvCxnSpPr>
          <p:nvPr/>
        </p:nvCxnSpPr>
        <p:spPr>
          <a:xfrm rot="5400000" flipH="1" flipV="1">
            <a:off x="7644088" y="501650"/>
            <a:ext cx="12700" cy="1600200"/>
          </a:xfrm>
          <a:prstGeom prst="curvedConnector3">
            <a:avLst>
              <a:gd name="adj1" fmla="val 2895654"/>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2" name="Curved Connector 41">
            <a:extLst>
              <a:ext uri="{FF2B5EF4-FFF2-40B4-BE49-F238E27FC236}">
                <a16:creationId xmlns:a16="http://schemas.microsoft.com/office/drawing/2014/main" id="{28D09793-F62A-CA4A-A841-F17045D39D5B}"/>
              </a:ext>
            </a:extLst>
          </p:cNvPr>
          <p:cNvCxnSpPr>
            <a:cxnSpLocks/>
            <a:stCxn id="35" idx="4"/>
            <a:endCxn id="30" idx="4"/>
          </p:cNvCxnSpPr>
          <p:nvPr/>
        </p:nvCxnSpPr>
        <p:spPr>
          <a:xfrm rot="5400000">
            <a:off x="7644088" y="977787"/>
            <a:ext cx="12700" cy="1600200"/>
          </a:xfrm>
          <a:prstGeom prst="curvedConnector3">
            <a:avLst>
              <a:gd name="adj1" fmla="val 2463157"/>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43" name="Curved Connector 42">
            <a:extLst>
              <a:ext uri="{FF2B5EF4-FFF2-40B4-BE49-F238E27FC236}">
                <a16:creationId xmlns:a16="http://schemas.microsoft.com/office/drawing/2014/main" id="{B726DF3C-CA87-AF40-BCC5-7C407A31CCB3}"/>
              </a:ext>
            </a:extLst>
          </p:cNvPr>
          <p:cNvCxnSpPr>
            <a:cxnSpLocks/>
          </p:cNvCxnSpPr>
          <p:nvPr/>
        </p:nvCxnSpPr>
        <p:spPr>
          <a:xfrm rot="16200000" flipH="1">
            <a:off x="6477156" y="1555383"/>
            <a:ext cx="314668" cy="12700"/>
          </a:xfrm>
          <a:prstGeom prst="curvedConnector5">
            <a:avLst>
              <a:gd name="adj1" fmla="val -72648"/>
              <a:gd name="adj2" fmla="val -4902205"/>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4" name="Rectangle 43">
            <a:extLst>
              <a:ext uri="{FF2B5EF4-FFF2-40B4-BE49-F238E27FC236}">
                <a16:creationId xmlns:a16="http://schemas.microsoft.com/office/drawing/2014/main" id="{AC33A9B2-6ADB-D143-A07B-341462EE283B}"/>
              </a:ext>
            </a:extLst>
          </p:cNvPr>
          <p:cNvSpPr/>
          <p:nvPr/>
        </p:nvSpPr>
        <p:spPr>
          <a:xfrm>
            <a:off x="5450456" y="1295401"/>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45" name="Rectangle 44">
            <a:extLst>
              <a:ext uri="{FF2B5EF4-FFF2-40B4-BE49-F238E27FC236}">
                <a16:creationId xmlns:a16="http://schemas.microsoft.com/office/drawing/2014/main" id="{4DB2394C-0F21-4640-BA9F-8081161AE2F3}"/>
              </a:ext>
            </a:extLst>
          </p:cNvPr>
          <p:cNvSpPr/>
          <p:nvPr/>
        </p:nvSpPr>
        <p:spPr>
          <a:xfrm>
            <a:off x="7329677" y="914401"/>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46" name="Rectangle 45">
            <a:extLst>
              <a:ext uri="{FF2B5EF4-FFF2-40B4-BE49-F238E27FC236}">
                <a16:creationId xmlns:a16="http://schemas.microsoft.com/office/drawing/2014/main" id="{566CF5D8-B862-9149-82FB-AB597665C7C7}"/>
              </a:ext>
            </a:extLst>
          </p:cNvPr>
          <p:cNvSpPr/>
          <p:nvPr/>
        </p:nvSpPr>
        <p:spPr>
          <a:xfrm>
            <a:off x="7358218" y="1676401"/>
            <a:ext cx="64152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0.2 </a:t>
            </a:r>
          </a:p>
        </p:txBody>
      </p:sp>
      <p:sp>
        <p:nvSpPr>
          <p:cNvPr id="47" name="Rectangle 46">
            <a:extLst>
              <a:ext uri="{FF2B5EF4-FFF2-40B4-BE49-F238E27FC236}">
                <a16:creationId xmlns:a16="http://schemas.microsoft.com/office/drawing/2014/main" id="{8E6624B7-EED5-B946-B771-77ACFBCA2B72}"/>
              </a:ext>
            </a:extLst>
          </p:cNvPr>
          <p:cNvSpPr/>
          <p:nvPr/>
        </p:nvSpPr>
        <p:spPr>
          <a:xfrm>
            <a:off x="9298282" y="125579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0.8 </a:t>
            </a:r>
          </a:p>
        </p:txBody>
      </p:sp>
      <p:cxnSp>
        <p:nvCxnSpPr>
          <p:cNvPr id="48" name="Curved Connector 47">
            <a:extLst>
              <a:ext uri="{FF2B5EF4-FFF2-40B4-BE49-F238E27FC236}">
                <a16:creationId xmlns:a16="http://schemas.microsoft.com/office/drawing/2014/main" id="{8D3118EF-F636-E942-B86F-EA66D6968C80}"/>
              </a:ext>
            </a:extLst>
          </p:cNvPr>
          <p:cNvCxnSpPr>
            <a:cxnSpLocks/>
            <a:stCxn id="35" idx="7"/>
            <a:endCxn id="35" idx="5"/>
          </p:cNvCxnSpPr>
          <p:nvPr/>
        </p:nvCxnSpPr>
        <p:spPr>
          <a:xfrm rot="16200000" flipH="1">
            <a:off x="8439481" y="1555383"/>
            <a:ext cx="314668" cy="12700"/>
          </a:xfrm>
          <a:prstGeom prst="curvedConnector5">
            <a:avLst>
              <a:gd name="adj1" fmla="val -72648"/>
              <a:gd name="adj2" fmla="val 4701378"/>
              <a:gd name="adj3" fmla="val 172648"/>
            </a:avLst>
          </a:prstGeom>
          <a:ln w="38100" cmpd="sng">
            <a:tailEnd type="triangle"/>
          </a:ln>
        </p:spPr>
        <p:style>
          <a:lnRef idx="1">
            <a:schemeClr val="dk1"/>
          </a:lnRef>
          <a:fillRef idx="0">
            <a:schemeClr val="dk1"/>
          </a:fillRef>
          <a:effectRef idx="0">
            <a:schemeClr val="dk1"/>
          </a:effectRef>
          <a:fontRef idx="minor">
            <a:schemeClr val="tx1"/>
          </a:fontRef>
        </p:style>
      </p:cxnSp>
      <p:sp>
        <p:nvSpPr>
          <p:cNvPr id="49" name="Oval 48">
            <a:extLst>
              <a:ext uri="{FF2B5EF4-FFF2-40B4-BE49-F238E27FC236}">
                <a16:creationId xmlns:a16="http://schemas.microsoft.com/office/drawing/2014/main" id="{19A4FEA0-FD78-8A4C-AC07-C3B0861E23BA}"/>
              </a:ext>
            </a:extLst>
          </p:cNvPr>
          <p:cNvSpPr/>
          <p:nvPr/>
        </p:nvSpPr>
        <p:spPr>
          <a:xfrm>
            <a:off x="6247141" y="25806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0" name="Oval 49">
            <a:extLst>
              <a:ext uri="{FF2B5EF4-FFF2-40B4-BE49-F238E27FC236}">
                <a16:creationId xmlns:a16="http://schemas.microsoft.com/office/drawing/2014/main" id="{37E6AC1B-558F-3546-828D-93BF14216F87}"/>
              </a:ext>
            </a:extLst>
          </p:cNvPr>
          <p:cNvSpPr/>
          <p:nvPr/>
        </p:nvSpPr>
        <p:spPr>
          <a:xfrm>
            <a:off x="6774923" y="2563941"/>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1" name="Curved Connector 25">
            <a:extLst>
              <a:ext uri="{FF2B5EF4-FFF2-40B4-BE49-F238E27FC236}">
                <a16:creationId xmlns:a16="http://schemas.microsoft.com/office/drawing/2014/main" id="{28910AEF-AED9-C445-8A96-4FE2CAABB54E}"/>
              </a:ext>
            </a:extLst>
          </p:cNvPr>
          <p:cNvCxnSpPr>
            <a:cxnSpLocks/>
            <a:stCxn id="30" idx="3"/>
            <a:endCxn id="49" idx="0"/>
          </p:cNvCxnSpPr>
          <p:nvPr/>
        </p:nvCxnSpPr>
        <p:spPr>
          <a:xfrm flipH="1">
            <a:off x="6462988" y="1712718"/>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2" name="Curved Connector 25">
            <a:extLst>
              <a:ext uri="{FF2B5EF4-FFF2-40B4-BE49-F238E27FC236}">
                <a16:creationId xmlns:a16="http://schemas.microsoft.com/office/drawing/2014/main" id="{7FB75A59-C938-784F-A99B-453CE7BB08E9}"/>
              </a:ext>
            </a:extLst>
          </p:cNvPr>
          <p:cNvCxnSpPr>
            <a:cxnSpLocks/>
            <a:stCxn id="30" idx="3"/>
            <a:endCxn id="50" idx="0"/>
          </p:cNvCxnSpPr>
          <p:nvPr/>
        </p:nvCxnSpPr>
        <p:spPr>
          <a:xfrm>
            <a:off x="6691360" y="1712717"/>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3" name="Oval 52">
            <a:extLst>
              <a:ext uri="{FF2B5EF4-FFF2-40B4-BE49-F238E27FC236}">
                <a16:creationId xmlns:a16="http://schemas.microsoft.com/office/drawing/2014/main" id="{DD1B0256-90A0-7848-9E02-4E5D6721458E}"/>
              </a:ext>
            </a:extLst>
          </p:cNvPr>
          <p:cNvSpPr/>
          <p:nvPr/>
        </p:nvSpPr>
        <p:spPr>
          <a:xfrm>
            <a:off x="8132254" y="261417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h</a:t>
            </a:r>
          </a:p>
        </p:txBody>
      </p:sp>
      <p:sp>
        <p:nvSpPr>
          <p:cNvPr id="54" name="Oval 53">
            <a:extLst>
              <a:ext uri="{FF2B5EF4-FFF2-40B4-BE49-F238E27FC236}">
                <a16:creationId xmlns:a16="http://schemas.microsoft.com/office/drawing/2014/main" id="{5FB8FE2D-8EFD-DA4C-A471-D067D99856E3}"/>
              </a:ext>
            </a:extLst>
          </p:cNvPr>
          <p:cNvSpPr/>
          <p:nvPr/>
        </p:nvSpPr>
        <p:spPr>
          <a:xfrm>
            <a:off x="8660036" y="259751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g</a:t>
            </a:r>
          </a:p>
        </p:txBody>
      </p:sp>
      <p:cxnSp>
        <p:nvCxnSpPr>
          <p:cNvPr id="55" name="Curved Connector 25">
            <a:extLst>
              <a:ext uri="{FF2B5EF4-FFF2-40B4-BE49-F238E27FC236}">
                <a16:creationId xmlns:a16="http://schemas.microsoft.com/office/drawing/2014/main" id="{15E1E9E6-8F81-7346-A00B-74ABA4AC8C1B}"/>
              </a:ext>
            </a:extLst>
          </p:cNvPr>
          <p:cNvCxnSpPr>
            <a:cxnSpLocks/>
            <a:endCxn id="53" idx="0"/>
          </p:cNvCxnSpPr>
          <p:nvPr/>
        </p:nvCxnSpPr>
        <p:spPr>
          <a:xfrm flipH="1">
            <a:off x="8348101" y="1746287"/>
            <a:ext cx="228372" cy="867893"/>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56" name="Curved Connector 25">
            <a:extLst>
              <a:ext uri="{FF2B5EF4-FFF2-40B4-BE49-F238E27FC236}">
                <a16:creationId xmlns:a16="http://schemas.microsoft.com/office/drawing/2014/main" id="{B9677B92-6695-8345-AF61-54AB1E9D6982}"/>
              </a:ext>
            </a:extLst>
          </p:cNvPr>
          <p:cNvCxnSpPr>
            <a:cxnSpLocks/>
            <a:endCxn id="54" idx="0"/>
          </p:cNvCxnSpPr>
          <p:nvPr/>
        </p:nvCxnSpPr>
        <p:spPr>
          <a:xfrm>
            <a:off x="8576473" y="1746286"/>
            <a:ext cx="299410" cy="851224"/>
          </a:xfrm>
          <a:prstGeom prst="straightConnector1">
            <a:avLst/>
          </a:prstGeom>
          <a:ln w="38100" cmpd="sng">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CDB4EA4B-2F48-7241-B9BE-EC686DAB6FBB}"/>
              </a:ext>
            </a:extLst>
          </p:cNvPr>
          <p:cNvSpPr/>
          <p:nvPr/>
        </p:nvSpPr>
        <p:spPr>
          <a:xfrm>
            <a:off x="6863277" y="2037644"/>
            <a:ext cx="667170"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0.6 </a:t>
            </a:r>
          </a:p>
        </p:txBody>
      </p:sp>
      <p:sp>
        <p:nvSpPr>
          <p:cNvPr id="58" name="Rectangle 57">
            <a:extLst>
              <a:ext uri="{FF2B5EF4-FFF2-40B4-BE49-F238E27FC236}">
                <a16:creationId xmlns:a16="http://schemas.microsoft.com/office/drawing/2014/main" id="{38C3F986-A675-0448-8147-85082943C544}"/>
              </a:ext>
            </a:extLst>
          </p:cNvPr>
          <p:cNvSpPr/>
          <p:nvPr/>
        </p:nvSpPr>
        <p:spPr>
          <a:xfrm>
            <a:off x="5952979" y="2038767"/>
            <a:ext cx="660758"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0.4 </a:t>
            </a:r>
          </a:p>
        </p:txBody>
      </p:sp>
      <p:sp>
        <p:nvSpPr>
          <p:cNvPr id="59" name="Rectangle 58">
            <a:extLst>
              <a:ext uri="{FF2B5EF4-FFF2-40B4-BE49-F238E27FC236}">
                <a16:creationId xmlns:a16="http://schemas.microsoft.com/office/drawing/2014/main" id="{9CFC28B0-9EF1-3946-90E2-816DFF7FAA6F}"/>
              </a:ext>
            </a:extLst>
          </p:cNvPr>
          <p:cNvSpPr/>
          <p:nvPr/>
        </p:nvSpPr>
        <p:spPr>
          <a:xfrm>
            <a:off x="8796933" y="2035316"/>
            <a:ext cx="604653"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0.1 </a:t>
            </a:r>
          </a:p>
        </p:txBody>
      </p:sp>
      <p:sp>
        <p:nvSpPr>
          <p:cNvPr id="60" name="Rectangle 59">
            <a:extLst>
              <a:ext uri="{FF2B5EF4-FFF2-40B4-BE49-F238E27FC236}">
                <a16:creationId xmlns:a16="http://schemas.microsoft.com/office/drawing/2014/main" id="{9CD9B95F-857C-D148-8DCE-83E485344C66}"/>
              </a:ext>
            </a:extLst>
          </p:cNvPr>
          <p:cNvSpPr/>
          <p:nvPr/>
        </p:nvSpPr>
        <p:spPr>
          <a:xfrm>
            <a:off x="7886635" y="2036439"/>
            <a:ext cx="665567"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0.9 </a:t>
            </a:r>
          </a:p>
        </p:txBody>
      </p:sp>
      <p:sp>
        <p:nvSpPr>
          <p:cNvPr id="61" name="Rectangle 60">
            <a:extLst>
              <a:ext uri="{FF2B5EF4-FFF2-40B4-BE49-F238E27FC236}">
                <a16:creationId xmlns:a16="http://schemas.microsoft.com/office/drawing/2014/main" id="{B5416975-3CF8-C044-A4A8-5DA2C5BDEEBC}"/>
              </a:ext>
            </a:extLst>
          </p:cNvPr>
          <p:cNvSpPr/>
          <p:nvPr/>
        </p:nvSpPr>
        <p:spPr>
          <a:xfrm>
            <a:off x="6918742" y="3082696"/>
            <a:ext cx="1468672" cy="461665"/>
          </a:xfrm>
          <a:prstGeom prst="rect">
            <a:avLst/>
          </a:prstGeom>
        </p:spPr>
        <p:txBody>
          <a:bodyPr wrap="none">
            <a:spAutoFit/>
          </a:bodyPr>
          <a:lstStyle/>
          <a:p>
            <a:r>
              <a:rPr lang="en-US" sz="2400" dirty="0">
                <a:latin typeface="Candara" panose="020E0502030303020204" pitchFamily="34" charset="0"/>
                <a:cs typeface="Calibri" panose="020F0502020204030204" pitchFamily="34" charset="0"/>
              </a:rPr>
              <a:t>P(s</a:t>
            </a:r>
            <a:r>
              <a:rPr lang="en-US" sz="2400" baseline="-25000" dirty="0">
                <a:latin typeface="Candara" panose="020E0502030303020204" pitchFamily="34" charset="0"/>
                <a:cs typeface="Calibri" panose="020F0502020204030204" pitchFamily="34" charset="0"/>
              </a:rPr>
              <a:t>1</a:t>
            </a:r>
            <a:r>
              <a:rPr lang="en-US" sz="2400" dirty="0">
                <a:latin typeface="Candara" panose="020E0502030303020204" pitchFamily="34" charset="0"/>
                <a:cs typeface="Calibri" panose="020F0502020204030204" pitchFamily="34" charset="0"/>
              </a:rPr>
              <a:t>) = 0.8</a:t>
            </a:r>
            <a:endParaRPr lang="en-US" sz="2400" dirty="0">
              <a:solidFill>
                <a:srgbClr val="FF0000"/>
              </a:solidFill>
              <a:latin typeface="Candara" panose="020E0502030303020204" pitchFamily="34" charset="0"/>
              <a:cs typeface="Calibri" panose="020F0502020204030204" pitchFamily="34" charset="0"/>
            </a:endParaRPr>
          </a:p>
        </p:txBody>
      </p:sp>
      <p:sp>
        <p:nvSpPr>
          <p:cNvPr id="64" name="Oval 63">
            <a:extLst>
              <a:ext uri="{FF2B5EF4-FFF2-40B4-BE49-F238E27FC236}">
                <a16:creationId xmlns:a16="http://schemas.microsoft.com/office/drawing/2014/main" id="{F1508BB7-4351-8F41-A49E-5185760D1954}"/>
              </a:ext>
            </a:extLst>
          </p:cNvPr>
          <p:cNvSpPr/>
          <p:nvPr/>
        </p:nvSpPr>
        <p:spPr>
          <a:xfrm>
            <a:off x="20607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65" name="Straight Arrow Connector 64">
            <a:extLst>
              <a:ext uri="{FF2B5EF4-FFF2-40B4-BE49-F238E27FC236}">
                <a16:creationId xmlns:a16="http://schemas.microsoft.com/office/drawing/2014/main" id="{F884B048-C9CC-1F4E-8D58-9BCD9FE772B1}"/>
              </a:ext>
            </a:extLst>
          </p:cNvPr>
          <p:cNvCxnSpPr>
            <a:cxnSpLocks/>
          </p:cNvCxnSpPr>
          <p:nvPr/>
        </p:nvCxnSpPr>
        <p:spPr>
          <a:xfrm>
            <a:off x="24924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66" name="Oval 65">
            <a:extLst>
              <a:ext uri="{FF2B5EF4-FFF2-40B4-BE49-F238E27FC236}">
                <a16:creationId xmlns:a16="http://schemas.microsoft.com/office/drawing/2014/main" id="{0AA68531-7DEE-EC41-92F1-B5E73D9BA946}"/>
              </a:ext>
            </a:extLst>
          </p:cNvPr>
          <p:cNvSpPr/>
          <p:nvPr/>
        </p:nvSpPr>
        <p:spPr>
          <a:xfrm>
            <a:off x="2060714" y="182452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cxnSp>
        <p:nvCxnSpPr>
          <p:cNvPr id="67" name="Straight Arrow Connector 66">
            <a:extLst>
              <a:ext uri="{FF2B5EF4-FFF2-40B4-BE49-F238E27FC236}">
                <a16:creationId xmlns:a16="http://schemas.microsoft.com/office/drawing/2014/main" id="{4ED1D99B-27BC-0F46-9EA3-3912DEB226F2}"/>
              </a:ext>
            </a:extLst>
          </p:cNvPr>
          <p:cNvCxnSpPr>
            <a:cxnSpLocks/>
            <a:stCxn id="64" idx="4"/>
            <a:endCxn id="66" idx="0"/>
          </p:cNvCxnSpPr>
          <p:nvPr/>
        </p:nvCxnSpPr>
        <p:spPr>
          <a:xfrm flipH="1">
            <a:off x="2276562" y="1551745"/>
            <a:ext cx="1" cy="27277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CD2A2C32-7432-AB41-BDA8-996EE7A04E58}"/>
              </a:ext>
            </a:extLst>
          </p:cNvPr>
          <p:cNvCxnSpPr>
            <a:cxnSpLocks/>
          </p:cNvCxnSpPr>
          <p:nvPr/>
        </p:nvCxnSpPr>
        <p:spPr>
          <a:xfrm>
            <a:off x="33306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C6D3E966-2113-FA46-AFD0-EADC85AE860E}"/>
              </a:ext>
            </a:extLst>
          </p:cNvPr>
          <p:cNvSpPr/>
          <p:nvPr/>
        </p:nvSpPr>
        <p:spPr>
          <a:xfrm>
            <a:off x="2898914" y="183960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2</a:t>
            </a:r>
            <a:endParaRPr lang="en-US" sz="2400" dirty="0">
              <a:solidFill>
                <a:srgbClr val="0000CC"/>
              </a:solidFill>
              <a:latin typeface="Candara" panose="020E0502030303020204" pitchFamily="34" charset="0"/>
            </a:endParaRPr>
          </a:p>
        </p:txBody>
      </p:sp>
      <p:cxnSp>
        <p:nvCxnSpPr>
          <p:cNvPr id="71" name="Straight Arrow Connector 70">
            <a:extLst>
              <a:ext uri="{FF2B5EF4-FFF2-40B4-BE49-F238E27FC236}">
                <a16:creationId xmlns:a16="http://schemas.microsoft.com/office/drawing/2014/main" id="{E3518873-7C36-0047-BBE1-54339F15794A}"/>
              </a:ext>
            </a:extLst>
          </p:cNvPr>
          <p:cNvCxnSpPr>
            <a:cxnSpLocks/>
            <a:endCxn id="70" idx="0"/>
          </p:cNvCxnSpPr>
          <p:nvPr/>
        </p:nvCxnSpPr>
        <p:spPr>
          <a:xfrm flipH="1">
            <a:off x="31147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C3C22372-C9C7-9A49-8ED7-62CC4ADFE33D}"/>
              </a:ext>
            </a:extLst>
          </p:cNvPr>
          <p:cNvSpPr/>
          <p:nvPr/>
        </p:nvSpPr>
        <p:spPr>
          <a:xfrm>
            <a:off x="37371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FF0000"/>
                </a:solidFill>
                <a:latin typeface="Candara" panose="020E0502030303020204" pitchFamily="34" charset="0"/>
              </a:rPr>
              <a:t>S</a:t>
            </a:r>
            <a:r>
              <a:rPr lang="en-US" sz="2400" baseline="-25000" dirty="0">
                <a:solidFill>
                  <a:srgbClr val="FF0000"/>
                </a:solidFill>
                <a:latin typeface="Candara" panose="020E0502030303020204" pitchFamily="34" charset="0"/>
              </a:rPr>
              <a:t>3</a:t>
            </a:r>
            <a:endParaRPr lang="en-US" sz="2400" dirty="0">
              <a:solidFill>
                <a:srgbClr val="FF0000"/>
              </a:solidFill>
              <a:latin typeface="Candara" panose="020E0502030303020204" pitchFamily="34" charset="0"/>
            </a:endParaRPr>
          </a:p>
        </p:txBody>
      </p:sp>
      <p:cxnSp>
        <p:nvCxnSpPr>
          <p:cNvPr id="73" name="Straight Arrow Connector 72">
            <a:extLst>
              <a:ext uri="{FF2B5EF4-FFF2-40B4-BE49-F238E27FC236}">
                <a16:creationId xmlns:a16="http://schemas.microsoft.com/office/drawing/2014/main" id="{78F200DB-EEB3-5947-B4D3-B7BB0458D507}"/>
              </a:ext>
            </a:extLst>
          </p:cNvPr>
          <p:cNvCxnSpPr>
            <a:cxnSpLocks/>
          </p:cNvCxnSpPr>
          <p:nvPr/>
        </p:nvCxnSpPr>
        <p:spPr>
          <a:xfrm>
            <a:off x="4168810" y="132924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4" name="Oval 73">
            <a:extLst>
              <a:ext uri="{FF2B5EF4-FFF2-40B4-BE49-F238E27FC236}">
                <a16:creationId xmlns:a16="http://schemas.microsoft.com/office/drawing/2014/main" id="{131F125F-DD85-3942-9761-AF338040FC67}"/>
              </a:ext>
            </a:extLst>
          </p:cNvPr>
          <p:cNvSpPr/>
          <p:nvPr/>
        </p:nvSpPr>
        <p:spPr>
          <a:xfrm>
            <a:off x="3737114" y="183960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3</a:t>
            </a:r>
            <a:endParaRPr lang="en-US" sz="2400" dirty="0">
              <a:solidFill>
                <a:srgbClr val="0000CC"/>
              </a:solidFill>
              <a:latin typeface="Candara" panose="020E0502030303020204" pitchFamily="34" charset="0"/>
            </a:endParaRPr>
          </a:p>
        </p:txBody>
      </p:sp>
      <p:cxnSp>
        <p:nvCxnSpPr>
          <p:cNvPr id="75" name="Straight Arrow Connector 74">
            <a:extLst>
              <a:ext uri="{FF2B5EF4-FFF2-40B4-BE49-F238E27FC236}">
                <a16:creationId xmlns:a16="http://schemas.microsoft.com/office/drawing/2014/main" id="{D02BD382-C208-4B40-AF85-A0D02058FA5C}"/>
              </a:ext>
            </a:extLst>
          </p:cNvPr>
          <p:cNvCxnSpPr>
            <a:cxnSpLocks/>
            <a:stCxn id="72" idx="4"/>
            <a:endCxn id="74" idx="0"/>
          </p:cNvCxnSpPr>
          <p:nvPr/>
        </p:nvCxnSpPr>
        <p:spPr>
          <a:xfrm flipH="1">
            <a:off x="3952962" y="1551745"/>
            <a:ext cx="1" cy="28785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B2BC8ADF-1649-B944-B767-BBEC65865258}"/>
              </a:ext>
            </a:extLst>
          </p:cNvPr>
          <p:cNvCxnSpPr>
            <a:cxnSpLocks/>
          </p:cNvCxnSpPr>
          <p:nvPr/>
        </p:nvCxnSpPr>
        <p:spPr>
          <a:xfrm>
            <a:off x="4753220" y="1329241"/>
            <a:ext cx="406505" cy="0"/>
          </a:xfrm>
          <a:prstGeom prst="straightConnector1">
            <a:avLst/>
          </a:prstGeom>
          <a:ln w="28575">
            <a:prstDash val="dash"/>
            <a:tailEnd type="triangle" w="lg" len="lg"/>
          </a:ln>
        </p:spPr>
        <p:style>
          <a:lnRef idx="1">
            <a:schemeClr val="dk1"/>
          </a:lnRef>
          <a:fillRef idx="0">
            <a:schemeClr val="dk1"/>
          </a:fillRef>
          <a:effectRef idx="0">
            <a:schemeClr val="dk1"/>
          </a:effectRef>
          <a:fontRef idx="minor">
            <a:schemeClr val="tx1"/>
          </a:fontRef>
        </p:style>
      </p:cxnSp>
      <p:sp>
        <p:nvSpPr>
          <p:cNvPr id="62" name="Oval 61">
            <a:extLst>
              <a:ext uri="{FF2B5EF4-FFF2-40B4-BE49-F238E27FC236}">
                <a16:creationId xmlns:a16="http://schemas.microsoft.com/office/drawing/2014/main" id="{8FB898AD-7375-BE46-B62D-93FDDD7CEC9E}"/>
              </a:ext>
            </a:extLst>
          </p:cNvPr>
          <p:cNvSpPr/>
          <p:nvPr/>
        </p:nvSpPr>
        <p:spPr>
          <a:xfrm>
            <a:off x="2898915" y="110673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sp>
        <p:nvSpPr>
          <p:cNvPr id="5" name="Rectangle 4">
            <a:extLst>
              <a:ext uri="{FF2B5EF4-FFF2-40B4-BE49-F238E27FC236}">
                <a16:creationId xmlns:a16="http://schemas.microsoft.com/office/drawing/2014/main" id="{6044BE42-C793-604F-ACCE-962D7C07807A}"/>
              </a:ext>
            </a:extLst>
          </p:cNvPr>
          <p:cNvSpPr/>
          <p:nvPr/>
        </p:nvSpPr>
        <p:spPr>
          <a:xfrm>
            <a:off x="2082064" y="2350073"/>
            <a:ext cx="423514" cy="461665"/>
          </a:xfrm>
          <a:prstGeom prst="rect">
            <a:avLst/>
          </a:prstGeom>
          <a:noFill/>
        </p:spPr>
        <p:txBody>
          <a:bodyPr wrap="none">
            <a:spAutoFit/>
          </a:bodyPr>
          <a:lstStyle/>
          <a:p>
            <a:r>
              <a:rPr lang="en-US" sz="2400" dirty="0">
                <a:solidFill>
                  <a:srgbClr val="0000CC"/>
                </a:solidFill>
                <a:latin typeface="Candara" panose="020E0502030303020204" pitchFamily="34" charset="0"/>
              </a:rPr>
              <a:t>h</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sp>
        <p:nvSpPr>
          <p:cNvPr id="63" name="Rectangle 62">
            <a:extLst>
              <a:ext uri="{FF2B5EF4-FFF2-40B4-BE49-F238E27FC236}">
                <a16:creationId xmlns:a16="http://schemas.microsoft.com/office/drawing/2014/main" id="{4E0B22ED-21FC-8243-85F4-22EC458F1E70}"/>
              </a:ext>
            </a:extLst>
          </p:cNvPr>
          <p:cNvSpPr/>
          <p:nvPr/>
        </p:nvSpPr>
        <p:spPr>
          <a:xfrm>
            <a:off x="2898913" y="2350073"/>
            <a:ext cx="455574" cy="461665"/>
          </a:xfrm>
          <a:prstGeom prst="rect">
            <a:avLst/>
          </a:prstGeom>
          <a:noFill/>
        </p:spPr>
        <p:txBody>
          <a:bodyPr wrap="none">
            <a:spAutoFit/>
          </a:bodyPr>
          <a:lstStyle/>
          <a:p>
            <a:r>
              <a:rPr lang="en-US" sz="2400" dirty="0">
                <a:solidFill>
                  <a:srgbClr val="0000CC"/>
                </a:solidFill>
                <a:latin typeface="Candara" panose="020E0502030303020204" pitchFamily="34" charset="0"/>
              </a:rPr>
              <a:t>h</a:t>
            </a:r>
            <a:r>
              <a:rPr lang="en-US" sz="2400" baseline="-25000" dirty="0">
                <a:solidFill>
                  <a:srgbClr val="0000CC"/>
                </a:solidFill>
                <a:latin typeface="Candara" panose="020E0502030303020204" pitchFamily="34" charset="0"/>
              </a:rPr>
              <a:t>2</a:t>
            </a:r>
            <a:endParaRPr lang="en-US" sz="2400" dirty="0">
              <a:solidFill>
                <a:srgbClr val="0000CC"/>
              </a:solidFill>
              <a:latin typeface="Candara" panose="020E0502030303020204" pitchFamily="34" charset="0"/>
            </a:endParaRPr>
          </a:p>
        </p:txBody>
      </p:sp>
      <p:sp>
        <p:nvSpPr>
          <p:cNvPr id="77" name="Rectangle 76">
            <a:extLst>
              <a:ext uri="{FF2B5EF4-FFF2-40B4-BE49-F238E27FC236}">
                <a16:creationId xmlns:a16="http://schemas.microsoft.com/office/drawing/2014/main" id="{90DF0612-25B4-824E-9EC9-98C068784F65}"/>
              </a:ext>
            </a:extLst>
          </p:cNvPr>
          <p:cNvSpPr/>
          <p:nvPr/>
        </p:nvSpPr>
        <p:spPr>
          <a:xfrm>
            <a:off x="3756112" y="2356133"/>
            <a:ext cx="455574" cy="461665"/>
          </a:xfrm>
          <a:prstGeom prst="rect">
            <a:avLst/>
          </a:prstGeom>
          <a:noFill/>
        </p:spPr>
        <p:txBody>
          <a:bodyPr wrap="none">
            <a:spAutoFit/>
          </a:bodyPr>
          <a:lstStyle/>
          <a:p>
            <a:r>
              <a:rPr lang="en-US" sz="2400" dirty="0">
                <a:solidFill>
                  <a:srgbClr val="0000CC"/>
                </a:solidFill>
                <a:latin typeface="Candara" panose="020E0502030303020204" pitchFamily="34" charset="0"/>
              </a:rPr>
              <a:t>h</a:t>
            </a:r>
            <a:r>
              <a:rPr lang="en-US" sz="2400" baseline="-25000" dirty="0">
                <a:solidFill>
                  <a:srgbClr val="0000CC"/>
                </a:solidFill>
                <a:latin typeface="Candara" panose="020E0502030303020204" pitchFamily="34" charset="0"/>
              </a:rPr>
              <a:t>3</a:t>
            </a:r>
            <a:endParaRPr lang="en-US" sz="2400" dirty="0">
              <a:solidFill>
                <a:srgbClr val="0000CC"/>
              </a:solidFill>
              <a:latin typeface="Candara" panose="020E0502030303020204" pitchFamily="34" charset="0"/>
            </a:endParaRPr>
          </a:p>
        </p:txBody>
      </p:sp>
      <p:pic>
        <p:nvPicPr>
          <p:cNvPr id="78" name="Graphic 77" descr="Head with Gears">
            <a:extLst>
              <a:ext uri="{FF2B5EF4-FFF2-40B4-BE49-F238E27FC236}">
                <a16:creationId xmlns:a16="http://schemas.microsoft.com/office/drawing/2014/main" id="{D3A4AE3D-1ABD-0A4A-A024-9FBB35BFB2D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9460"/>
          <a:stretch/>
        </p:blipFill>
        <p:spPr>
          <a:xfrm>
            <a:off x="-3" y="171651"/>
            <a:ext cx="745114" cy="822960"/>
          </a:xfrm>
          <a:prstGeom prst="rect">
            <a:avLst/>
          </a:prstGeom>
        </p:spPr>
      </p:pic>
    </p:spTree>
    <p:extLst>
      <p:ext uri="{BB962C8B-B14F-4D97-AF65-F5344CB8AC3E}">
        <p14:creationId xmlns:p14="http://schemas.microsoft.com/office/powerpoint/2010/main" val="292523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Hidden Markov Models (HMMs)</a:t>
            </a:r>
          </a:p>
          <a:p>
            <a:pPr lvl="1"/>
            <a:r>
              <a:rPr lang="en-US" dirty="0"/>
              <a:t>Inference: Toy Example</a:t>
            </a:r>
          </a:p>
          <a:p>
            <a:pPr lvl="1"/>
            <a:r>
              <a:rPr lang="en-US" dirty="0"/>
              <a:t>Inference: Robot Localization</a:t>
            </a:r>
          </a:p>
          <a:p>
            <a:endParaRPr lang="en-US" dirty="0"/>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24</a:t>
            </a:fld>
            <a:endParaRPr lang="en-US" dirty="0"/>
          </a:p>
        </p:txBody>
      </p:sp>
    </p:spTree>
    <p:extLst>
      <p:ext uri="{BB962C8B-B14F-4D97-AF65-F5344CB8AC3E}">
        <p14:creationId xmlns:p14="http://schemas.microsoft.com/office/powerpoint/2010/main" val="37574135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69E0-EFC9-473B-B76F-599DFA8B1D06}"/>
              </a:ext>
            </a:extLst>
          </p:cNvPr>
          <p:cNvSpPr>
            <a:spLocks noGrp="1"/>
          </p:cNvSpPr>
          <p:nvPr>
            <p:ph type="title"/>
          </p:nvPr>
        </p:nvSpPr>
        <p:spPr/>
        <p:txBody>
          <a:bodyPr/>
          <a:lstStyle/>
          <a:p>
            <a:r>
              <a:rPr lang="en-US" dirty="0"/>
              <a:t>Localization in “Band of Brothers”</a:t>
            </a:r>
          </a:p>
        </p:txBody>
      </p:sp>
      <p:sp>
        <p:nvSpPr>
          <p:cNvPr id="3" name="Content Placeholder 2">
            <a:extLst>
              <a:ext uri="{FF2B5EF4-FFF2-40B4-BE49-F238E27FC236}">
                <a16:creationId xmlns:a16="http://schemas.microsoft.com/office/drawing/2014/main" id="{271DE306-538E-4499-A3D7-725B754D9E10}"/>
              </a:ext>
            </a:extLst>
          </p:cNvPr>
          <p:cNvSpPr>
            <a:spLocks noGrp="1"/>
          </p:cNvSpPr>
          <p:nvPr>
            <p:ph idx="1"/>
          </p:nvPr>
        </p:nvSpPr>
        <p:spPr/>
        <p:txBody>
          <a:bodyPr/>
          <a:lstStyle/>
          <a:p>
            <a:r>
              <a:rPr lang="en-US" dirty="0"/>
              <a:t>On D-Day, a large group of paratroopers were dropped in Normandy in the evening.</a:t>
            </a:r>
          </a:p>
          <a:p>
            <a:r>
              <a:rPr lang="en-US" dirty="0"/>
              <a:t>Some of them carried maps.</a:t>
            </a:r>
          </a:p>
          <a:p>
            <a:r>
              <a:rPr lang="en-US" dirty="0"/>
              <a:t>How could they locate themselves in order to gather at the targeted place without a GPS?</a:t>
            </a:r>
          </a:p>
          <a:p>
            <a:pPr lvl="1"/>
            <a:r>
              <a:rPr lang="en-US" dirty="0"/>
              <a:t>Finding landmarks: building, signs, railroad, etc.</a:t>
            </a:r>
          </a:p>
        </p:txBody>
      </p:sp>
      <p:sp>
        <p:nvSpPr>
          <p:cNvPr id="4" name="Slide Number Placeholder 3">
            <a:extLst>
              <a:ext uri="{FF2B5EF4-FFF2-40B4-BE49-F238E27FC236}">
                <a16:creationId xmlns:a16="http://schemas.microsoft.com/office/drawing/2014/main" id="{AF76B609-2F0C-4161-ABB7-315442EDA826}"/>
              </a:ext>
            </a:extLst>
          </p:cNvPr>
          <p:cNvSpPr>
            <a:spLocks noGrp="1"/>
          </p:cNvSpPr>
          <p:nvPr>
            <p:ph type="sldNum" sz="quarter" idx="12"/>
          </p:nvPr>
        </p:nvSpPr>
        <p:spPr/>
        <p:txBody>
          <a:bodyPr/>
          <a:lstStyle/>
          <a:p>
            <a:pPr>
              <a:defRPr/>
            </a:pPr>
            <a:fld id="{CCF77436-EC8C-4AA7-8F7E-35D67B363DD7}" type="slidenum">
              <a:rPr lang="en-US" smtClean="0"/>
              <a:pPr>
                <a:defRPr/>
              </a:pPr>
              <a:t>25</a:t>
            </a:fld>
            <a:endParaRPr lang="en-US" dirty="0"/>
          </a:p>
        </p:txBody>
      </p:sp>
    </p:spTree>
    <p:extLst>
      <p:ext uri="{BB962C8B-B14F-4D97-AF65-F5344CB8AC3E}">
        <p14:creationId xmlns:p14="http://schemas.microsoft.com/office/powerpoint/2010/main" val="177244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42527-77C9-4800-BD9F-59AB0F5568C1}"/>
              </a:ext>
            </a:extLst>
          </p:cNvPr>
          <p:cNvSpPr>
            <a:spLocks noGrp="1"/>
          </p:cNvSpPr>
          <p:nvPr>
            <p:ph type="title"/>
          </p:nvPr>
        </p:nvSpPr>
        <p:spPr/>
        <p:txBody>
          <a:bodyPr/>
          <a:lstStyle/>
          <a:p>
            <a:r>
              <a:rPr lang="en-US" dirty="0"/>
              <a:t>Another Example</a:t>
            </a:r>
          </a:p>
        </p:txBody>
      </p:sp>
      <p:sp>
        <p:nvSpPr>
          <p:cNvPr id="3" name="Content Placeholder 2">
            <a:extLst>
              <a:ext uri="{FF2B5EF4-FFF2-40B4-BE49-F238E27FC236}">
                <a16:creationId xmlns:a16="http://schemas.microsoft.com/office/drawing/2014/main" id="{7C47F7A3-F4D3-48DF-96EF-1BD11D3D6F66}"/>
              </a:ext>
            </a:extLst>
          </p:cNvPr>
          <p:cNvSpPr>
            <a:spLocks noGrp="1"/>
          </p:cNvSpPr>
          <p:nvPr>
            <p:ph idx="1"/>
          </p:nvPr>
        </p:nvSpPr>
        <p:spPr/>
        <p:txBody>
          <a:bodyPr/>
          <a:lstStyle/>
          <a:p>
            <a:r>
              <a:rPr lang="en-US" dirty="0"/>
              <a:t>You visit a mall first time ever, carrying a map of the mall.</a:t>
            </a:r>
          </a:p>
          <a:p>
            <a:r>
              <a:rPr lang="en-US" dirty="0"/>
              <a:t>You get to a place and try to locate yourself.</a:t>
            </a:r>
          </a:p>
          <a:p>
            <a:r>
              <a:rPr lang="en-US" dirty="0"/>
              <a:t>You find a McDonald's near you.</a:t>
            </a:r>
          </a:p>
          <a:p>
            <a:r>
              <a:rPr lang="en-US" dirty="0"/>
              <a:t>You check the map and find three McDonald’s.</a:t>
            </a:r>
          </a:p>
          <a:p>
            <a:r>
              <a:rPr lang="en-US" dirty="0"/>
              <a:t>What should you do next?</a:t>
            </a:r>
          </a:p>
        </p:txBody>
      </p:sp>
      <p:sp>
        <p:nvSpPr>
          <p:cNvPr id="4" name="Slide Number Placeholder 3">
            <a:extLst>
              <a:ext uri="{FF2B5EF4-FFF2-40B4-BE49-F238E27FC236}">
                <a16:creationId xmlns:a16="http://schemas.microsoft.com/office/drawing/2014/main" id="{137731B6-21C5-42EB-8910-6EF3D097DA39}"/>
              </a:ext>
            </a:extLst>
          </p:cNvPr>
          <p:cNvSpPr>
            <a:spLocks noGrp="1"/>
          </p:cNvSpPr>
          <p:nvPr>
            <p:ph type="sldNum" sz="quarter" idx="12"/>
          </p:nvPr>
        </p:nvSpPr>
        <p:spPr/>
        <p:txBody>
          <a:bodyPr/>
          <a:lstStyle/>
          <a:p>
            <a:pPr>
              <a:defRPr/>
            </a:pPr>
            <a:fld id="{CCF77436-EC8C-4AA7-8F7E-35D67B363DD7}" type="slidenum">
              <a:rPr lang="en-US" smtClean="0"/>
              <a:pPr>
                <a:defRPr/>
              </a:pPr>
              <a:t>26</a:t>
            </a:fld>
            <a:endParaRPr lang="en-US" dirty="0"/>
          </a:p>
        </p:txBody>
      </p:sp>
    </p:spTree>
    <p:extLst>
      <p:ext uri="{BB962C8B-B14F-4D97-AF65-F5344CB8AC3E}">
        <p14:creationId xmlns:p14="http://schemas.microsoft.com/office/powerpoint/2010/main" val="1873506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D9C9-298C-43E5-BF10-4B390778D13E}"/>
              </a:ext>
            </a:extLst>
          </p:cNvPr>
          <p:cNvSpPr>
            <a:spLocks noGrp="1"/>
          </p:cNvSpPr>
          <p:nvPr>
            <p:ph type="title"/>
          </p:nvPr>
        </p:nvSpPr>
        <p:spPr/>
        <p:txBody>
          <a:bodyPr/>
          <a:lstStyle/>
          <a:p>
            <a:r>
              <a:rPr lang="en-US" dirty="0"/>
              <a:t>Case Study: Robot Localization</a:t>
            </a:r>
          </a:p>
        </p:txBody>
      </p:sp>
      <p:sp>
        <p:nvSpPr>
          <p:cNvPr id="3" name="Content Placeholder 2">
            <a:extLst>
              <a:ext uri="{FF2B5EF4-FFF2-40B4-BE49-F238E27FC236}">
                <a16:creationId xmlns:a16="http://schemas.microsoft.com/office/drawing/2014/main" id="{4CB097E7-4F17-4D6F-A865-12BF31C6F73F}"/>
              </a:ext>
            </a:extLst>
          </p:cNvPr>
          <p:cNvSpPr>
            <a:spLocks noGrp="1"/>
          </p:cNvSpPr>
          <p:nvPr>
            <p:ph idx="1"/>
          </p:nvPr>
        </p:nvSpPr>
        <p:spPr>
          <a:xfrm>
            <a:off x="609600" y="2559781"/>
            <a:ext cx="10972800" cy="3993421"/>
          </a:xfrm>
        </p:spPr>
        <p:txBody>
          <a:bodyPr>
            <a:normAutofit/>
          </a:bodyPr>
          <a:lstStyle/>
          <a:p>
            <a:r>
              <a:rPr lang="en-US" dirty="0"/>
              <a:t>The robot knows the map, but is short-sighted and doesn’t know its current position.</a:t>
            </a:r>
          </a:p>
          <a:p>
            <a:r>
              <a:rPr lang="en-US" dirty="0"/>
              <a:t>It aims to find its position as it moves and gains more information.</a:t>
            </a:r>
          </a:p>
          <a:p>
            <a:r>
              <a:rPr lang="en-US" dirty="0"/>
              <a:t>Robot moves (with errors): distance</a:t>
            </a:r>
          </a:p>
          <a:p>
            <a:r>
              <a:rPr lang="en-US" dirty="0"/>
              <a:t>Robot senses (with errors): landmarks</a:t>
            </a:r>
          </a:p>
        </p:txBody>
      </p:sp>
      <p:sp>
        <p:nvSpPr>
          <p:cNvPr id="4" name="Slide Number Placeholder 3">
            <a:extLst>
              <a:ext uri="{FF2B5EF4-FFF2-40B4-BE49-F238E27FC236}">
                <a16:creationId xmlns:a16="http://schemas.microsoft.com/office/drawing/2014/main" id="{07BACCD7-EAD0-4D58-8A64-F03275E5EF34}"/>
              </a:ext>
            </a:extLst>
          </p:cNvPr>
          <p:cNvSpPr>
            <a:spLocks noGrp="1"/>
          </p:cNvSpPr>
          <p:nvPr>
            <p:ph type="sldNum" sz="quarter" idx="12"/>
          </p:nvPr>
        </p:nvSpPr>
        <p:spPr/>
        <p:txBody>
          <a:bodyPr/>
          <a:lstStyle/>
          <a:p>
            <a:fld id="{CCF77436-EC8C-4AA7-8F7E-35D67B363DD7}" type="slidenum">
              <a:rPr lang="en-US" smtClean="0"/>
              <a:pPr/>
              <a:t>27</a:t>
            </a:fld>
            <a:endParaRPr lang="en-US" dirty="0"/>
          </a:p>
        </p:txBody>
      </p:sp>
      <p:sp>
        <p:nvSpPr>
          <p:cNvPr id="5" name="Rectangle 4">
            <a:extLst>
              <a:ext uri="{FF2B5EF4-FFF2-40B4-BE49-F238E27FC236}">
                <a16:creationId xmlns:a16="http://schemas.microsoft.com/office/drawing/2014/main" id="{038CCE5C-A645-403A-AC06-C54D23771F86}"/>
              </a:ext>
            </a:extLst>
          </p:cNvPr>
          <p:cNvSpPr/>
          <p:nvPr/>
        </p:nvSpPr>
        <p:spPr>
          <a:xfrm>
            <a:off x="2693324" y="1213378"/>
            <a:ext cx="6324600" cy="765048"/>
          </a:xfrm>
          <a:prstGeom prst="rect">
            <a:avLst/>
          </a:prstGeom>
          <a:solidFill>
            <a:schemeClr val="bg2">
              <a:lumMod val="50000"/>
            </a:scheme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 name="Delay 6">
            <a:extLst>
              <a:ext uri="{FF2B5EF4-FFF2-40B4-BE49-F238E27FC236}">
                <a16:creationId xmlns:a16="http://schemas.microsoft.com/office/drawing/2014/main" id="{FEFC181A-E95F-41C4-BC76-88BCC474C314}"/>
              </a:ext>
            </a:extLst>
          </p:cNvPr>
          <p:cNvSpPr/>
          <p:nvPr/>
        </p:nvSpPr>
        <p:spPr>
          <a:xfrm rot="16200000">
            <a:off x="3417986" y="1560088"/>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Delay 7">
            <a:extLst>
              <a:ext uri="{FF2B5EF4-FFF2-40B4-BE49-F238E27FC236}">
                <a16:creationId xmlns:a16="http://schemas.microsoft.com/office/drawing/2014/main" id="{821C8E81-8434-4FB7-B256-5A525CACEA4C}"/>
              </a:ext>
            </a:extLst>
          </p:cNvPr>
          <p:cNvSpPr/>
          <p:nvPr/>
        </p:nvSpPr>
        <p:spPr>
          <a:xfrm rot="16200000">
            <a:off x="4103786" y="1560087"/>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Delay 8">
            <a:extLst>
              <a:ext uri="{FF2B5EF4-FFF2-40B4-BE49-F238E27FC236}">
                <a16:creationId xmlns:a16="http://schemas.microsoft.com/office/drawing/2014/main" id="{5F707F28-1510-4F16-AEF9-FB4021A5CB63}"/>
              </a:ext>
            </a:extLst>
          </p:cNvPr>
          <p:cNvSpPr/>
          <p:nvPr/>
        </p:nvSpPr>
        <p:spPr>
          <a:xfrm rot="16200000">
            <a:off x="7227986" y="1560088"/>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Rectangle 8">
            <a:extLst>
              <a:ext uri="{FF2B5EF4-FFF2-40B4-BE49-F238E27FC236}">
                <a16:creationId xmlns:a16="http://schemas.microsoft.com/office/drawing/2014/main" id="{AE75560E-EB32-48DD-A106-615D305FC6D5}"/>
              </a:ext>
            </a:extLst>
          </p:cNvPr>
          <p:cNvSpPr/>
          <p:nvPr/>
        </p:nvSpPr>
        <p:spPr>
          <a:xfrm>
            <a:off x="4640172" y="1407846"/>
            <a:ext cx="2430905" cy="461665"/>
          </a:xfrm>
          <a:prstGeom prst="rect">
            <a:avLst/>
          </a:prstGeom>
        </p:spPr>
        <p:txBody>
          <a:bodyPr wrap="square">
            <a:spAutoFit/>
          </a:bodyPr>
          <a:lstStyle/>
          <a:p>
            <a:r>
              <a:rPr lang="en-US" sz="2400" dirty="0">
                <a:solidFill>
                  <a:schemeClr val="bg1"/>
                </a:solidFill>
                <a:latin typeface="Candara" panose="020E0502030303020204" pitchFamily="34" charset="0"/>
              </a:rPr>
              <a:t>3 landmark doors</a:t>
            </a:r>
          </a:p>
        </p:txBody>
      </p:sp>
      <p:pic>
        <p:nvPicPr>
          <p:cNvPr id="10" name="Content Placeholder 10" descr="Rat">
            <a:extLst>
              <a:ext uri="{FF2B5EF4-FFF2-40B4-BE49-F238E27FC236}">
                <a16:creationId xmlns:a16="http://schemas.microsoft.com/office/drawing/2014/main" id="{5C52CF23-AD7F-4E67-852E-BDD835C9E4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5147" y="1909846"/>
            <a:ext cx="609600" cy="609600"/>
          </a:xfrm>
          <a:prstGeom prst="rect">
            <a:avLst/>
          </a:prstGeom>
        </p:spPr>
      </p:pic>
    </p:spTree>
    <p:extLst>
      <p:ext uri="{BB962C8B-B14F-4D97-AF65-F5344CB8AC3E}">
        <p14:creationId xmlns:p14="http://schemas.microsoft.com/office/powerpoint/2010/main" val="375881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Case Study: Robot Localization</a:t>
            </a:r>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28</a:t>
            </a:fld>
            <a:endParaRPr lang="en-US" dirty="0"/>
          </a:p>
        </p:txBody>
      </p:sp>
      <p:sp>
        <p:nvSpPr>
          <p:cNvPr id="5" name="Rectangle 4">
            <a:extLst>
              <a:ext uri="{FF2B5EF4-FFF2-40B4-BE49-F238E27FC236}">
                <a16:creationId xmlns:a16="http://schemas.microsoft.com/office/drawing/2014/main" id="{C21B875F-B195-6742-AC36-77344CBC2427}"/>
              </a:ext>
            </a:extLst>
          </p:cNvPr>
          <p:cNvSpPr/>
          <p:nvPr/>
        </p:nvSpPr>
        <p:spPr>
          <a:xfrm>
            <a:off x="2133600" y="1063752"/>
            <a:ext cx="6324600" cy="765048"/>
          </a:xfrm>
          <a:prstGeom prst="rect">
            <a:avLst/>
          </a:prstGeom>
          <a:solidFill>
            <a:schemeClr val="bg2">
              <a:lumMod val="50000"/>
            </a:scheme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Delay 6">
            <a:extLst>
              <a:ext uri="{FF2B5EF4-FFF2-40B4-BE49-F238E27FC236}">
                <a16:creationId xmlns:a16="http://schemas.microsoft.com/office/drawing/2014/main" id="{1DD62FB1-FD21-3A44-B38C-FE5AA77DF69C}"/>
              </a:ext>
            </a:extLst>
          </p:cNvPr>
          <p:cNvSpPr/>
          <p:nvPr/>
        </p:nvSpPr>
        <p:spPr>
          <a:xfrm rot="16200000">
            <a:off x="2858262" y="1410462"/>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Delay 7">
            <a:extLst>
              <a:ext uri="{FF2B5EF4-FFF2-40B4-BE49-F238E27FC236}">
                <a16:creationId xmlns:a16="http://schemas.microsoft.com/office/drawing/2014/main" id="{CED28C74-A48D-B241-906D-D9C67C1988B6}"/>
              </a:ext>
            </a:extLst>
          </p:cNvPr>
          <p:cNvSpPr/>
          <p:nvPr/>
        </p:nvSpPr>
        <p:spPr>
          <a:xfrm rot="16200000">
            <a:off x="3544062" y="141046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Delay 8">
            <a:extLst>
              <a:ext uri="{FF2B5EF4-FFF2-40B4-BE49-F238E27FC236}">
                <a16:creationId xmlns:a16="http://schemas.microsoft.com/office/drawing/2014/main" id="{CE6A58B9-7E36-254F-A1CE-BB5E4E3F9AF9}"/>
              </a:ext>
            </a:extLst>
          </p:cNvPr>
          <p:cNvSpPr/>
          <p:nvPr/>
        </p:nvSpPr>
        <p:spPr>
          <a:xfrm rot="16200000">
            <a:off x="6668262" y="1410462"/>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grpSp>
        <p:nvGrpSpPr>
          <p:cNvPr id="15" name="Group 14">
            <a:extLst>
              <a:ext uri="{FF2B5EF4-FFF2-40B4-BE49-F238E27FC236}">
                <a16:creationId xmlns:a16="http://schemas.microsoft.com/office/drawing/2014/main" id="{310DB7DD-2D9A-7346-B2B2-0500192E5D17}"/>
              </a:ext>
            </a:extLst>
          </p:cNvPr>
          <p:cNvGrpSpPr/>
          <p:nvPr/>
        </p:nvGrpSpPr>
        <p:grpSpPr>
          <a:xfrm>
            <a:off x="2192114" y="5649876"/>
            <a:ext cx="6400800" cy="914400"/>
            <a:chOff x="668114" y="5649876"/>
            <a:chExt cx="6400800" cy="914400"/>
          </a:xfrm>
        </p:grpSpPr>
        <p:pic>
          <p:nvPicPr>
            <p:cNvPr id="28" name="Picture 27">
              <a:extLst>
                <a:ext uri="{FF2B5EF4-FFF2-40B4-BE49-F238E27FC236}">
                  <a16:creationId xmlns:a16="http://schemas.microsoft.com/office/drawing/2014/main" id="{18000B48-0533-42C2-9F57-72DA5AE0E155}"/>
                </a:ext>
              </a:extLst>
            </p:cNvPr>
            <p:cNvPicPr>
              <a:picLocks/>
            </p:cNvPicPr>
            <p:nvPr/>
          </p:nvPicPr>
          <p:blipFill rotWithShape="1">
            <a:blip r:embed="rId3">
              <a:extLst>
                <a:ext uri="{28A0092B-C50C-407E-A947-70E740481C1C}">
                  <a14:useLocalDpi xmlns:a14="http://schemas.microsoft.com/office/drawing/2010/main"/>
                </a:ext>
              </a:extLst>
            </a:blip>
            <a:srcRect/>
            <a:stretch/>
          </p:blipFill>
          <p:spPr>
            <a:xfrm>
              <a:off x="1440870" y="6472836"/>
              <a:ext cx="548640" cy="91440"/>
            </a:xfrm>
            <a:prstGeom prst="rect">
              <a:avLst/>
            </a:prstGeom>
          </p:spPr>
        </p:pic>
        <p:pic>
          <p:nvPicPr>
            <p:cNvPr id="29" name="Picture 28">
              <a:extLst>
                <a:ext uri="{FF2B5EF4-FFF2-40B4-BE49-F238E27FC236}">
                  <a16:creationId xmlns:a16="http://schemas.microsoft.com/office/drawing/2014/main" id="{322452FD-1750-469D-B427-849AEE99528F}"/>
                </a:ext>
              </a:extLst>
            </p:cNvPr>
            <p:cNvPicPr>
              <a:picLocks/>
            </p:cNvPicPr>
            <p:nvPr/>
          </p:nvPicPr>
          <p:blipFill rotWithShape="1">
            <a:blip r:embed="rId3">
              <a:extLst>
                <a:ext uri="{28A0092B-C50C-407E-A947-70E740481C1C}">
                  <a14:useLocalDpi xmlns:a14="http://schemas.microsoft.com/office/drawing/2010/main"/>
                </a:ext>
              </a:extLst>
            </a:blip>
            <a:srcRect/>
            <a:stretch/>
          </p:blipFill>
          <p:spPr>
            <a:xfrm>
              <a:off x="2141910" y="5649876"/>
              <a:ext cx="457200" cy="914400"/>
            </a:xfrm>
            <a:prstGeom prst="rect">
              <a:avLst/>
            </a:prstGeom>
          </p:spPr>
        </p:pic>
        <p:pic>
          <p:nvPicPr>
            <p:cNvPr id="30" name="Picture 29">
              <a:extLst>
                <a:ext uri="{FF2B5EF4-FFF2-40B4-BE49-F238E27FC236}">
                  <a16:creationId xmlns:a16="http://schemas.microsoft.com/office/drawing/2014/main" id="{955628AC-0B34-4D5F-A9F1-4FE0282436C4}"/>
                </a:ext>
              </a:extLst>
            </p:cNvPr>
            <p:cNvPicPr>
              <a:picLocks/>
            </p:cNvPicPr>
            <p:nvPr/>
          </p:nvPicPr>
          <p:blipFill rotWithShape="1">
            <a:blip r:embed="rId3">
              <a:extLst>
                <a:ext uri="{28A0092B-C50C-407E-A947-70E740481C1C}">
                  <a14:useLocalDpi xmlns:a14="http://schemas.microsoft.com/office/drawing/2010/main"/>
                </a:ext>
              </a:extLst>
            </a:blip>
            <a:srcRect/>
            <a:stretch/>
          </p:blipFill>
          <p:spPr>
            <a:xfrm>
              <a:off x="2827710" y="6472836"/>
              <a:ext cx="548640" cy="91440"/>
            </a:xfrm>
            <a:prstGeom prst="rect">
              <a:avLst/>
            </a:prstGeom>
          </p:spPr>
        </p:pic>
        <p:pic>
          <p:nvPicPr>
            <p:cNvPr id="31" name="Picture 30">
              <a:extLst>
                <a:ext uri="{FF2B5EF4-FFF2-40B4-BE49-F238E27FC236}">
                  <a16:creationId xmlns:a16="http://schemas.microsoft.com/office/drawing/2014/main" id="{A41125DE-01CA-4534-ABE7-86DF58EAF387}"/>
                </a:ext>
              </a:extLst>
            </p:cNvPr>
            <p:cNvPicPr>
              <a:picLocks/>
            </p:cNvPicPr>
            <p:nvPr/>
          </p:nvPicPr>
          <p:blipFill rotWithShape="1">
            <a:blip r:embed="rId3">
              <a:extLst>
                <a:ext uri="{28A0092B-C50C-407E-A947-70E740481C1C}">
                  <a14:useLocalDpi xmlns:a14="http://schemas.microsoft.com/office/drawing/2010/main"/>
                </a:ext>
              </a:extLst>
            </a:blip>
            <a:srcRect/>
            <a:stretch/>
          </p:blipFill>
          <p:spPr>
            <a:xfrm>
              <a:off x="5875710" y="6472836"/>
              <a:ext cx="548640" cy="91440"/>
            </a:xfrm>
            <a:prstGeom prst="rect">
              <a:avLst/>
            </a:prstGeom>
          </p:spPr>
        </p:pic>
        <p:pic>
          <p:nvPicPr>
            <p:cNvPr id="32" name="Picture 31">
              <a:extLst>
                <a:ext uri="{FF2B5EF4-FFF2-40B4-BE49-F238E27FC236}">
                  <a16:creationId xmlns:a16="http://schemas.microsoft.com/office/drawing/2014/main" id="{37DC37D2-E3FA-4900-884A-B9EE22CD8BA8}"/>
                </a:ext>
              </a:extLst>
            </p:cNvPr>
            <p:cNvPicPr>
              <a:picLocks/>
            </p:cNvPicPr>
            <p:nvPr/>
          </p:nvPicPr>
          <p:blipFill rotWithShape="1">
            <a:blip r:embed="rId3">
              <a:extLst>
                <a:ext uri="{28A0092B-C50C-407E-A947-70E740481C1C}">
                  <a14:useLocalDpi xmlns:a14="http://schemas.microsoft.com/office/drawing/2010/main"/>
                </a:ext>
              </a:extLst>
            </a:blip>
            <a:srcRect/>
            <a:stretch/>
          </p:blipFill>
          <p:spPr>
            <a:xfrm>
              <a:off x="5266110" y="6472836"/>
              <a:ext cx="548640" cy="91440"/>
            </a:xfrm>
            <a:prstGeom prst="rect">
              <a:avLst/>
            </a:prstGeom>
          </p:spPr>
        </p:pic>
        <p:cxnSp>
          <p:nvCxnSpPr>
            <p:cNvPr id="33" name="Straight Connector 32">
              <a:extLst>
                <a:ext uri="{FF2B5EF4-FFF2-40B4-BE49-F238E27FC236}">
                  <a16:creationId xmlns:a16="http://schemas.microsoft.com/office/drawing/2014/main" id="{1E0AD16A-CD45-4560-B83D-2DFAC40E6AC4}"/>
                </a:ext>
              </a:extLst>
            </p:cNvPr>
            <p:cNvCxnSpPr>
              <a:cxnSpLocks/>
            </p:cNvCxnSpPr>
            <p:nvPr/>
          </p:nvCxnSpPr>
          <p:spPr>
            <a:xfrm flipV="1">
              <a:off x="668114" y="6556656"/>
              <a:ext cx="6400800" cy="7620"/>
            </a:xfrm>
            <a:prstGeom prst="line">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30C0688A-8930-44C7-91C5-BF4967EB5D55}"/>
                </a:ext>
              </a:extLst>
            </p:cNvPr>
            <p:cNvCxnSpPr>
              <a:cxnSpLocks/>
            </p:cNvCxnSpPr>
            <p:nvPr/>
          </p:nvCxnSpPr>
          <p:spPr>
            <a:xfrm flipV="1">
              <a:off x="668114" y="6289956"/>
              <a:ext cx="0" cy="266700"/>
            </a:xfrm>
            <a:prstGeom prst="line">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grpSp>
      <p:sp>
        <p:nvSpPr>
          <p:cNvPr id="35" name="Rectangle 34">
            <a:extLst>
              <a:ext uri="{FF2B5EF4-FFF2-40B4-BE49-F238E27FC236}">
                <a16:creationId xmlns:a16="http://schemas.microsoft.com/office/drawing/2014/main" id="{74161E7A-D947-4FF0-B63C-3C29256D3DA6}"/>
              </a:ext>
            </a:extLst>
          </p:cNvPr>
          <p:cNvSpPr/>
          <p:nvPr/>
        </p:nvSpPr>
        <p:spPr>
          <a:xfrm>
            <a:off x="2047701" y="5287648"/>
            <a:ext cx="6211957" cy="461665"/>
          </a:xfrm>
          <a:prstGeom prst="rect">
            <a:avLst/>
          </a:prstGeom>
        </p:spPr>
        <p:txBody>
          <a:bodyPr wrap="none">
            <a:spAutoFit/>
          </a:bodyPr>
          <a:lstStyle/>
          <a:p>
            <a:r>
              <a:rPr lang="en-US" sz="2400" dirty="0">
                <a:latin typeface="Candara" panose="020E0502030303020204" pitchFamily="34" charset="0"/>
              </a:rPr>
              <a:t>Posterior belief: based on seeing another door</a:t>
            </a:r>
          </a:p>
        </p:txBody>
      </p:sp>
      <p:sp>
        <p:nvSpPr>
          <p:cNvPr id="25" name="Rectangle 24">
            <a:extLst>
              <a:ext uri="{FF2B5EF4-FFF2-40B4-BE49-F238E27FC236}">
                <a16:creationId xmlns:a16="http://schemas.microsoft.com/office/drawing/2014/main" id="{E8399400-1FBA-4756-873E-247966BFC178}"/>
              </a:ext>
            </a:extLst>
          </p:cNvPr>
          <p:cNvSpPr/>
          <p:nvPr/>
        </p:nvSpPr>
        <p:spPr>
          <a:xfrm>
            <a:off x="2064326" y="3128175"/>
            <a:ext cx="5674951" cy="461665"/>
          </a:xfrm>
          <a:prstGeom prst="rect">
            <a:avLst/>
          </a:prstGeom>
        </p:spPr>
        <p:txBody>
          <a:bodyPr wrap="none">
            <a:spAutoFit/>
          </a:bodyPr>
          <a:lstStyle/>
          <a:p>
            <a:r>
              <a:rPr lang="en-US" sz="2400" dirty="0">
                <a:latin typeface="Candara" panose="020E0502030303020204" pitchFamily="34" charset="0"/>
              </a:rPr>
              <a:t>Posterior belief: based on seeing one door</a:t>
            </a:r>
          </a:p>
        </p:txBody>
      </p:sp>
      <p:grpSp>
        <p:nvGrpSpPr>
          <p:cNvPr id="13" name="Group 12">
            <a:extLst>
              <a:ext uri="{FF2B5EF4-FFF2-40B4-BE49-F238E27FC236}">
                <a16:creationId xmlns:a16="http://schemas.microsoft.com/office/drawing/2014/main" id="{7644B414-F93A-B746-8CB1-EAB2C9DEFE12}"/>
              </a:ext>
            </a:extLst>
          </p:cNvPr>
          <p:cNvGrpSpPr/>
          <p:nvPr/>
        </p:nvGrpSpPr>
        <p:grpSpPr>
          <a:xfrm>
            <a:off x="2175489" y="3505200"/>
            <a:ext cx="6400800" cy="274320"/>
            <a:chOff x="651489" y="3505200"/>
            <a:chExt cx="6400800" cy="274320"/>
          </a:xfrm>
        </p:grpSpPr>
        <p:pic>
          <p:nvPicPr>
            <p:cNvPr id="20" name="Picture 19">
              <a:extLst>
                <a:ext uri="{FF2B5EF4-FFF2-40B4-BE49-F238E27FC236}">
                  <a16:creationId xmlns:a16="http://schemas.microsoft.com/office/drawing/2014/main" id="{F91ADD91-548E-4619-B1F8-BDFDAAACF7E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286585" y="3505200"/>
              <a:ext cx="701192" cy="274320"/>
            </a:xfrm>
            <a:prstGeom prst="rect">
              <a:avLst/>
            </a:prstGeom>
          </p:spPr>
        </p:pic>
        <p:pic>
          <p:nvPicPr>
            <p:cNvPr id="21" name="Picture 20">
              <a:extLst>
                <a:ext uri="{FF2B5EF4-FFF2-40B4-BE49-F238E27FC236}">
                  <a16:creationId xmlns:a16="http://schemas.microsoft.com/office/drawing/2014/main" id="{96DEE823-A333-476E-89CE-AEC128D344F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07697" y="3505200"/>
              <a:ext cx="701192" cy="274320"/>
            </a:xfrm>
            <a:prstGeom prst="rect">
              <a:avLst/>
            </a:prstGeom>
          </p:spPr>
        </p:pic>
        <p:pic>
          <p:nvPicPr>
            <p:cNvPr id="22" name="Picture 21">
              <a:extLst>
                <a:ext uri="{FF2B5EF4-FFF2-40B4-BE49-F238E27FC236}">
                  <a16:creationId xmlns:a16="http://schemas.microsoft.com/office/drawing/2014/main" id="{64534261-5497-41F1-9B84-1533A730A2B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131897" y="3505200"/>
              <a:ext cx="701192" cy="274320"/>
            </a:xfrm>
            <a:prstGeom prst="rect">
              <a:avLst/>
            </a:prstGeom>
          </p:spPr>
        </p:pic>
        <p:cxnSp>
          <p:nvCxnSpPr>
            <p:cNvPr id="23" name="Straight Connector 22">
              <a:extLst>
                <a:ext uri="{FF2B5EF4-FFF2-40B4-BE49-F238E27FC236}">
                  <a16:creationId xmlns:a16="http://schemas.microsoft.com/office/drawing/2014/main" id="{2A6E8CFF-2A2D-4210-9871-D2CA970EDD66}"/>
                </a:ext>
              </a:extLst>
            </p:cNvPr>
            <p:cNvCxnSpPr>
              <a:cxnSpLocks/>
            </p:cNvCxnSpPr>
            <p:nvPr/>
          </p:nvCxnSpPr>
          <p:spPr>
            <a:xfrm flipV="1">
              <a:off x="651489" y="3505200"/>
              <a:ext cx="0" cy="266700"/>
            </a:xfrm>
            <a:prstGeom prst="line">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F5227DB-758D-4EEB-9978-9406C35B7EDA}"/>
                </a:ext>
              </a:extLst>
            </p:cNvPr>
            <p:cNvCxnSpPr>
              <a:cxnSpLocks/>
            </p:cNvCxnSpPr>
            <p:nvPr/>
          </p:nvCxnSpPr>
          <p:spPr>
            <a:xfrm flipV="1">
              <a:off x="651489" y="3771900"/>
              <a:ext cx="6400800" cy="7620"/>
            </a:xfrm>
            <a:prstGeom prst="line">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grpSp>
      <p:sp>
        <p:nvSpPr>
          <p:cNvPr id="42" name="Rectangle 41">
            <a:extLst>
              <a:ext uri="{FF2B5EF4-FFF2-40B4-BE49-F238E27FC236}">
                <a16:creationId xmlns:a16="http://schemas.microsoft.com/office/drawing/2014/main" id="{76A98476-341F-4AFF-9782-C687DFB2064D}"/>
              </a:ext>
            </a:extLst>
          </p:cNvPr>
          <p:cNvSpPr/>
          <p:nvPr/>
        </p:nvSpPr>
        <p:spPr>
          <a:xfrm>
            <a:off x="2047700" y="4234454"/>
            <a:ext cx="7236276" cy="461665"/>
          </a:xfrm>
          <a:prstGeom prst="rect">
            <a:avLst/>
          </a:prstGeom>
        </p:spPr>
        <p:txBody>
          <a:bodyPr wrap="none">
            <a:spAutoFit/>
          </a:bodyPr>
          <a:lstStyle/>
          <a:p>
            <a:r>
              <a:rPr lang="en-US" sz="2400" dirty="0">
                <a:latin typeface="Candara" panose="020E0502030303020204" pitchFamily="34" charset="0"/>
              </a:rPr>
              <a:t>Posterior belief: based on moving distance </a:t>
            </a:r>
            <a:r>
              <a:rPr lang="en-US" sz="1400" dirty="0">
                <a:latin typeface="Candara" panose="020E0502030303020204" pitchFamily="34" charset="0"/>
              </a:rPr>
              <a:t>----moved right</a:t>
            </a:r>
            <a:r>
              <a:rPr lang="en-US" sz="1400" dirty="0">
                <a:latin typeface="Candara" panose="020E0502030303020204" pitchFamily="34" charset="0"/>
                <a:sym typeface="Wingdings" panose="05000000000000000000" pitchFamily="2" charset="2"/>
              </a:rPr>
              <a:t></a:t>
            </a:r>
            <a:endParaRPr lang="en-US" sz="2400" dirty="0">
              <a:latin typeface="Candara" panose="020E0502030303020204" pitchFamily="34" charset="0"/>
            </a:endParaRPr>
          </a:p>
        </p:txBody>
      </p:sp>
      <p:grpSp>
        <p:nvGrpSpPr>
          <p:cNvPr id="14" name="Group 13">
            <a:extLst>
              <a:ext uri="{FF2B5EF4-FFF2-40B4-BE49-F238E27FC236}">
                <a16:creationId xmlns:a16="http://schemas.microsoft.com/office/drawing/2014/main" id="{2854DDF6-FC5E-C14E-B8F1-55AB321F6B52}"/>
              </a:ext>
            </a:extLst>
          </p:cNvPr>
          <p:cNvGrpSpPr/>
          <p:nvPr/>
        </p:nvGrpSpPr>
        <p:grpSpPr>
          <a:xfrm>
            <a:off x="2158864" y="4608025"/>
            <a:ext cx="6400800" cy="274320"/>
            <a:chOff x="634864" y="4608025"/>
            <a:chExt cx="6400800" cy="274320"/>
          </a:xfrm>
        </p:grpSpPr>
        <p:pic>
          <p:nvPicPr>
            <p:cNvPr id="38" name="Picture 37">
              <a:extLst>
                <a:ext uri="{FF2B5EF4-FFF2-40B4-BE49-F238E27FC236}">
                  <a16:creationId xmlns:a16="http://schemas.microsoft.com/office/drawing/2014/main" id="{974B16D2-48D7-4805-98ED-DB1E988375D1}"/>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006464" y="4608025"/>
              <a:ext cx="701192" cy="274320"/>
            </a:xfrm>
            <a:prstGeom prst="rect">
              <a:avLst/>
            </a:prstGeom>
          </p:spPr>
        </p:pic>
        <p:pic>
          <p:nvPicPr>
            <p:cNvPr id="39" name="Picture 38">
              <a:extLst>
                <a:ext uri="{FF2B5EF4-FFF2-40B4-BE49-F238E27FC236}">
                  <a16:creationId xmlns:a16="http://schemas.microsoft.com/office/drawing/2014/main" id="{23DBFD37-BBFB-43CE-AC9D-0D68796955DD}"/>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2727576" y="4608025"/>
              <a:ext cx="701192" cy="274320"/>
            </a:xfrm>
            <a:prstGeom prst="rect">
              <a:avLst/>
            </a:prstGeom>
          </p:spPr>
        </p:pic>
        <p:pic>
          <p:nvPicPr>
            <p:cNvPr id="40" name="Picture 39">
              <a:extLst>
                <a:ext uri="{FF2B5EF4-FFF2-40B4-BE49-F238E27FC236}">
                  <a16:creationId xmlns:a16="http://schemas.microsoft.com/office/drawing/2014/main" id="{8A77B160-7257-414F-8D37-0412917C1F1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851776" y="4608025"/>
              <a:ext cx="701192" cy="274320"/>
            </a:xfrm>
            <a:prstGeom prst="rect">
              <a:avLst/>
            </a:prstGeom>
          </p:spPr>
        </p:pic>
        <p:cxnSp>
          <p:nvCxnSpPr>
            <p:cNvPr id="41" name="Straight Connector 40">
              <a:extLst>
                <a:ext uri="{FF2B5EF4-FFF2-40B4-BE49-F238E27FC236}">
                  <a16:creationId xmlns:a16="http://schemas.microsoft.com/office/drawing/2014/main" id="{B33C531C-DC1D-42B3-9EF3-5E09BBED4C6A}"/>
                </a:ext>
              </a:extLst>
            </p:cNvPr>
            <p:cNvCxnSpPr>
              <a:cxnSpLocks/>
            </p:cNvCxnSpPr>
            <p:nvPr/>
          </p:nvCxnSpPr>
          <p:spPr>
            <a:xfrm flipV="1">
              <a:off x="634864" y="4608025"/>
              <a:ext cx="0" cy="266700"/>
            </a:xfrm>
            <a:prstGeom prst="line">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42849CF-DF88-4B54-956C-F869CAEE9182}"/>
                </a:ext>
              </a:extLst>
            </p:cNvPr>
            <p:cNvCxnSpPr>
              <a:cxnSpLocks/>
            </p:cNvCxnSpPr>
            <p:nvPr/>
          </p:nvCxnSpPr>
          <p:spPr>
            <a:xfrm flipV="1">
              <a:off x="634864" y="4874725"/>
              <a:ext cx="6400800" cy="7620"/>
            </a:xfrm>
            <a:prstGeom prst="line">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5CC9D815-A792-E748-90AE-1F61E4439C9B}"/>
              </a:ext>
            </a:extLst>
          </p:cNvPr>
          <p:cNvGrpSpPr/>
          <p:nvPr/>
        </p:nvGrpSpPr>
        <p:grpSpPr>
          <a:xfrm>
            <a:off x="2158864" y="2514600"/>
            <a:ext cx="6400800" cy="274320"/>
            <a:chOff x="634864" y="2514600"/>
            <a:chExt cx="6400800" cy="274320"/>
          </a:xfrm>
        </p:grpSpPr>
        <p:cxnSp>
          <p:nvCxnSpPr>
            <p:cNvPr id="49" name="Straight Connector 48">
              <a:extLst>
                <a:ext uri="{FF2B5EF4-FFF2-40B4-BE49-F238E27FC236}">
                  <a16:creationId xmlns:a16="http://schemas.microsoft.com/office/drawing/2014/main" id="{95AE731B-9125-4CB0-9902-64D62C34D92F}"/>
                </a:ext>
              </a:extLst>
            </p:cNvPr>
            <p:cNvCxnSpPr>
              <a:cxnSpLocks/>
            </p:cNvCxnSpPr>
            <p:nvPr/>
          </p:nvCxnSpPr>
          <p:spPr>
            <a:xfrm>
              <a:off x="634864" y="2788920"/>
              <a:ext cx="6400800" cy="0"/>
            </a:xfrm>
            <a:prstGeom prst="line">
              <a:avLst/>
            </a:prstGeom>
            <a:ln w="28575">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DE4BFB5-84D5-4398-BAA8-FF31368F8E3B}"/>
                </a:ext>
              </a:extLst>
            </p:cNvPr>
            <p:cNvCxnSpPr>
              <a:cxnSpLocks/>
            </p:cNvCxnSpPr>
            <p:nvPr/>
          </p:nvCxnSpPr>
          <p:spPr>
            <a:xfrm flipV="1">
              <a:off x="634864" y="2514600"/>
              <a:ext cx="0" cy="266700"/>
            </a:xfrm>
            <a:prstGeom prst="line">
              <a:avLst/>
            </a:prstGeom>
            <a:ln w="28575">
              <a:solidFill>
                <a:schemeClr val="bg2"/>
              </a:solidFill>
              <a:headEnd type="none"/>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564B3862-9139-429E-95A3-5E7C550A4E9E}"/>
                </a:ext>
              </a:extLst>
            </p:cNvPr>
            <p:cNvCxnSpPr>
              <a:cxnSpLocks/>
            </p:cNvCxnSpPr>
            <p:nvPr/>
          </p:nvCxnSpPr>
          <p:spPr>
            <a:xfrm>
              <a:off x="634864" y="2625852"/>
              <a:ext cx="6324600" cy="0"/>
            </a:xfrm>
            <a:prstGeom prst="line">
              <a:avLst/>
            </a:prstGeom>
            <a:ln w="12700"/>
          </p:spPr>
          <p:style>
            <a:lnRef idx="1">
              <a:schemeClr val="dk1"/>
            </a:lnRef>
            <a:fillRef idx="0">
              <a:schemeClr val="dk1"/>
            </a:fillRef>
            <a:effectRef idx="0">
              <a:schemeClr val="dk1"/>
            </a:effectRef>
            <a:fontRef idx="minor">
              <a:schemeClr val="tx1"/>
            </a:fontRef>
          </p:style>
        </p:cxnSp>
      </p:grpSp>
      <p:sp>
        <p:nvSpPr>
          <p:cNvPr id="52" name="Rectangle 51">
            <a:extLst>
              <a:ext uri="{FF2B5EF4-FFF2-40B4-BE49-F238E27FC236}">
                <a16:creationId xmlns:a16="http://schemas.microsoft.com/office/drawing/2014/main" id="{E4B92557-4D79-4BF1-AD24-E4DE53E674F3}"/>
              </a:ext>
            </a:extLst>
          </p:cNvPr>
          <p:cNvSpPr/>
          <p:nvPr/>
        </p:nvSpPr>
        <p:spPr>
          <a:xfrm>
            <a:off x="2047700" y="2150204"/>
            <a:ext cx="3696846" cy="461665"/>
          </a:xfrm>
          <a:prstGeom prst="rect">
            <a:avLst/>
          </a:prstGeom>
        </p:spPr>
        <p:txBody>
          <a:bodyPr wrap="none">
            <a:spAutoFit/>
          </a:bodyPr>
          <a:lstStyle/>
          <a:p>
            <a:r>
              <a:rPr lang="en-US" sz="2400" dirty="0">
                <a:latin typeface="Candara" panose="020E0502030303020204" pitchFamily="34" charset="0"/>
              </a:rPr>
              <a:t>Prior belief: no information</a:t>
            </a:r>
          </a:p>
        </p:txBody>
      </p:sp>
      <p:sp>
        <p:nvSpPr>
          <p:cNvPr id="10" name="Rectangle 9">
            <a:extLst>
              <a:ext uri="{FF2B5EF4-FFF2-40B4-BE49-F238E27FC236}">
                <a16:creationId xmlns:a16="http://schemas.microsoft.com/office/drawing/2014/main" id="{54D9FC52-BF0A-FA44-BEB7-2BB84F30A15B}"/>
              </a:ext>
            </a:extLst>
          </p:cNvPr>
          <p:cNvSpPr/>
          <p:nvPr/>
        </p:nvSpPr>
        <p:spPr>
          <a:xfrm>
            <a:off x="7948350" y="2209909"/>
            <a:ext cx="4206921" cy="369332"/>
          </a:xfrm>
          <a:prstGeom prst="rect">
            <a:avLst/>
          </a:prstGeom>
        </p:spPr>
        <p:txBody>
          <a:bodyPr wrap="none">
            <a:spAutoFit/>
          </a:bodyPr>
          <a:lstStyle/>
          <a:p>
            <a:pPr marL="11113"/>
            <a:r>
              <a:rPr lang="en-US" dirty="0">
                <a:solidFill>
                  <a:srgbClr val="FF0000"/>
                </a:solidFill>
                <a:latin typeface="Candara" panose="020E0502030303020204" pitchFamily="34" charset="0"/>
              </a:rPr>
              <a:t>Where am I now? </a:t>
            </a:r>
            <a:r>
              <a:rPr lang="en-US" dirty="0">
                <a:solidFill>
                  <a:srgbClr val="FF0000"/>
                </a:solidFill>
                <a:latin typeface="Candara" panose="020E0502030303020204" pitchFamily="34" charset="0"/>
                <a:sym typeface="Wingdings" panose="05000000000000000000" pitchFamily="2" charset="2"/>
              </a:rPr>
              <a:t> uniform distribution.</a:t>
            </a:r>
            <a:endParaRPr lang="en-US" dirty="0">
              <a:solidFill>
                <a:srgbClr val="FF0000"/>
              </a:solidFill>
              <a:latin typeface="Candara" panose="020E0502030303020204" pitchFamily="34" charset="0"/>
            </a:endParaRPr>
          </a:p>
        </p:txBody>
      </p:sp>
      <p:sp>
        <p:nvSpPr>
          <p:cNvPr id="44" name="Rectangle 43">
            <a:extLst>
              <a:ext uri="{FF2B5EF4-FFF2-40B4-BE49-F238E27FC236}">
                <a16:creationId xmlns:a16="http://schemas.microsoft.com/office/drawing/2014/main" id="{7F877EE8-67B3-AB46-91BB-CC7DE385F04D}"/>
              </a:ext>
            </a:extLst>
          </p:cNvPr>
          <p:cNvSpPr/>
          <p:nvPr/>
        </p:nvSpPr>
        <p:spPr>
          <a:xfrm>
            <a:off x="8604444" y="3220507"/>
            <a:ext cx="1857816" cy="369332"/>
          </a:xfrm>
          <a:prstGeom prst="rect">
            <a:avLst/>
          </a:prstGeom>
        </p:spPr>
        <p:txBody>
          <a:bodyPr wrap="none">
            <a:spAutoFit/>
          </a:bodyPr>
          <a:lstStyle/>
          <a:p>
            <a:pPr marL="11113"/>
            <a:r>
              <a:rPr lang="en-US" dirty="0">
                <a:solidFill>
                  <a:srgbClr val="FF0000"/>
                </a:solidFill>
                <a:latin typeface="Candara" panose="020E0502030303020204" pitchFamily="34" charset="0"/>
              </a:rPr>
              <a:t>Where am I now?</a:t>
            </a:r>
          </a:p>
        </p:txBody>
      </p:sp>
      <p:sp>
        <p:nvSpPr>
          <p:cNvPr id="53" name="Rectangle 52">
            <a:extLst>
              <a:ext uri="{FF2B5EF4-FFF2-40B4-BE49-F238E27FC236}">
                <a16:creationId xmlns:a16="http://schemas.microsoft.com/office/drawing/2014/main" id="{8C2E2346-9BF9-1840-A823-506ACCA65933}"/>
              </a:ext>
            </a:extLst>
          </p:cNvPr>
          <p:cNvSpPr/>
          <p:nvPr/>
        </p:nvSpPr>
        <p:spPr>
          <a:xfrm>
            <a:off x="8592914" y="4144935"/>
            <a:ext cx="1857816" cy="369332"/>
          </a:xfrm>
          <a:prstGeom prst="rect">
            <a:avLst/>
          </a:prstGeom>
        </p:spPr>
        <p:txBody>
          <a:bodyPr wrap="none">
            <a:spAutoFit/>
          </a:bodyPr>
          <a:lstStyle/>
          <a:p>
            <a:pPr marL="11113"/>
            <a:r>
              <a:rPr lang="en-US" dirty="0">
                <a:solidFill>
                  <a:srgbClr val="FF0000"/>
                </a:solidFill>
                <a:latin typeface="Candara" panose="020E0502030303020204" pitchFamily="34" charset="0"/>
              </a:rPr>
              <a:t>Where am I now?</a:t>
            </a:r>
          </a:p>
        </p:txBody>
      </p:sp>
      <p:sp>
        <p:nvSpPr>
          <p:cNvPr id="54" name="Rectangle 53">
            <a:extLst>
              <a:ext uri="{FF2B5EF4-FFF2-40B4-BE49-F238E27FC236}">
                <a16:creationId xmlns:a16="http://schemas.microsoft.com/office/drawing/2014/main" id="{10C6AA85-8A64-F04C-8583-CA01EB9D09D8}"/>
              </a:ext>
            </a:extLst>
          </p:cNvPr>
          <p:cNvSpPr/>
          <p:nvPr/>
        </p:nvSpPr>
        <p:spPr>
          <a:xfrm>
            <a:off x="8604444" y="5340199"/>
            <a:ext cx="1857816" cy="369332"/>
          </a:xfrm>
          <a:prstGeom prst="rect">
            <a:avLst/>
          </a:prstGeom>
        </p:spPr>
        <p:txBody>
          <a:bodyPr wrap="none">
            <a:spAutoFit/>
          </a:bodyPr>
          <a:lstStyle/>
          <a:p>
            <a:pPr marL="11113"/>
            <a:r>
              <a:rPr lang="en-US" dirty="0">
                <a:solidFill>
                  <a:srgbClr val="FF0000"/>
                </a:solidFill>
                <a:latin typeface="Candara" panose="020E0502030303020204" pitchFamily="34" charset="0"/>
              </a:rPr>
              <a:t>Where am I now?</a:t>
            </a:r>
          </a:p>
        </p:txBody>
      </p:sp>
    </p:spTree>
    <p:extLst>
      <p:ext uri="{BB962C8B-B14F-4D97-AF65-F5344CB8AC3E}">
        <p14:creationId xmlns:p14="http://schemas.microsoft.com/office/powerpoint/2010/main" val="341951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P spid="42" grpId="0"/>
      <p:bldP spid="52" grpId="0"/>
      <p:bldP spid="10" grpId="0"/>
      <p:bldP spid="44" grpId="0"/>
      <p:bldP spid="53" grpId="0"/>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6628-341E-4928-B4CA-E1038EABB0F1}"/>
              </a:ext>
            </a:extLst>
          </p:cNvPr>
          <p:cNvSpPr>
            <a:spLocks noGrp="1"/>
          </p:cNvSpPr>
          <p:nvPr>
            <p:ph type="title"/>
          </p:nvPr>
        </p:nvSpPr>
        <p:spPr/>
        <p:txBody>
          <a:bodyPr/>
          <a:lstStyle/>
          <a:p>
            <a:r>
              <a:rPr lang="en-US" dirty="0"/>
              <a:t>Robot Localization HMM Model (1 dimension)</a:t>
            </a:r>
          </a:p>
        </p:txBody>
      </p:sp>
      <p:sp>
        <p:nvSpPr>
          <p:cNvPr id="3" name="Content Placeholder 2">
            <a:extLst>
              <a:ext uri="{FF2B5EF4-FFF2-40B4-BE49-F238E27FC236}">
                <a16:creationId xmlns:a16="http://schemas.microsoft.com/office/drawing/2014/main" id="{BE9203BC-6711-450B-9DE6-172F24FC9B12}"/>
              </a:ext>
            </a:extLst>
          </p:cNvPr>
          <p:cNvSpPr>
            <a:spLocks noGrp="1"/>
          </p:cNvSpPr>
          <p:nvPr>
            <p:ph idx="1"/>
          </p:nvPr>
        </p:nvSpPr>
        <p:spPr>
          <a:xfrm>
            <a:off x="609600" y="3233126"/>
            <a:ext cx="4445106" cy="3320076"/>
          </a:xfrm>
        </p:spPr>
        <p:txBody>
          <a:bodyPr>
            <a:normAutofit/>
          </a:bodyPr>
          <a:lstStyle/>
          <a:p>
            <a:r>
              <a:rPr lang="en-US" sz="2800" dirty="0"/>
              <a:t>Motion (with error): moving one step to the right with transition matrix T </a:t>
            </a:r>
            <a:endParaRPr lang="en-US" sz="2400" dirty="0"/>
          </a:p>
          <a:p>
            <a:r>
              <a:rPr lang="en-US" sz="2800" dirty="0"/>
              <a:t>Sensor (with error):</a:t>
            </a:r>
          </a:p>
        </p:txBody>
      </p:sp>
      <p:sp>
        <p:nvSpPr>
          <p:cNvPr id="4" name="Slide Number Placeholder 3">
            <a:extLst>
              <a:ext uri="{FF2B5EF4-FFF2-40B4-BE49-F238E27FC236}">
                <a16:creationId xmlns:a16="http://schemas.microsoft.com/office/drawing/2014/main" id="{7B427D29-4EC3-4E73-B7A2-03724A790189}"/>
              </a:ext>
            </a:extLst>
          </p:cNvPr>
          <p:cNvSpPr>
            <a:spLocks noGrp="1"/>
          </p:cNvSpPr>
          <p:nvPr>
            <p:ph type="sldNum" sz="quarter" idx="12"/>
          </p:nvPr>
        </p:nvSpPr>
        <p:spPr/>
        <p:txBody>
          <a:bodyPr/>
          <a:lstStyle/>
          <a:p>
            <a:pPr>
              <a:defRPr/>
            </a:pPr>
            <a:fld id="{CCF77436-EC8C-4AA7-8F7E-35D67B363DD7}" type="slidenum">
              <a:rPr lang="en-US" smtClean="0"/>
              <a:pPr>
                <a:defRPr/>
              </a:pPr>
              <a:t>29</a:t>
            </a:fld>
            <a:endParaRPr lang="en-US" dirty="0"/>
          </a:p>
        </p:txBody>
      </p:sp>
      <p:graphicFrame>
        <p:nvGraphicFramePr>
          <p:cNvPr id="22" name="Content Placeholder 11">
            <a:extLst>
              <a:ext uri="{FF2B5EF4-FFF2-40B4-BE49-F238E27FC236}">
                <a16:creationId xmlns:a16="http://schemas.microsoft.com/office/drawing/2014/main" id="{2AAC55F5-A934-4E34-A4A1-E5A3B480DFAA}"/>
              </a:ext>
            </a:extLst>
          </p:cNvPr>
          <p:cNvGraphicFramePr>
            <a:graphicFrameLocks/>
          </p:cNvGraphicFramePr>
          <p:nvPr>
            <p:extLst>
              <p:ext uri="{D42A27DB-BD31-4B8C-83A1-F6EECF244321}">
                <p14:modId xmlns:p14="http://schemas.microsoft.com/office/powerpoint/2010/main" val="373341654"/>
              </p:ext>
            </p:extLst>
          </p:nvPr>
        </p:nvGraphicFramePr>
        <p:xfrm>
          <a:off x="2121760" y="1138535"/>
          <a:ext cx="7174640" cy="590550"/>
        </p:xfrm>
        <a:graphic>
          <a:graphicData uri="http://schemas.openxmlformats.org/drawingml/2006/table">
            <a:tbl>
              <a:tblPr>
                <a:tableStyleId>{2D5ABB26-0587-4C30-8999-92F81FD0307C}</a:tableStyleId>
              </a:tblPr>
              <a:tblGrid>
                <a:gridCol w="717464">
                  <a:extLst>
                    <a:ext uri="{9D8B030D-6E8A-4147-A177-3AD203B41FA5}">
                      <a16:colId xmlns:a16="http://schemas.microsoft.com/office/drawing/2014/main" val="4207753488"/>
                    </a:ext>
                  </a:extLst>
                </a:gridCol>
                <a:gridCol w="717464">
                  <a:extLst>
                    <a:ext uri="{9D8B030D-6E8A-4147-A177-3AD203B41FA5}">
                      <a16:colId xmlns:a16="http://schemas.microsoft.com/office/drawing/2014/main" val="913648296"/>
                    </a:ext>
                  </a:extLst>
                </a:gridCol>
                <a:gridCol w="717464">
                  <a:extLst>
                    <a:ext uri="{9D8B030D-6E8A-4147-A177-3AD203B41FA5}">
                      <a16:colId xmlns:a16="http://schemas.microsoft.com/office/drawing/2014/main" val="354788712"/>
                    </a:ext>
                  </a:extLst>
                </a:gridCol>
                <a:gridCol w="717464">
                  <a:extLst>
                    <a:ext uri="{9D8B030D-6E8A-4147-A177-3AD203B41FA5}">
                      <a16:colId xmlns:a16="http://schemas.microsoft.com/office/drawing/2014/main" val="3825583562"/>
                    </a:ext>
                  </a:extLst>
                </a:gridCol>
                <a:gridCol w="717464">
                  <a:extLst>
                    <a:ext uri="{9D8B030D-6E8A-4147-A177-3AD203B41FA5}">
                      <a16:colId xmlns:a16="http://schemas.microsoft.com/office/drawing/2014/main" val="973043141"/>
                    </a:ext>
                  </a:extLst>
                </a:gridCol>
                <a:gridCol w="717464">
                  <a:extLst>
                    <a:ext uri="{9D8B030D-6E8A-4147-A177-3AD203B41FA5}">
                      <a16:colId xmlns:a16="http://schemas.microsoft.com/office/drawing/2014/main" val="1843330967"/>
                    </a:ext>
                  </a:extLst>
                </a:gridCol>
                <a:gridCol w="717464">
                  <a:extLst>
                    <a:ext uri="{9D8B030D-6E8A-4147-A177-3AD203B41FA5}">
                      <a16:colId xmlns:a16="http://schemas.microsoft.com/office/drawing/2014/main" val="3917333903"/>
                    </a:ext>
                  </a:extLst>
                </a:gridCol>
                <a:gridCol w="717464">
                  <a:extLst>
                    <a:ext uri="{9D8B030D-6E8A-4147-A177-3AD203B41FA5}">
                      <a16:colId xmlns:a16="http://schemas.microsoft.com/office/drawing/2014/main" val="2589920638"/>
                    </a:ext>
                  </a:extLst>
                </a:gridCol>
                <a:gridCol w="717464">
                  <a:extLst>
                    <a:ext uri="{9D8B030D-6E8A-4147-A177-3AD203B41FA5}">
                      <a16:colId xmlns:a16="http://schemas.microsoft.com/office/drawing/2014/main" val="4027370413"/>
                    </a:ext>
                  </a:extLst>
                </a:gridCol>
                <a:gridCol w="717464">
                  <a:extLst>
                    <a:ext uri="{9D8B030D-6E8A-4147-A177-3AD203B41FA5}">
                      <a16:colId xmlns:a16="http://schemas.microsoft.com/office/drawing/2014/main" val="776761771"/>
                    </a:ext>
                  </a:extLst>
                </a:gridCol>
              </a:tblGrid>
              <a:tr h="590550">
                <a:tc>
                  <a:txBody>
                    <a:bodyPr/>
                    <a:lstStyle/>
                    <a:p>
                      <a:pPr algn="ctr"/>
                      <a:r>
                        <a:rPr lang="en-US" dirty="0">
                          <a:solidFill>
                            <a:schemeClr val="tx1"/>
                          </a:solidFill>
                          <a:latin typeface="Candara" panose="020E0502030303020204" pitchFamily="34" charset="0"/>
                        </a:rPr>
                        <a:t>1</a:t>
                      </a:r>
                      <a:endParaRPr lang="en-US" baseline="-25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latin typeface="Candara" panose="020E050203030302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latin typeface="Candara" panose="020E0502030303020204" pitchFamily="34" charset="0"/>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ndara" panose="020E0502030303020204" pitchFamily="34" charset="0"/>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ndara" panose="020E0502030303020204" pitchFamily="34" charset="0"/>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latin typeface="Candara" panose="020E0502030303020204" pitchFamily="34" charset="0"/>
                        </a:rPr>
                        <a:t>6</a:t>
                      </a:r>
                      <a:endParaRPr lang="en-US" baseline="-250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latin typeface="Candara" panose="020E0502030303020204" pitchFamily="34" charset="0"/>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latin typeface="Candara" panose="020E0502030303020204" pitchFamily="34" charset="0"/>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solidFill>
                            <a:schemeClr val="tx1"/>
                          </a:solidFill>
                          <a:latin typeface="Candara" panose="020E0502030303020204" pitchFamily="34" charset="0"/>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dirty="0">
                          <a:solidFill>
                            <a:schemeClr val="tx1"/>
                          </a:solidFill>
                          <a:latin typeface="Candara" panose="020E0502030303020204" pitchFamily="34" charset="0"/>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7884663"/>
                  </a:ext>
                </a:extLst>
              </a:tr>
            </a:tbl>
          </a:graphicData>
        </a:graphic>
      </p:graphicFrame>
      <p:sp>
        <p:nvSpPr>
          <p:cNvPr id="23" name="Rectangle 22">
            <a:extLst>
              <a:ext uri="{FF2B5EF4-FFF2-40B4-BE49-F238E27FC236}">
                <a16:creationId xmlns:a16="http://schemas.microsoft.com/office/drawing/2014/main" id="{A2878789-E2F5-43B5-ABC9-9C94F084C901}"/>
              </a:ext>
            </a:extLst>
          </p:cNvPr>
          <p:cNvSpPr/>
          <p:nvPr/>
        </p:nvSpPr>
        <p:spPr>
          <a:xfrm>
            <a:off x="5289404" y="1828801"/>
            <a:ext cx="5226196" cy="1169551"/>
          </a:xfrm>
          <a:prstGeom prst="rect">
            <a:avLst/>
          </a:prstGeom>
        </p:spPr>
        <p:txBody>
          <a:bodyPr wrap="square">
            <a:spAutoFit/>
          </a:bodyPr>
          <a:lstStyle/>
          <a:p>
            <a:r>
              <a:rPr lang="en-US" sz="2400" dirty="0">
                <a:latin typeface="Candara" panose="020E0502030303020204" pitchFamily="34" charset="0"/>
              </a:rPr>
              <a:t>S</a:t>
            </a:r>
            <a:r>
              <a:rPr lang="en-US" sz="2400" baseline="-25000" dirty="0">
                <a:latin typeface="Candara" panose="020E0502030303020204" pitchFamily="34" charset="0"/>
              </a:rPr>
              <a:t>i</a:t>
            </a:r>
            <a:r>
              <a:rPr lang="en-US" sz="2400" dirty="0">
                <a:latin typeface="Candara" panose="020E0502030303020204" pitchFamily="34" charset="0"/>
              </a:rPr>
              <a:t> is one of the squares: s=1,2,…,10.</a:t>
            </a:r>
          </a:p>
          <a:p>
            <a:endParaRPr lang="en-US" sz="2200" dirty="0">
              <a:latin typeface="Candara" panose="020E0502030303020204" pitchFamily="34" charset="0"/>
            </a:endParaRPr>
          </a:p>
          <a:p>
            <a:r>
              <a:rPr lang="en-US" sz="2400" dirty="0" err="1">
                <a:latin typeface="Candara" panose="020E0502030303020204" pitchFamily="34" charset="0"/>
              </a:rPr>
              <a:t>Z</a:t>
            </a:r>
            <a:r>
              <a:rPr lang="en-US" sz="2400" baseline="-25000" dirty="0" err="1">
                <a:latin typeface="Candara" panose="020E0502030303020204" pitchFamily="34" charset="0"/>
              </a:rPr>
              <a:t>i</a:t>
            </a:r>
            <a:r>
              <a:rPr lang="en-US" sz="2400" dirty="0">
                <a:latin typeface="Candara" panose="020E0502030303020204" pitchFamily="34" charset="0"/>
              </a:rPr>
              <a:t> is the sensing result (</a:t>
            </a:r>
            <a:r>
              <a:rPr lang="en-US" sz="2400" dirty="0" err="1">
                <a:latin typeface="Candara" panose="020E0502030303020204" pitchFamily="34" charset="0"/>
              </a:rPr>
              <a:t>Z</a:t>
            </a:r>
            <a:r>
              <a:rPr lang="en-US" sz="2400" baseline="-25000" dirty="0" err="1">
                <a:latin typeface="Candara" panose="020E0502030303020204" pitchFamily="34" charset="0"/>
              </a:rPr>
              <a:t>i</a:t>
            </a:r>
            <a:r>
              <a:rPr lang="en-US" sz="2400" dirty="0">
                <a:latin typeface="Candara" panose="020E0502030303020204" pitchFamily="34" charset="0"/>
              </a:rPr>
              <a:t>=d or ¬d)</a:t>
            </a:r>
          </a:p>
        </p:txBody>
      </p:sp>
      <p:sp>
        <p:nvSpPr>
          <p:cNvPr id="25" name="Oval 24">
            <a:extLst>
              <a:ext uri="{FF2B5EF4-FFF2-40B4-BE49-F238E27FC236}">
                <a16:creationId xmlns:a16="http://schemas.microsoft.com/office/drawing/2014/main" id="{29517570-EDB8-6B45-B3FA-EF328F076B54}"/>
              </a:ext>
            </a:extLst>
          </p:cNvPr>
          <p:cNvSpPr/>
          <p:nvPr/>
        </p:nvSpPr>
        <p:spPr>
          <a:xfrm>
            <a:off x="2060715" y="184246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6" name="Straight Arrow Connector 25">
            <a:extLst>
              <a:ext uri="{FF2B5EF4-FFF2-40B4-BE49-F238E27FC236}">
                <a16:creationId xmlns:a16="http://schemas.microsoft.com/office/drawing/2014/main" id="{06DBE46A-75E1-6943-B250-EC8CD8DC83D9}"/>
              </a:ext>
            </a:extLst>
          </p:cNvPr>
          <p:cNvCxnSpPr>
            <a:cxnSpLocks/>
          </p:cNvCxnSpPr>
          <p:nvPr/>
        </p:nvCxnSpPr>
        <p:spPr>
          <a:xfrm>
            <a:off x="2492410" y="206497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29DAC5E8-D55F-BF4E-AE09-6AE81AFB4C05}"/>
              </a:ext>
            </a:extLst>
          </p:cNvPr>
          <p:cNvSpPr/>
          <p:nvPr/>
        </p:nvSpPr>
        <p:spPr>
          <a:xfrm>
            <a:off x="2060714" y="256779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8" name="Straight Arrow Connector 27">
            <a:extLst>
              <a:ext uri="{FF2B5EF4-FFF2-40B4-BE49-F238E27FC236}">
                <a16:creationId xmlns:a16="http://schemas.microsoft.com/office/drawing/2014/main" id="{6C12FC57-D971-DA43-A3B8-00FBDA5E9C1E}"/>
              </a:ext>
            </a:extLst>
          </p:cNvPr>
          <p:cNvCxnSpPr>
            <a:cxnSpLocks/>
          </p:cNvCxnSpPr>
          <p:nvPr/>
        </p:nvCxnSpPr>
        <p:spPr>
          <a:xfrm flipH="1">
            <a:off x="2276562" y="2287475"/>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09C67949-7583-E840-B19B-7A5EF11DDF29}"/>
              </a:ext>
            </a:extLst>
          </p:cNvPr>
          <p:cNvSpPr/>
          <p:nvPr/>
        </p:nvSpPr>
        <p:spPr>
          <a:xfrm>
            <a:off x="2898915" y="184246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30" name="Straight Arrow Connector 29">
            <a:extLst>
              <a:ext uri="{FF2B5EF4-FFF2-40B4-BE49-F238E27FC236}">
                <a16:creationId xmlns:a16="http://schemas.microsoft.com/office/drawing/2014/main" id="{E5BAACCD-01BA-F34F-95BD-6B8179AA6B7F}"/>
              </a:ext>
            </a:extLst>
          </p:cNvPr>
          <p:cNvCxnSpPr>
            <a:cxnSpLocks/>
          </p:cNvCxnSpPr>
          <p:nvPr/>
        </p:nvCxnSpPr>
        <p:spPr>
          <a:xfrm>
            <a:off x="3330610" y="206497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647F7C3B-5C47-AB47-A382-FD9D6007D235}"/>
              </a:ext>
            </a:extLst>
          </p:cNvPr>
          <p:cNvSpPr/>
          <p:nvPr/>
        </p:nvSpPr>
        <p:spPr>
          <a:xfrm>
            <a:off x="2898914" y="256779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32" name="Straight Arrow Connector 31">
            <a:extLst>
              <a:ext uri="{FF2B5EF4-FFF2-40B4-BE49-F238E27FC236}">
                <a16:creationId xmlns:a16="http://schemas.microsoft.com/office/drawing/2014/main" id="{7256D83C-C8BB-294E-A0E9-EAB201FAA1C6}"/>
              </a:ext>
            </a:extLst>
          </p:cNvPr>
          <p:cNvCxnSpPr>
            <a:cxnSpLocks/>
          </p:cNvCxnSpPr>
          <p:nvPr/>
        </p:nvCxnSpPr>
        <p:spPr>
          <a:xfrm flipH="1">
            <a:off x="3114762" y="2287475"/>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B706BF5F-7237-5843-9B98-302C8DCB6F47}"/>
              </a:ext>
            </a:extLst>
          </p:cNvPr>
          <p:cNvSpPr/>
          <p:nvPr/>
        </p:nvSpPr>
        <p:spPr>
          <a:xfrm>
            <a:off x="3737115" y="1842467"/>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4" name="Straight Arrow Connector 33">
            <a:extLst>
              <a:ext uri="{FF2B5EF4-FFF2-40B4-BE49-F238E27FC236}">
                <a16:creationId xmlns:a16="http://schemas.microsoft.com/office/drawing/2014/main" id="{ABC35C45-EFF0-6344-B760-455DF538C237}"/>
              </a:ext>
            </a:extLst>
          </p:cNvPr>
          <p:cNvCxnSpPr>
            <a:cxnSpLocks/>
          </p:cNvCxnSpPr>
          <p:nvPr/>
        </p:nvCxnSpPr>
        <p:spPr>
          <a:xfrm>
            <a:off x="4168810" y="2064971"/>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010F7AA8-A766-6049-B08A-310A2F7586A7}"/>
              </a:ext>
            </a:extLst>
          </p:cNvPr>
          <p:cNvSpPr/>
          <p:nvPr/>
        </p:nvSpPr>
        <p:spPr>
          <a:xfrm>
            <a:off x="3737114" y="256779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6" name="Straight Arrow Connector 35">
            <a:extLst>
              <a:ext uri="{FF2B5EF4-FFF2-40B4-BE49-F238E27FC236}">
                <a16:creationId xmlns:a16="http://schemas.microsoft.com/office/drawing/2014/main" id="{6C8D75BA-C846-8043-9222-E99410149C25}"/>
              </a:ext>
            </a:extLst>
          </p:cNvPr>
          <p:cNvCxnSpPr>
            <a:cxnSpLocks/>
          </p:cNvCxnSpPr>
          <p:nvPr/>
        </p:nvCxnSpPr>
        <p:spPr>
          <a:xfrm flipH="1">
            <a:off x="3952962" y="2287475"/>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CBEA280C-3779-524B-A598-6CDC628742B3}"/>
              </a:ext>
            </a:extLst>
          </p:cNvPr>
          <p:cNvCxnSpPr>
            <a:cxnSpLocks/>
          </p:cNvCxnSpPr>
          <p:nvPr/>
        </p:nvCxnSpPr>
        <p:spPr>
          <a:xfrm>
            <a:off x="4648201" y="2064971"/>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F0D0D7CE-1380-CD40-AE52-DEDC6545C5F1}"/>
                  </a:ext>
                </a:extLst>
              </p:cNvPr>
              <p:cNvSpPr/>
              <p:nvPr/>
            </p:nvSpPr>
            <p:spPr>
              <a:xfrm>
                <a:off x="5289405" y="3352800"/>
                <a:ext cx="5162863" cy="184576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sz="2400" i="1">
                              <a:latin typeface="Cambria Math" panose="02040503050406030204" pitchFamily="18" charset="0"/>
                            </a:rPr>
                          </m:ctrlPr>
                        </m:dPr>
                        <m:e>
                          <m:m>
                            <m:mPr>
                              <m:mcs>
                                <m:mc>
                                  <m:mcPr>
                                    <m:count m:val="7"/>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0</m:t>
                                </m:r>
                                <m:r>
                                  <a:rPr lang="en-US" sz="2400" i="1">
                                    <a:latin typeface="Cambria Math" panose="02040503050406030204" pitchFamily="18" charset="0"/>
                                  </a:rPr>
                                  <m:t>.1</m:t>
                                </m:r>
                              </m:e>
                              <m:e>
                                <m:r>
                                  <a:rPr lang="en-US" sz="2400" i="1">
                                    <a:latin typeface="Cambria Math" panose="02040503050406030204" pitchFamily="18" charset="0"/>
                                  </a:rPr>
                                  <m:t>0.8</m:t>
                                </m:r>
                              </m:e>
                              <m:e>
                                <m:r>
                                  <a:rPr lang="en-US" sz="2400" i="1">
                                    <a:latin typeface="Cambria Math" panose="02040503050406030204" pitchFamily="18" charset="0"/>
                                  </a:rPr>
                                  <m:t>0.1</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m:t>
                                </m:r>
                              </m:e>
                              <m:e>
                                <m:r>
                                  <a:rPr lang="en-US" sz="2400" i="1">
                                    <a:latin typeface="Cambria Math" panose="02040503050406030204" pitchFamily="18" charset="0"/>
                                  </a:rPr>
                                  <m:t>0</m:t>
                                </m:r>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0.1</m:t>
                                </m:r>
                              </m:e>
                              <m:e>
                                <m:r>
                                  <a:rPr lang="en-US" sz="2400" i="1">
                                    <a:latin typeface="Cambria Math" panose="02040503050406030204" pitchFamily="18" charset="0"/>
                                  </a:rPr>
                                  <m:t>0.8</m:t>
                                </m:r>
                              </m:e>
                              <m:e>
                                <m:r>
                                  <a:rPr lang="en-US" sz="2400" i="1">
                                    <a:latin typeface="Cambria Math" panose="02040503050406030204" pitchFamily="18" charset="0"/>
                                  </a:rPr>
                                  <m:t>0.1</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0.1</m:t>
                                </m:r>
                              </m:e>
                              <m:e>
                                <m:r>
                                  <a:rPr lang="en-US" sz="2400" i="1">
                                    <a:latin typeface="Cambria Math" panose="02040503050406030204" pitchFamily="18" charset="0"/>
                                  </a:rPr>
                                  <m:t>0.9</m:t>
                                </m:r>
                              </m:e>
                            </m:mr>
                            <m:mr>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0</m:t>
                                </m:r>
                              </m:e>
                              <m:e>
                                <m:r>
                                  <a:rPr lang="en-US" sz="2400" i="1">
                                    <a:latin typeface="Cambria Math" panose="02040503050406030204" pitchFamily="18" charset="0"/>
                                  </a:rPr>
                                  <m:t>1</m:t>
                                </m:r>
                              </m:e>
                            </m:mr>
                          </m:m>
                        </m:e>
                      </m:d>
                    </m:oMath>
                  </m:oMathPara>
                </a14:m>
                <a:endParaRPr lang="en-US" sz="2400" dirty="0">
                  <a:latin typeface="Candara" panose="020E0502030303020204" pitchFamily="34" charset="0"/>
                </a:endParaRPr>
              </a:p>
            </p:txBody>
          </p:sp>
        </mc:Choice>
        <mc:Fallback xmlns="">
          <p:sp>
            <p:nvSpPr>
              <p:cNvPr id="42" name="Rectangle 41">
                <a:extLst>
                  <a:ext uri="{FF2B5EF4-FFF2-40B4-BE49-F238E27FC236}">
                    <a16:creationId xmlns:a16="http://schemas.microsoft.com/office/drawing/2014/main" id="{F0D0D7CE-1380-CD40-AE52-DEDC6545C5F1}"/>
                  </a:ext>
                </a:extLst>
              </p:cNvPr>
              <p:cNvSpPr>
                <a:spLocks noRot="1" noChangeAspect="1" noMove="1" noResize="1" noEditPoints="1" noAdjustHandles="1" noChangeArrowheads="1" noChangeShapeType="1" noTextEdit="1"/>
              </p:cNvSpPr>
              <p:nvPr/>
            </p:nvSpPr>
            <p:spPr>
              <a:xfrm>
                <a:off x="5289405" y="3352800"/>
                <a:ext cx="5162863" cy="1845762"/>
              </a:xfrm>
              <a:prstGeom prst="rect">
                <a:avLst/>
              </a:prstGeom>
              <a:blipFill>
                <a:blip r:embed="rId3"/>
                <a:stretch>
                  <a:fillRect b="-6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0ABDB754-950A-594C-8F48-628FBA87D070}"/>
                  </a:ext>
                </a:extLst>
              </p:cNvPr>
              <p:cNvSpPr/>
              <p:nvPr/>
            </p:nvSpPr>
            <p:spPr>
              <a:xfrm>
                <a:off x="5410200" y="5267720"/>
                <a:ext cx="2760314" cy="128548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US" sz="2400" i="0" smtClean="0">
                          <a:latin typeface="Cambria Math" panose="02040503050406030204" pitchFamily="18" charset="0"/>
                        </a:rPr>
                        <m:t>P</m:t>
                      </m:r>
                      <m:d>
                        <m:dPr>
                          <m:ctrlPr>
                            <a:rPr lang="en-US" sz="2400" i="1">
                              <a:latin typeface="Cambria Math" panose="02040503050406030204" pitchFamily="18" charset="0"/>
                            </a:rPr>
                          </m:ctrlPr>
                        </m:dPr>
                        <m:e>
                          <m:r>
                            <m:rPr>
                              <m:sty m:val="p"/>
                            </m:rPr>
                            <a:rPr lang="en-US" sz="2400" i="0">
                              <a:latin typeface="Cambria Math" panose="02040503050406030204" pitchFamily="18" charset="0"/>
                            </a:rPr>
                            <m:t>Z</m:t>
                          </m:r>
                          <m:r>
                            <m:rPr>
                              <m:sty m:val="p"/>
                            </m:rPr>
                            <a:rPr lang="en-US" sz="2400" i="0" baseline="-25000">
                              <a:latin typeface="Cambria Math" panose="02040503050406030204" pitchFamily="18" charset="0"/>
                            </a:rPr>
                            <m:t>i</m:t>
                          </m:r>
                          <m:r>
                            <a:rPr lang="en-US" sz="2400" i="0">
                              <a:latin typeface="Cambria Math" panose="02040503050406030204" pitchFamily="18" charset="0"/>
                            </a:rPr>
                            <m:t>=</m:t>
                          </m:r>
                          <m:r>
                            <m:rPr>
                              <m:sty m:val="p"/>
                            </m:rPr>
                            <a:rPr lang="en-US" sz="2400" i="0">
                              <a:latin typeface="Cambria Math" panose="02040503050406030204" pitchFamily="18" charset="0"/>
                            </a:rPr>
                            <m:t>d</m:t>
                          </m:r>
                        </m:e>
                        <m:e>
                          <m:r>
                            <m:rPr>
                              <m:sty m:val="p"/>
                            </m:rPr>
                            <a:rPr lang="en-US" sz="2400" i="0">
                              <a:latin typeface="Cambria Math" panose="02040503050406030204" pitchFamily="18" charset="0"/>
                            </a:rPr>
                            <m:t>S</m:t>
                          </m:r>
                          <m:r>
                            <m:rPr>
                              <m:sty m:val="p"/>
                            </m:rPr>
                            <a:rPr lang="en-US" sz="2400" i="0" baseline="-25000">
                              <a:latin typeface="Cambria Math" panose="02040503050406030204" pitchFamily="18" charset="0"/>
                            </a:rPr>
                            <m:t>i</m:t>
                          </m:r>
                          <m:r>
                            <a:rPr lang="en-US" sz="2400" i="0">
                              <a:latin typeface="Cambria Math" panose="02040503050406030204" pitchFamily="18" charset="0"/>
                            </a:rPr>
                            <m:t>=</m:t>
                          </m:r>
                          <m:r>
                            <m:rPr>
                              <m:sty m:val="p"/>
                            </m:rPr>
                            <a:rPr lang="en-US" sz="2400" i="0">
                              <a:latin typeface="Cambria Math" panose="02040503050406030204" pitchFamily="18" charset="0"/>
                            </a:rPr>
                            <m:t>s</m:t>
                          </m:r>
                        </m:e>
                      </m:d>
                    </m:oMath>
                  </m:oMathPara>
                </a14:m>
                <a:endParaRPr lang="en-US" sz="240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sz="2400" i="1">
                                  <a:latin typeface="Cambria Math" panose="02040503050406030204" pitchFamily="18" charset="0"/>
                                </a:rPr>
                              </m:ctrlPr>
                            </m:eqArrPr>
                            <m:e>
                              <m:r>
                                <a:rPr lang="en-US" sz="2400" i="0">
                                  <a:latin typeface="Cambria Math" panose="02040503050406030204" pitchFamily="18" charset="0"/>
                                </a:rPr>
                                <m:t>0.90, </m:t>
                              </m:r>
                              <m:r>
                                <m:rPr>
                                  <m:sty m:val="p"/>
                                </m:rPr>
                                <a:rPr lang="en-US" sz="2400" i="0">
                                  <a:latin typeface="Cambria Math" panose="02040503050406030204" pitchFamily="18" charset="0"/>
                                </a:rPr>
                                <m:t>s</m:t>
                              </m:r>
                              <m:r>
                                <a:rPr lang="en-US" sz="2400" i="0">
                                  <a:latin typeface="Cambria Math" panose="02040503050406030204" pitchFamily="18" charset="0"/>
                                </a:rPr>
                                <m:t>=3,4,9  </m:t>
                              </m:r>
                            </m:e>
                            <m:e>
                              <m:r>
                                <a:rPr lang="en-US" sz="2400" i="0">
                                  <a:latin typeface="Cambria Math" panose="02040503050406030204" pitchFamily="18" charset="0"/>
                                </a:rPr>
                                <m:t>&amp;0.05, </m:t>
                              </m:r>
                              <m:r>
                                <m:rPr>
                                  <m:nor/>
                                </m:rPr>
                                <a:rPr lang="en-US" sz="2400">
                                  <a:latin typeface="Cambria Math" panose="02040503050406030204" pitchFamily="18" charset="0"/>
                                </a:rPr>
                                <m:t>otherwise</m:t>
                              </m:r>
                            </m:e>
                          </m:eqArr>
                        </m:e>
                      </m:d>
                    </m:oMath>
                  </m:oMathPara>
                </a14:m>
                <a:endParaRPr lang="en-US" sz="2400" dirty="0">
                  <a:latin typeface="Candara" panose="020E0502030303020204" pitchFamily="34" charset="0"/>
                </a:endParaRPr>
              </a:p>
            </p:txBody>
          </p:sp>
        </mc:Choice>
        <mc:Fallback xmlns="">
          <p:sp>
            <p:nvSpPr>
              <p:cNvPr id="43" name="Rectangle 42">
                <a:extLst>
                  <a:ext uri="{FF2B5EF4-FFF2-40B4-BE49-F238E27FC236}">
                    <a16:creationId xmlns:a16="http://schemas.microsoft.com/office/drawing/2014/main" id="{0ABDB754-950A-594C-8F48-628FBA87D070}"/>
                  </a:ext>
                </a:extLst>
              </p:cNvPr>
              <p:cNvSpPr>
                <a:spLocks noRot="1" noChangeAspect="1" noMove="1" noResize="1" noEditPoints="1" noAdjustHandles="1" noChangeArrowheads="1" noChangeShapeType="1" noTextEdit="1"/>
              </p:cNvSpPr>
              <p:nvPr/>
            </p:nvSpPr>
            <p:spPr>
              <a:xfrm>
                <a:off x="5410200" y="5267720"/>
                <a:ext cx="2760314" cy="1285480"/>
              </a:xfrm>
              <a:prstGeom prst="rect">
                <a:avLst/>
              </a:prstGeom>
              <a:blipFill>
                <a:blip r:embed="rId4"/>
                <a:stretch>
                  <a:fillRect l="-6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7E9BF3D-8E15-BF95-EE7F-F08A1B9F1DE1}"/>
                  </a:ext>
                </a:extLst>
              </p:cNvPr>
              <p:cNvSpPr/>
              <p:nvPr/>
            </p:nvSpPr>
            <p:spPr>
              <a:xfrm>
                <a:off x="8526008" y="5198562"/>
                <a:ext cx="2923870" cy="1394421"/>
              </a:xfrm>
              <a:prstGeom prst="rect">
                <a:avLst/>
              </a:prstGeom>
            </p:spPr>
            <p:txBody>
              <a:bodyPr wrap="square">
                <a:spAutoFit/>
              </a:bodyPr>
              <a:lstStyle/>
              <a:p>
                <a14:m>
                  <m:oMath xmlns:m="http://schemas.openxmlformats.org/officeDocument/2006/math">
                    <m:r>
                      <m:rPr>
                        <m:sty m:val="p"/>
                      </m:rPr>
                      <a:rPr lang="en-US" sz="2000" b="0" i="1" smtClean="0">
                        <a:latin typeface="Cambria Math" panose="02040503050406030204" pitchFamily="18" charset="0"/>
                      </a:rPr>
                      <m:t>C</m:t>
                    </m:r>
                    <m:r>
                      <m:rPr>
                        <m:sty m:val="p"/>
                      </m:rPr>
                      <a:rPr lang="en-US" sz="2000" b="0" i="0" smtClean="0">
                        <a:latin typeface="Cambria Math" panose="02040503050406030204" pitchFamily="18" charset="0"/>
                      </a:rPr>
                      <m:t>omplimentary</m:t>
                    </m:r>
                  </m:oMath>
                </a14:m>
                <a:r>
                  <a:rPr lang="en-US" sz="2000" b="0" i="0" dirty="0">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m:rPr>
                          <m:sty m:val="p"/>
                        </m:rPr>
                        <a:rPr lang="en-US" sz="2000" i="0" smtClean="0">
                          <a:latin typeface="Cambria Math" panose="02040503050406030204" pitchFamily="18" charset="0"/>
                        </a:rPr>
                        <m:t>P</m:t>
                      </m:r>
                      <m:d>
                        <m:dPr>
                          <m:ctrlPr>
                            <a:rPr lang="en-US" sz="2000" i="1">
                              <a:latin typeface="Cambria Math" panose="02040503050406030204" pitchFamily="18" charset="0"/>
                            </a:rPr>
                          </m:ctrlPr>
                        </m:dPr>
                        <m:e>
                          <m:r>
                            <m:rPr>
                              <m:sty m:val="p"/>
                            </m:rPr>
                            <a:rPr lang="en-US" sz="2000" i="0">
                              <a:latin typeface="Cambria Math" panose="02040503050406030204" pitchFamily="18" charset="0"/>
                            </a:rPr>
                            <m:t>Z</m:t>
                          </m:r>
                          <m:r>
                            <m:rPr>
                              <m:sty m:val="p"/>
                            </m:rPr>
                            <a:rPr lang="en-US" sz="2000" i="0" baseline="-25000">
                              <a:latin typeface="Cambria Math" panose="02040503050406030204" pitchFamily="18" charset="0"/>
                            </a:rPr>
                            <m:t>i</m:t>
                          </m:r>
                          <m:r>
                            <a:rPr lang="en-US" sz="2000" i="0">
                              <a:latin typeface="Cambria Math" panose="02040503050406030204" pitchFamily="18" charset="0"/>
                            </a:rPr>
                            <m:t>=</m:t>
                          </m:r>
                          <m:r>
                            <a:rPr lang="en-US" sz="2000" b="0" i="1" smtClean="0">
                              <a:latin typeface="Cambria Math" panose="02040503050406030204" pitchFamily="18" charset="0"/>
                            </a:rPr>
                            <m:t>!</m:t>
                          </m:r>
                          <m:r>
                            <a:rPr lang="en-US" sz="2000" b="0" i="1" smtClean="0">
                              <a:latin typeface="Cambria Math" panose="02040503050406030204" pitchFamily="18" charset="0"/>
                            </a:rPr>
                            <m:t>𝑑</m:t>
                          </m:r>
                        </m:e>
                        <m:e>
                          <m:r>
                            <m:rPr>
                              <m:sty m:val="p"/>
                            </m:rPr>
                            <a:rPr lang="en-US" sz="2000" i="0">
                              <a:latin typeface="Cambria Math" panose="02040503050406030204" pitchFamily="18" charset="0"/>
                            </a:rPr>
                            <m:t>S</m:t>
                          </m:r>
                          <m:r>
                            <m:rPr>
                              <m:sty m:val="p"/>
                            </m:rPr>
                            <a:rPr lang="en-US" sz="2000" i="0" baseline="-25000">
                              <a:latin typeface="Cambria Math" panose="02040503050406030204" pitchFamily="18" charset="0"/>
                            </a:rPr>
                            <m:t>i</m:t>
                          </m:r>
                          <m:r>
                            <a:rPr lang="en-US" sz="2000" i="0">
                              <a:latin typeface="Cambria Math" panose="02040503050406030204" pitchFamily="18" charset="0"/>
                            </a:rPr>
                            <m:t>=</m:t>
                          </m:r>
                          <m:r>
                            <m:rPr>
                              <m:sty m:val="p"/>
                            </m:rPr>
                            <a:rPr lang="en-US" sz="2000" i="0">
                              <a:latin typeface="Cambria Math" panose="02040503050406030204" pitchFamily="18" charset="0"/>
                            </a:rPr>
                            <m:t>s</m:t>
                          </m:r>
                        </m:e>
                      </m:d>
                    </m:oMath>
                  </m:oMathPara>
                </a14:m>
                <a:endParaRPr lang="en-US" sz="2000"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000" i="1">
                          <a:latin typeface="Cambria Math" panose="02040503050406030204" pitchFamily="18"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0">
                                  <a:latin typeface="Cambria Math" panose="02040503050406030204" pitchFamily="18" charset="0"/>
                                </a:rPr>
                                <m:t>0.</m:t>
                              </m:r>
                              <m:r>
                                <a:rPr lang="en-US" sz="2000" b="0" i="0" smtClean="0">
                                  <a:latin typeface="Cambria Math" panose="02040503050406030204" pitchFamily="18" charset="0"/>
                                </a:rPr>
                                <m:t>1</m:t>
                              </m:r>
                              <m:r>
                                <a:rPr lang="en-US" sz="2000" i="0">
                                  <a:latin typeface="Cambria Math" panose="02040503050406030204" pitchFamily="18" charset="0"/>
                                </a:rPr>
                                <m:t>, </m:t>
                              </m:r>
                              <m:r>
                                <m:rPr>
                                  <m:sty m:val="p"/>
                                </m:rPr>
                                <a:rPr lang="en-US" sz="2000" i="0">
                                  <a:latin typeface="Cambria Math" panose="02040503050406030204" pitchFamily="18" charset="0"/>
                                </a:rPr>
                                <m:t>s</m:t>
                              </m:r>
                              <m:r>
                                <a:rPr lang="en-US" sz="2000" i="0">
                                  <a:latin typeface="Cambria Math" panose="02040503050406030204" pitchFamily="18" charset="0"/>
                                </a:rPr>
                                <m:t>=3,4,9  </m:t>
                              </m:r>
                            </m:e>
                            <m:e>
                              <m:r>
                                <a:rPr lang="en-US" sz="2000" i="0">
                                  <a:latin typeface="Cambria Math" panose="02040503050406030204" pitchFamily="18" charset="0"/>
                                </a:rPr>
                                <m:t>&amp;0.</m:t>
                              </m:r>
                              <m:r>
                                <a:rPr lang="en-US" sz="2000" b="0" i="0" smtClean="0">
                                  <a:latin typeface="Cambria Math" panose="02040503050406030204" pitchFamily="18" charset="0"/>
                                </a:rPr>
                                <m:t>95</m:t>
                              </m:r>
                              <m:r>
                                <a:rPr lang="en-US" sz="2000" i="0">
                                  <a:latin typeface="Cambria Math" panose="02040503050406030204" pitchFamily="18" charset="0"/>
                                </a:rPr>
                                <m:t>, </m:t>
                              </m:r>
                              <m:r>
                                <m:rPr>
                                  <m:nor/>
                                </m:rPr>
                                <a:rPr lang="en-US" sz="2000">
                                  <a:latin typeface="Cambria Math" panose="02040503050406030204" pitchFamily="18" charset="0"/>
                                </a:rPr>
                                <m:t>otherwise</m:t>
                              </m:r>
                            </m:e>
                          </m:eqArr>
                        </m:e>
                      </m:d>
                    </m:oMath>
                  </m:oMathPara>
                </a14:m>
                <a:endParaRPr lang="en-US" sz="2000" dirty="0">
                  <a:latin typeface="Candara" panose="020E0502030303020204" pitchFamily="34" charset="0"/>
                </a:endParaRPr>
              </a:p>
            </p:txBody>
          </p:sp>
        </mc:Choice>
        <mc:Fallback xmlns="">
          <p:sp>
            <p:nvSpPr>
              <p:cNvPr id="6" name="Rectangle 5">
                <a:extLst>
                  <a:ext uri="{FF2B5EF4-FFF2-40B4-BE49-F238E27FC236}">
                    <a16:creationId xmlns:a16="http://schemas.microsoft.com/office/drawing/2014/main" id="{87E9BF3D-8E15-BF95-EE7F-F08A1B9F1DE1}"/>
                  </a:ext>
                </a:extLst>
              </p:cNvPr>
              <p:cNvSpPr>
                <a:spLocks noRot="1" noChangeAspect="1" noMove="1" noResize="1" noEditPoints="1" noAdjustHandles="1" noChangeArrowheads="1" noChangeShapeType="1" noTextEdit="1"/>
              </p:cNvSpPr>
              <p:nvPr/>
            </p:nvSpPr>
            <p:spPr>
              <a:xfrm>
                <a:off x="8526008" y="5198562"/>
                <a:ext cx="2923870" cy="1394421"/>
              </a:xfrm>
              <a:prstGeom prst="rect">
                <a:avLst/>
              </a:prstGeom>
              <a:blipFill>
                <a:blip r:embed="rId5"/>
                <a:stretch>
                  <a:fillRect t="-2620"/>
                </a:stretch>
              </a:blipFill>
            </p:spPr>
            <p:txBody>
              <a:bodyPr/>
              <a:lstStyle/>
              <a:p>
                <a:r>
                  <a:rPr lang="en-US">
                    <a:noFill/>
                  </a:rPr>
                  <a:t> </a:t>
                </a:r>
              </a:p>
            </p:txBody>
          </p:sp>
        </mc:Fallback>
      </mc:AlternateContent>
    </p:spTree>
    <p:extLst>
      <p:ext uri="{BB962C8B-B14F-4D97-AF65-F5344CB8AC3E}">
        <p14:creationId xmlns:p14="http://schemas.microsoft.com/office/powerpoint/2010/main" val="202367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4CF7-7E28-B041-8BC9-964755DA1D04}"/>
              </a:ext>
            </a:extLst>
          </p:cNvPr>
          <p:cNvSpPr>
            <a:spLocks noGrp="1"/>
          </p:cNvSpPr>
          <p:nvPr>
            <p:ph type="title"/>
          </p:nvPr>
        </p:nvSpPr>
        <p:spPr/>
        <p:txBody>
          <a:bodyPr/>
          <a:lstStyle/>
          <a:p>
            <a:r>
              <a:rPr lang="en-US" dirty="0"/>
              <a:t>Bayesian Networks over Time</a:t>
            </a:r>
          </a:p>
        </p:txBody>
      </p:sp>
      <p:sp>
        <p:nvSpPr>
          <p:cNvPr id="3" name="Content Placeholder 2">
            <a:extLst>
              <a:ext uri="{FF2B5EF4-FFF2-40B4-BE49-F238E27FC236}">
                <a16:creationId xmlns:a16="http://schemas.microsoft.com/office/drawing/2014/main" id="{F05FE3FB-4D97-154A-B64F-CD56603B3E88}"/>
              </a:ext>
            </a:extLst>
          </p:cNvPr>
          <p:cNvSpPr>
            <a:spLocks noGrp="1"/>
          </p:cNvSpPr>
          <p:nvPr>
            <p:ph sz="half" idx="1"/>
          </p:nvPr>
        </p:nvSpPr>
        <p:spPr>
          <a:xfrm>
            <a:off x="609599" y="1295400"/>
            <a:ext cx="7315199" cy="5504688"/>
          </a:xfrm>
        </p:spPr>
        <p:txBody>
          <a:bodyPr>
            <a:normAutofit lnSpcReduction="10000"/>
          </a:bodyPr>
          <a:lstStyle/>
          <a:p>
            <a:r>
              <a:rPr lang="en-US" sz="3200" dirty="0"/>
              <a:t>When treating a diabetic patient, we have evidence such as </a:t>
            </a:r>
          </a:p>
          <a:p>
            <a:pPr lvl="1"/>
            <a:r>
              <a:rPr lang="en-US" sz="2800" dirty="0"/>
              <a:t>Recent insulin doses</a:t>
            </a:r>
          </a:p>
          <a:p>
            <a:pPr lvl="1"/>
            <a:r>
              <a:rPr lang="en-US" sz="2800" dirty="0"/>
              <a:t>Recent food intake</a:t>
            </a:r>
          </a:p>
          <a:p>
            <a:pPr lvl="1"/>
            <a:r>
              <a:rPr lang="en-US" sz="2800" dirty="0"/>
              <a:t>Blood sugar level </a:t>
            </a:r>
          </a:p>
          <a:p>
            <a:pPr lvl="1"/>
            <a:r>
              <a:rPr lang="en-US" sz="2800" dirty="0"/>
              <a:t>Insulin level </a:t>
            </a:r>
          </a:p>
          <a:p>
            <a:r>
              <a:rPr lang="en-US" sz="3200" dirty="0"/>
              <a:t>Given this information, we can make a decision about the patient’s </a:t>
            </a:r>
          </a:p>
          <a:p>
            <a:pPr lvl="1"/>
            <a:r>
              <a:rPr lang="en-US" sz="2800" dirty="0"/>
              <a:t>food intake </a:t>
            </a:r>
          </a:p>
          <a:p>
            <a:pPr lvl="1"/>
            <a:r>
              <a:rPr lang="en-US" sz="2800" dirty="0"/>
              <a:t>insulin dose</a:t>
            </a:r>
          </a:p>
        </p:txBody>
      </p:sp>
      <p:sp>
        <p:nvSpPr>
          <p:cNvPr id="4" name="Slide Number Placeholder 3">
            <a:extLst>
              <a:ext uri="{FF2B5EF4-FFF2-40B4-BE49-F238E27FC236}">
                <a16:creationId xmlns:a16="http://schemas.microsoft.com/office/drawing/2014/main" id="{A0CC5237-1D5D-A249-978C-9396427A92EF}"/>
              </a:ext>
            </a:extLst>
          </p:cNvPr>
          <p:cNvSpPr>
            <a:spLocks noGrp="1"/>
          </p:cNvSpPr>
          <p:nvPr>
            <p:ph type="sldNum" sz="quarter" idx="12"/>
          </p:nvPr>
        </p:nvSpPr>
        <p:spPr/>
        <p:txBody>
          <a:bodyPr/>
          <a:lstStyle/>
          <a:p>
            <a:pPr>
              <a:defRPr/>
            </a:pPr>
            <a:fld id="{CCF77436-EC8C-4AA7-8F7E-35D67B363DD7}" type="slidenum">
              <a:rPr lang="en-US" smtClean="0"/>
              <a:pPr>
                <a:defRPr/>
              </a:pPr>
              <a:t>3</a:t>
            </a:fld>
            <a:endParaRPr lang="en-US" dirty="0"/>
          </a:p>
        </p:txBody>
      </p:sp>
      <p:sp>
        <p:nvSpPr>
          <p:cNvPr id="5" name="Rounded Rectangle 4">
            <a:extLst>
              <a:ext uri="{FF2B5EF4-FFF2-40B4-BE49-F238E27FC236}">
                <a16:creationId xmlns:a16="http://schemas.microsoft.com/office/drawing/2014/main" id="{E615E087-F50E-3649-BAFF-AC12468E2C65}"/>
              </a:ext>
            </a:extLst>
          </p:cNvPr>
          <p:cNvSpPr/>
          <p:nvPr/>
        </p:nvSpPr>
        <p:spPr>
          <a:xfrm>
            <a:off x="9277409" y="2569238"/>
            <a:ext cx="961372" cy="533400"/>
          </a:xfrm>
          <a:prstGeom prst="roundRect">
            <a:avLst>
              <a:gd name="adj" fmla="val 50000"/>
            </a:avLst>
          </a:prstGeom>
          <a:solidFill>
            <a:srgbClr val="FF0000"/>
          </a:solidFill>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solidFill>
                  <a:schemeClr val="bg1"/>
                </a:solidFill>
                <a:latin typeface="Candara" panose="020E0502030303020204" pitchFamily="34" charset="0"/>
              </a:rPr>
              <a:t>diabetic</a:t>
            </a:r>
          </a:p>
        </p:txBody>
      </p:sp>
      <p:sp>
        <p:nvSpPr>
          <p:cNvPr id="6" name="Rounded Rectangle 5">
            <a:extLst>
              <a:ext uri="{FF2B5EF4-FFF2-40B4-BE49-F238E27FC236}">
                <a16:creationId xmlns:a16="http://schemas.microsoft.com/office/drawing/2014/main" id="{F95443AE-27AB-C04E-BA13-2AFC9344004F}"/>
              </a:ext>
            </a:extLst>
          </p:cNvPr>
          <p:cNvSpPr/>
          <p:nvPr/>
        </p:nvSpPr>
        <p:spPr>
          <a:xfrm>
            <a:off x="8634145" y="1537489"/>
            <a:ext cx="97155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insulin doses</a:t>
            </a:r>
          </a:p>
        </p:txBody>
      </p:sp>
      <p:sp>
        <p:nvSpPr>
          <p:cNvPr id="7" name="Rounded Rectangle 6">
            <a:extLst>
              <a:ext uri="{FF2B5EF4-FFF2-40B4-BE49-F238E27FC236}">
                <a16:creationId xmlns:a16="http://schemas.microsoft.com/office/drawing/2014/main" id="{85236FE9-E1EC-7147-A4CF-12F53B70D8C1}"/>
              </a:ext>
            </a:extLst>
          </p:cNvPr>
          <p:cNvSpPr/>
          <p:nvPr/>
        </p:nvSpPr>
        <p:spPr>
          <a:xfrm>
            <a:off x="9834295" y="1540538"/>
            <a:ext cx="961372"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food intake</a:t>
            </a:r>
          </a:p>
        </p:txBody>
      </p:sp>
      <p:cxnSp>
        <p:nvCxnSpPr>
          <p:cNvPr id="8" name="Straight Arrow Connector 7">
            <a:extLst>
              <a:ext uri="{FF2B5EF4-FFF2-40B4-BE49-F238E27FC236}">
                <a16:creationId xmlns:a16="http://schemas.microsoft.com/office/drawing/2014/main" id="{2015E043-8EA6-D447-8324-BB6EF1F1AF2D}"/>
              </a:ext>
            </a:extLst>
          </p:cNvPr>
          <p:cNvCxnSpPr>
            <a:cxnSpLocks/>
            <a:stCxn id="6" idx="2"/>
          </p:cNvCxnSpPr>
          <p:nvPr/>
        </p:nvCxnSpPr>
        <p:spPr>
          <a:xfrm>
            <a:off x="9119920" y="2070889"/>
            <a:ext cx="485775" cy="498349"/>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sp>
        <p:nvSpPr>
          <p:cNvPr id="11" name="Rounded Rectangle 10">
            <a:extLst>
              <a:ext uri="{FF2B5EF4-FFF2-40B4-BE49-F238E27FC236}">
                <a16:creationId xmlns:a16="http://schemas.microsoft.com/office/drawing/2014/main" id="{573203A5-A84A-FF48-9D5A-52FCF1DD72E1}"/>
              </a:ext>
            </a:extLst>
          </p:cNvPr>
          <p:cNvSpPr/>
          <p:nvPr/>
        </p:nvSpPr>
        <p:spPr>
          <a:xfrm>
            <a:off x="8557945" y="3467636"/>
            <a:ext cx="97155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insulin level</a:t>
            </a:r>
          </a:p>
        </p:txBody>
      </p:sp>
      <p:sp>
        <p:nvSpPr>
          <p:cNvPr id="12" name="Rounded Rectangle 11">
            <a:extLst>
              <a:ext uri="{FF2B5EF4-FFF2-40B4-BE49-F238E27FC236}">
                <a16:creationId xmlns:a16="http://schemas.microsoft.com/office/drawing/2014/main" id="{32282C9D-8AE6-6B4F-8D16-553C8BBFBD43}"/>
              </a:ext>
            </a:extLst>
          </p:cNvPr>
          <p:cNvSpPr/>
          <p:nvPr/>
        </p:nvSpPr>
        <p:spPr>
          <a:xfrm>
            <a:off x="9815245" y="3467636"/>
            <a:ext cx="112395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blood sugar level</a:t>
            </a:r>
          </a:p>
        </p:txBody>
      </p:sp>
      <p:cxnSp>
        <p:nvCxnSpPr>
          <p:cNvPr id="15" name="Straight Arrow Connector 14">
            <a:extLst>
              <a:ext uri="{FF2B5EF4-FFF2-40B4-BE49-F238E27FC236}">
                <a16:creationId xmlns:a16="http://schemas.microsoft.com/office/drawing/2014/main" id="{BAA30FAF-426B-4E4F-9630-10927E53A2C0}"/>
              </a:ext>
            </a:extLst>
          </p:cNvPr>
          <p:cNvCxnSpPr>
            <a:cxnSpLocks/>
            <a:stCxn id="7" idx="2"/>
          </p:cNvCxnSpPr>
          <p:nvPr/>
        </p:nvCxnSpPr>
        <p:spPr>
          <a:xfrm flipH="1">
            <a:off x="9907480" y="2073938"/>
            <a:ext cx="407501" cy="4953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562B115-118C-D340-B109-DB21DB217862}"/>
              </a:ext>
            </a:extLst>
          </p:cNvPr>
          <p:cNvCxnSpPr>
            <a:cxnSpLocks/>
            <a:endCxn id="11" idx="0"/>
          </p:cNvCxnSpPr>
          <p:nvPr/>
        </p:nvCxnSpPr>
        <p:spPr>
          <a:xfrm flipH="1">
            <a:off x="9043720" y="3102638"/>
            <a:ext cx="561975" cy="364998"/>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6451CDA-211D-5142-87C7-B554741F6624}"/>
              </a:ext>
            </a:extLst>
          </p:cNvPr>
          <p:cNvCxnSpPr>
            <a:cxnSpLocks/>
            <a:endCxn id="12" idx="0"/>
          </p:cNvCxnSpPr>
          <p:nvPr/>
        </p:nvCxnSpPr>
        <p:spPr>
          <a:xfrm>
            <a:off x="9907480" y="3102638"/>
            <a:ext cx="469740" cy="364998"/>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3520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6628-341E-4928-B4CA-E1038EABB0F1}"/>
              </a:ext>
            </a:extLst>
          </p:cNvPr>
          <p:cNvSpPr>
            <a:spLocks noGrp="1"/>
          </p:cNvSpPr>
          <p:nvPr>
            <p:ph type="title"/>
          </p:nvPr>
        </p:nvSpPr>
        <p:spPr/>
        <p:txBody>
          <a:bodyPr>
            <a:normAutofit fontScale="90000"/>
          </a:bodyPr>
          <a:lstStyle/>
          <a:p>
            <a:r>
              <a:rPr lang="en-US" dirty="0"/>
              <a:t>Sensor update: seeing a door (d) (inference </a:t>
            </a:r>
            <a:r>
              <a:rPr lang="en-US" dirty="0">
                <a:sym typeface="Wingdings" panose="05000000000000000000" pitchFamily="2" charset="2"/>
              </a:rPr>
              <a:t></a:t>
            </a:r>
            <a:r>
              <a:rPr lang="en-US" dirty="0"/>
              <a:t>update based on evidence: use 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9203BC-6711-450B-9DE6-172F24FC9B12}"/>
                  </a:ext>
                </a:extLst>
              </p:cNvPr>
              <p:cNvSpPr>
                <a:spLocks noGrp="1"/>
              </p:cNvSpPr>
              <p:nvPr>
                <p:ph idx="1"/>
              </p:nvPr>
            </p:nvSpPr>
            <p:spPr>
              <a:xfrm>
                <a:off x="609600" y="3185327"/>
                <a:ext cx="10972800" cy="3367875"/>
              </a:xfrm>
            </p:spPr>
            <p:txBody>
              <a:bodyPr>
                <a:normAutofit/>
              </a:bodyPr>
              <a:lstStyle/>
              <a:p>
                <a:pPr marL="11113" indent="0">
                  <a:buNone/>
                </a:pPr>
                <a:r>
                  <a:rPr lang="en-US" sz="2800" dirty="0">
                    <a:solidFill>
                      <a:srgbClr val="FF0000"/>
                    </a:solidFill>
                  </a:rPr>
                  <a:t>Where am I now?</a:t>
                </a:r>
              </a:p>
              <a:p>
                <a:pPr marL="11113" indent="0">
                  <a:buNone/>
                </a:pPr>
                <a:r>
                  <a:rPr lang="en-US" sz="2800" dirty="0"/>
                  <a:t>P(S</a:t>
                </a:r>
                <a:r>
                  <a:rPr lang="en-US" sz="2800" baseline="-25000" dirty="0"/>
                  <a:t>1</a:t>
                </a:r>
                <a:r>
                  <a:rPr lang="en-US" sz="2800" dirty="0"/>
                  <a:t>|Z</a:t>
                </a:r>
                <a:r>
                  <a:rPr lang="en-US" sz="2800" baseline="-25000" dirty="0"/>
                  <a:t>1</a:t>
                </a:r>
                <a:r>
                  <a:rPr lang="en-US" sz="2800" dirty="0"/>
                  <a:t>=d) </a:t>
                </a:r>
                <a14:m>
                  <m:oMath xmlns:m="http://schemas.openxmlformats.org/officeDocument/2006/math">
                    <m:r>
                      <a:rPr lang="en-US" sz="2800" i="1">
                        <a:latin typeface="Cambria Math" panose="02040503050406030204" pitchFamily="18" charset="0"/>
                        <a:ea typeface="Cambria Math" panose="02040503050406030204" pitchFamily="18" charset="0"/>
                      </a:rPr>
                      <m:t>∝ </m:t>
                    </m:r>
                  </m:oMath>
                </a14:m>
                <a:r>
                  <a:rPr lang="en-US" sz="2800" dirty="0"/>
                  <a:t>P(Z</a:t>
                </a:r>
                <a:r>
                  <a:rPr lang="en-US" sz="2800" baseline="-25000" dirty="0"/>
                  <a:t>1</a:t>
                </a:r>
                <a:r>
                  <a:rPr lang="en-US" sz="2800" dirty="0"/>
                  <a:t>=d|S</a:t>
                </a:r>
                <a:r>
                  <a:rPr lang="en-US" sz="2800" baseline="-25000" dirty="0"/>
                  <a:t>1</a:t>
                </a:r>
                <a:r>
                  <a:rPr lang="en-US" sz="2800" dirty="0"/>
                  <a:t>)P(S</a:t>
                </a:r>
                <a:r>
                  <a:rPr lang="en-US" sz="2800" baseline="-25000" dirty="0"/>
                  <a:t>1</a:t>
                </a:r>
                <a:r>
                  <a:rPr lang="en-US" sz="2800" dirty="0"/>
                  <a:t>)  </a:t>
                </a:r>
              </a:p>
            </p:txBody>
          </p:sp>
        </mc:Choice>
        <mc:Fallback xmlns="">
          <p:sp>
            <p:nvSpPr>
              <p:cNvPr id="3" name="Content Placeholder 2">
                <a:extLst>
                  <a:ext uri="{FF2B5EF4-FFF2-40B4-BE49-F238E27FC236}">
                    <a16:creationId xmlns:a16="http://schemas.microsoft.com/office/drawing/2014/main" id="{BE9203BC-6711-450B-9DE6-172F24FC9B12}"/>
                  </a:ext>
                </a:extLst>
              </p:cNvPr>
              <p:cNvSpPr>
                <a:spLocks noGrp="1" noRot="1" noChangeAspect="1" noMove="1" noResize="1" noEditPoints="1" noAdjustHandles="1" noChangeArrowheads="1" noChangeShapeType="1" noTextEdit="1"/>
              </p:cNvSpPr>
              <p:nvPr>
                <p:ph idx="1"/>
              </p:nvPr>
            </p:nvSpPr>
            <p:spPr>
              <a:xfrm>
                <a:off x="609600" y="3185327"/>
                <a:ext cx="10972800" cy="3367875"/>
              </a:xfrm>
              <a:blipFill>
                <a:blip r:embed="rId2"/>
                <a:stretch>
                  <a:fillRect l="-1387" t="-75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427D29-4EC3-4E73-B7A2-03724A790189}"/>
              </a:ext>
            </a:extLst>
          </p:cNvPr>
          <p:cNvSpPr>
            <a:spLocks noGrp="1"/>
          </p:cNvSpPr>
          <p:nvPr>
            <p:ph type="sldNum" sz="quarter" idx="12"/>
          </p:nvPr>
        </p:nvSpPr>
        <p:spPr/>
        <p:txBody>
          <a:bodyPr/>
          <a:lstStyle/>
          <a:p>
            <a:pPr>
              <a:defRPr/>
            </a:pPr>
            <a:fld id="{CCF77436-EC8C-4AA7-8F7E-35D67B363DD7}" type="slidenum">
              <a:rPr lang="en-US" smtClean="0"/>
              <a:pPr>
                <a:defRPr/>
              </a:pPr>
              <a:t>30</a:t>
            </a:fld>
            <a:endParaRPr lang="en-US" dirty="0"/>
          </a:p>
        </p:txBody>
      </p:sp>
      <p:sp>
        <p:nvSpPr>
          <p:cNvPr id="5" name="Oval 4">
            <a:extLst>
              <a:ext uri="{FF2B5EF4-FFF2-40B4-BE49-F238E27FC236}">
                <a16:creationId xmlns:a16="http://schemas.microsoft.com/office/drawing/2014/main" id="{73DB8738-3801-4BF9-A1CE-40B76164A5CC}"/>
              </a:ext>
            </a:extLst>
          </p:cNvPr>
          <p:cNvSpPr/>
          <p:nvPr/>
        </p:nvSpPr>
        <p:spPr>
          <a:xfrm>
            <a:off x="2060715" y="128730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FF0000"/>
                </a:solidFill>
                <a:latin typeface="Candara" panose="020E0502030303020204" pitchFamily="34" charset="0"/>
              </a:rPr>
              <a:t>S</a:t>
            </a:r>
            <a:r>
              <a:rPr lang="en-US" sz="2400" baseline="-25000" dirty="0">
                <a:solidFill>
                  <a:srgbClr val="FF0000"/>
                </a:solidFill>
                <a:latin typeface="Candara" panose="020E0502030303020204" pitchFamily="34" charset="0"/>
              </a:rPr>
              <a:t>1</a:t>
            </a:r>
            <a:endParaRPr lang="en-US" sz="2400" dirty="0">
              <a:solidFill>
                <a:srgbClr val="FF0000"/>
              </a:solidFill>
              <a:latin typeface="Candara" panose="020E0502030303020204" pitchFamily="34" charset="0"/>
            </a:endParaRPr>
          </a:p>
        </p:txBody>
      </p:sp>
      <p:cxnSp>
        <p:nvCxnSpPr>
          <p:cNvPr id="6" name="Straight Arrow Connector 5">
            <a:extLst>
              <a:ext uri="{FF2B5EF4-FFF2-40B4-BE49-F238E27FC236}">
                <a16:creationId xmlns:a16="http://schemas.microsoft.com/office/drawing/2014/main" id="{E654081D-AC6F-4B9B-B94F-8FBF202F5A58}"/>
              </a:ext>
            </a:extLst>
          </p:cNvPr>
          <p:cNvCxnSpPr>
            <a:cxnSpLocks/>
          </p:cNvCxnSpPr>
          <p:nvPr/>
        </p:nvCxnSpPr>
        <p:spPr>
          <a:xfrm>
            <a:off x="2492410" y="1509807"/>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A5845D85-0464-47D9-B2A6-D18487216354}"/>
              </a:ext>
            </a:extLst>
          </p:cNvPr>
          <p:cNvSpPr/>
          <p:nvPr/>
        </p:nvSpPr>
        <p:spPr>
          <a:xfrm>
            <a:off x="2060714" y="201262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cxnSp>
        <p:nvCxnSpPr>
          <p:cNvPr id="8" name="Straight Arrow Connector 7">
            <a:extLst>
              <a:ext uri="{FF2B5EF4-FFF2-40B4-BE49-F238E27FC236}">
                <a16:creationId xmlns:a16="http://schemas.microsoft.com/office/drawing/2014/main" id="{0ACFAA26-606B-420E-95F2-8784E2ADA6C4}"/>
              </a:ext>
            </a:extLst>
          </p:cNvPr>
          <p:cNvCxnSpPr>
            <a:cxnSpLocks/>
          </p:cNvCxnSpPr>
          <p:nvPr/>
        </p:nvCxnSpPr>
        <p:spPr>
          <a:xfrm flipH="1">
            <a:off x="2276562" y="1732311"/>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E458F2E-B5DE-4DA0-B0FC-65078EA0D338}"/>
              </a:ext>
            </a:extLst>
          </p:cNvPr>
          <p:cNvSpPr/>
          <p:nvPr/>
        </p:nvSpPr>
        <p:spPr>
          <a:xfrm>
            <a:off x="2898915" y="12873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0" name="Straight Arrow Connector 9">
            <a:extLst>
              <a:ext uri="{FF2B5EF4-FFF2-40B4-BE49-F238E27FC236}">
                <a16:creationId xmlns:a16="http://schemas.microsoft.com/office/drawing/2014/main" id="{AE5DF479-A15F-43AC-A930-4D06A4680AB1}"/>
              </a:ext>
            </a:extLst>
          </p:cNvPr>
          <p:cNvCxnSpPr>
            <a:cxnSpLocks/>
          </p:cNvCxnSpPr>
          <p:nvPr/>
        </p:nvCxnSpPr>
        <p:spPr>
          <a:xfrm>
            <a:off x="3330610" y="1509807"/>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7289E4DD-9E70-4D5A-A737-5998E9C5467F}"/>
              </a:ext>
            </a:extLst>
          </p:cNvPr>
          <p:cNvSpPr/>
          <p:nvPr/>
        </p:nvSpPr>
        <p:spPr>
          <a:xfrm>
            <a:off x="2898914" y="201262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2" name="Straight Arrow Connector 11">
            <a:extLst>
              <a:ext uri="{FF2B5EF4-FFF2-40B4-BE49-F238E27FC236}">
                <a16:creationId xmlns:a16="http://schemas.microsoft.com/office/drawing/2014/main" id="{6FF35B98-0DA7-47F4-9780-C303DCD4EE58}"/>
              </a:ext>
            </a:extLst>
          </p:cNvPr>
          <p:cNvCxnSpPr>
            <a:cxnSpLocks/>
          </p:cNvCxnSpPr>
          <p:nvPr/>
        </p:nvCxnSpPr>
        <p:spPr>
          <a:xfrm flipH="1">
            <a:off x="3114762" y="1732311"/>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AD07CFE6-6E0A-4373-AAC3-5F7F32AD2389}"/>
              </a:ext>
            </a:extLst>
          </p:cNvPr>
          <p:cNvSpPr/>
          <p:nvPr/>
        </p:nvSpPr>
        <p:spPr>
          <a:xfrm>
            <a:off x="3737115" y="128730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14" name="Straight Arrow Connector 13">
            <a:extLst>
              <a:ext uri="{FF2B5EF4-FFF2-40B4-BE49-F238E27FC236}">
                <a16:creationId xmlns:a16="http://schemas.microsoft.com/office/drawing/2014/main" id="{5D4EC9C7-9CE5-4B20-B18E-763C78765057}"/>
              </a:ext>
            </a:extLst>
          </p:cNvPr>
          <p:cNvCxnSpPr>
            <a:cxnSpLocks/>
          </p:cNvCxnSpPr>
          <p:nvPr/>
        </p:nvCxnSpPr>
        <p:spPr>
          <a:xfrm>
            <a:off x="4168810" y="1509807"/>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4B2731D5-0507-4082-82C6-D4F53CDE0199}"/>
              </a:ext>
            </a:extLst>
          </p:cNvPr>
          <p:cNvSpPr/>
          <p:nvPr/>
        </p:nvSpPr>
        <p:spPr>
          <a:xfrm>
            <a:off x="3737114" y="201262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16" name="Straight Arrow Connector 15">
            <a:extLst>
              <a:ext uri="{FF2B5EF4-FFF2-40B4-BE49-F238E27FC236}">
                <a16:creationId xmlns:a16="http://schemas.microsoft.com/office/drawing/2014/main" id="{5FCEDA1C-BDFF-464E-B538-A13E15D057E1}"/>
              </a:ext>
            </a:extLst>
          </p:cNvPr>
          <p:cNvCxnSpPr>
            <a:cxnSpLocks/>
          </p:cNvCxnSpPr>
          <p:nvPr/>
        </p:nvCxnSpPr>
        <p:spPr>
          <a:xfrm flipH="1">
            <a:off x="3952962" y="1732311"/>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0D23116-AD2B-B949-85B2-01FEFFD956E7}"/>
              </a:ext>
            </a:extLst>
          </p:cNvPr>
          <p:cNvCxnSpPr>
            <a:cxnSpLocks/>
          </p:cNvCxnSpPr>
          <p:nvPr/>
        </p:nvCxnSpPr>
        <p:spPr>
          <a:xfrm>
            <a:off x="4698896" y="1509807"/>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65828986-BC29-E44F-A7F9-6D7F054DDFF4}"/>
              </a:ext>
            </a:extLst>
          </p:cNvPr>
          <p:cNvSpPr/>
          <p:nvPr/>
        </p:nvSpPr>
        <p:spPr>
          <a:xfrm>
            <a:off x="2101656" y="2455579"/>
            <a:ext cx="354584" cy="461665"/>
          </a:xfrm>
          <a:prstGeom prst="rect">
            <a:avLst/>
          </a:prstGeom>
        </p:spPr>
        <p:txBody>
          <a:bodyPr wrap="none">
            <a:spAutoFit/>
          </a:bodyPr>
          <a:lstStyle/>
          <a:p>
            <a:r>
              <a:rPr lang="en-US" sz="2400" dirty="0">
                <a:solidFill>
                  <a:srgbClr val="0000CC"/>
                </a:solidFill>
                <a:latin typeface="Candara" panose="020E0502030303020204" pitchFamily="34" charset="0"/>
              </a:rPr>
              <a:t>d</a:t>
            </a:r>
          </a:p>
        </p:txBody>
      </p:sp>
    </p:spTree>
    <p:extLst>
      <p:ext uri="{BB962C8B-B14F-4D97-AF65-F5344CB8AC3E}">
        <p14:creationId xmlns:p14="http://schemas.microsoft.com/office/powerpoint/2010/main" val="2637226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7"/>
                                        </p:tgtEl>
                                        <p:attrNameLst>
                                          <p:attrName>fillcolor</p:attrName>
                                        </p:attrNameLst>
                                      </p:cBhvr>
                                      <p:to>
                                        <p:clrVal>
                                          <a:schemeClr val="bg2"/>
                                        </p:clrVal>
                                      </p:to>
                                    </p:set>
                                    <p:set>
                                      <p:cBhvr>
                                        <p:cTn id="7" dur="indefinite"/>
                                        <p:tgtEl>
                                          <p:spTgt spid="7"/>
                                        </p:tgtEl>
                                        <p:attrNameLst>
                                          <p:attrName>fill.type</p:attrName>
                                        </p:attrNameLst>
                                      </p:cBhvr>
                                      <p:to>
                                        <p:strVal val="solid"/>
                                      </p:to>
                                    </p:set>
                                    <p:set>
                                      <p:cBhvr>
                                        <p:cTn id="8" dur="indefinite"/>
                                        <p:tgtEl>
                                          <p:spTgt spid="7"/>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1" nodeType="clickEffect">
                                  <p:stCondLst>
                                    <p:cond delay="0"/>
                                  </p:stCondLst>
                                  <p:childTnLst>
                                    <p:set>
                                      <p:cBhvr>
                                        <p:cTn id="14" dur="indefinite"/>
                                        <p:tgtEl>
                                          <p:spTgt spid="5"/>
                                        </p:tgtEl>
                                        <p:attrNameLst>
                                          <p:attrName>fillcolor</p:attrName>
                                        </p:attrNameLst>
                                      </p:cBhvr>
                                      <p:to>
                                        <p:clrVal>
                                          <a:schemeClr val="bg2"/>
                                        </p:clrVal>
                                      </p:to>
                                    </p:set>
                                    <p:set>
                                      <p:cBhvr>
                                        <p:cTn id="15" dur="indefinite"/>
                                        <p:tgtEl>
                                          <p:spTgt spid="5"/>
                                        </p:tgtEl>
                                        <p:attrNameLst>
                                          <p:attrName>fill.type</p:attrName>
                                        </p:attrNameLst>
                                      </p:cBhvr>
                                      <p:to>
                                        <p:strVal val="solid"/>
                                      </p:to>
                                    </p:set>
                                    <p:set>
                                      <p:cBhvr>
                                        <p:cTn id="16" dur="indefinite"/>
                                        <p:tgtEl>
                                          <p:spTgt spid="5"/>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499521AB-8DD5-F142-8A7A-7B5635DC90B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90712" y="5686917"/>
            <a:ext cx="7174643" cy="457200"/>
          </a:xfrm>
          <a:prstGeom prst="rect">
            <a:avLst/>
          </a:prstGeom>
        </p:spPr>
      </p:pic>
      <p:sp>
        <p:nvSpPr>
          <p:cNvPr id="2" name="Title 1">
            <a:extLst>
              <a:ext uri="{FF2B5EF4-FFF2-40B4-BE49-F238E27FC236}">
                <a16:creationId xmlns:a16="http://schemas.microsoft.com/office/drawing/2014/main" id="{A3B46628-341E-4928-B4CA-E1038EABB0F1}"/>
              </a:ext>
            </a:extLst>
          </p:cNvPr>
          <p:cNvSpPr>
            <a:spLocks noGrp="1"/>
          </p:cNvSpPr>
          <p:nvPr>
            <p:ph type="title"/>
          </p:nvPr>
        </p:nvSpPr>
        <p:spPr/>
        <p:txBody>
          <a:bodyPr>
            <a:normAutofit fontScale="90000"/>
          </a:bodyPr>
          <a:lstStyle/>
          <a:p>
            <a:r>
              <a:rPr lang="en-US" dirty="0"/>
              <a:t>Example (update based on evidence: use Bayes’ Rule)</a:t>
            </a:r>
          </a:p>
        </p:txBody>
      </p:sp>
      <mc:AlternateContent xmlns:mc="http://schemas.openxmlformats.org/markup-compatibility/2006" xmlns:a14="http://schemas.microsoft.com/office/drawing/2010/main">
        <mc:Choice Requires="a14">
          <p:sp>
            <p:nvSpPr>
              <p:cNvPr id="24" name="Content Placeholder 23">
                <a:extLst>
                  <a:ext uri="{FF2B5EF4-FFF2-40B4-BE49-F238E27FC236}">
                    <a16:creationId xmlns:a16="http://schemas.microsoft.com/office/drawing/2014/main" id="{5C8B73B8-6F80-5643-AFAC-BD0E9032A8DF}"/>
                  </a:ext>
                </a:extLst>
              </p:cNvPr>
              <p:cNvSpPr>
                <a:spLocks noGrp="1"/>
              </p:cNvSpPr>
              <p:nvPr>
                <p:ph idx="1"/>
              </p:nvPr>
            </p:nvSpPr>
            <p:spPr>
              <a:xfrm>
                <a:off x="609600" y="1786612"/>
                <a:ext cx="10972800" cy="3900303"/>
              </a:xfrm>
            </p:spPr>
            <p:txBody>
              <a:bodyPr>
                <a:normAutofit fontScale="92500" lnSpcReduction="10000"/>
              </a:bodyPr>
              <a:lstStyle/>
              <a:p>
                <a:pPr marL="11113" indent="0">
                  <a:buNone/>
                </a:pPr>
                <a:r>
                  <a:rPr lang="en-US" dirty="0">
                    <a:solidFill>
                      <a:srgbClr val="7030A0"/>
                    </a:solidFill>
                  </a:rPr>
                  <a:t>P(S</a:t>
                </a:r>
                <a:r>
                  <a:rPr lang="en-US" baseline="-25000" dirty="0">
                    <a:solidFill>
                      <a:srgbClr val="7030A0"/>
                    </a:solidFill>
                  </a:rPr>
                  <a:t>1</a:t>
                </a:r>
                <a:r>
                  <a:rPr lang="en-US" dirty="0">
                    <a:solidFill>
                      <a:srgbClr val="7030A0"/>
                    </a:solidFill>
                  </a:rPr>
                  <a:t>|Z</a:t>
                </a:r>
                <a:r>
                  <a:rPr lang="en-US" baseline="-25000" dirty="0">
                    <a:solidFill>
                      <a:srgbClr val="7030A0"/>
                    </a:solidFill>
                  </a:rPr>
                  <a:t>1</a:t>
                </a:r>
                <a:r>
                  <a:rPr lang="en-US" dirty="0">
                    <a:solidFill>
                      <a:srgbClr val="7030A0"/>
                    </a:solidFill>
                  </a:rPr>
                  <a:t>=d)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solidFill>
                      <a:srgbClr val="7030A0"/>
                    </a:solidFill>
                  </a:rPr>
                  <a:t>P(Z</a:t>
                </a:r>
                <a:r>
                  <a:rPr lang="en-US" baseline="-25000" dirty="0">
                    <a:solidFill>
                      <a:srgbClr val="7030A0"/>
                    </a:solidFill>
                  </a:rPr>
                  <a:t>1</a:t>
                </a:r>
                <a:r>
                  <a:rPr lang="en-US" dirty="0">
                    <a:solidFill>
                      <a:srgbClr val="7030A0"/>
                    </a:solidFill>
                  </a:rPr>
                  <a:t>=d|S</a:t>
                </a:r>
                <a:r>
                  <a:rPr lang="en-US" baseline="-25000" dirty="0">
                    <a:solidFill>
                      <a:srgbClr val="7030A0"/>
                    </a:solidFill>
                  </a:rPr>
                  <a:t>1</a:t>
                </a:r>
                <a:r>
                  <a:rPr lang="en-US" dirty="0">
                    <a:solidFill>
                      <a:srgbClr val="7030A0"/>
                    </a:solidFill>
                  </a:rPr>
                  <a:t>)P(S</a:t>
                </a:r>
                <a:r>
                  <a:rPr lang="en-US" baseline="-25000" dirty="0">
                    <a:solidFill>
                      <a:srgbClr val="7030A0"/>
                    </a:solidFill>
                  </a:rPr>
                  <a:t>1</a:t>
                </a:r>
                <a:r>
                  <a:rPr lang="en-US" dirty="0">
                    <a:solidFill>
                      <a:srgbClr val="7030A0"/>
                    </a:solidFill>
                  </a:rPr>
                  <a:t>)  </a:t>
                </a:r>
              </a:p>
              <a:p>
                <a:r>
                  <a:rPr lang="en-US" dirty="0"/>
                  <a:t>P(S</a:t>
                </a:r>
                <a:r>
                  <a:rPr lang="en-US" baseline="-25000" dirty="0"/>
                  <a:t>1</a:t>
                </a:r>
                <a:r>
                  <a:rPr lang="en-US" dirty="0"/>
                  <a:t>=1|Z</a:t>
                </a:r>
                <a:r>
                  <a:rPr lang="en-US" baseline="-25000" dirty="0"/>
                  <a:t>1</a:t>
                </a:r>
                <a:r>
                  <a:rPr lang="en-US" dirty="0"/>
                  <a:t>=d) </a:t>
                </a:r>
                <a:br>
                  <a:rPr lang="en-US" dirty="0"/>
                </a:b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P(Z</a:t>
                </a:r>
                <a:r>
                  <a:rPr lang="en-US" baseline="-25000" dirty="0"/>
                  <a:t>1</a:t>
                </a:r>
                <a:r>
                  <a:rPr lang="en-US" dirty="0"/>
                  <a:t>=d|S</a:t>
                </a:r>
                <a:r>
                  <a:rPr lang="en-US" baseline="-25000" dirty="0"/>
                  <a:t>1</a:t>
                </a:r>
                <a:r>
                  <a:rPr lang="en-US" dirty="0"/>
                  <a:t>=1)P(S</a:t>
                </a:r>
                <a:r>
                  <a:rPr lang="en-US" baseline="-25000" dirty="0"/>
                  <a:t>1</a:t>
                </a:r>
                <a:r>
                  <a:rPr lang="en-US" dirty="0"/>
                  <a:t>) </a:t>
                </a:r>
                <a:br>
                  <a:rPr lang="en-US" dirty="0"/>
                </a:br>
                <a:r>
                  <a:rPr lang="en-US" dirty="0"/>
                  <a:t>= 0.05 * 0.1 = 0.005</a:t>
                </a:r>
              </a:p>
              <a:p>
                <a:r>
                  <a:rPr lang="en-US" dirty="0"/>
                  <a:t>P(S</a:t>
                </a:r>
                <a:r>
                  <a:rPr lang="en-US" baseline="-25000" dirty="0"/>
                  <a:t>1</a:t>
                </a:r>
                <a:r>
                  <a:rPr lang="en-US" dirty="0"/>
                  <a:t>=3|Z</a:t>
                </a:r>
                <a:r>
                  <a:rPr lang="en-US" baseline="-25000" dirty="0"/>
                  <a:t>1</a:t>
                </a:r>
                <a:r>
                  <a:rPr lang="en-US" dirty="0"/>
                  <a:t>=d) </a:t>
                </a:r>
                <a:br>
                  <a:rPr lang="en-US" dirty="0"/>
                </a:b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P(Z</a:t>
                </a:r>
                <a:r>
                  <a:rPr lang="en-US" baseline="-25000" dirty="0"/>
                  <a:t>1</a:t>
                </a:r>
                <a:r>
                  <a:rPr lang="en-US" dirty="0"/>
                  <a:t>=d|S</a:t>
                </a:r>
                <a:r>
                  <a:rPr lang="en-US" baseline="-25000" dirty="0"/>
                  <a:t>1</a:t>
                </a:r>
                <a:r>
                  <a:rPr lang="en-US" dirty="0"/>
                  <a:t>=3)P(S</a:t>
                </a:r>
                <a:r>
                  <a:rPr lang="en-US" baseline="-25000" dirty="0"/>
                  <a:t>1</a:t>
                </a:r>
                <a:r>
                  <a:rPr lang="en-US" dirty="0"/>
                  <a:t>) </a:t>
                </a:r>
                <a:br>
                  <a:rPr lang="en-US" dirty="0"/>
                </a:br>
                <a:r>
                  <a:rPr lang="en-US" dirty="0"/>
                  <a:t>= 0.9 * 0.1 = 0.09</a:t>
                </a:r>
              </a:p>
              <a:p>
                <a:r>
                  <a:rPr lang="en-US" dirty="0"/>
                  <a:t>P(S</a:t>
                </a:r>
                <a:r>
                  <a:rPr lang="en-US" baseline="-25000" dirty="0"/>
                  <a:t>1</a:t>
                </a:r>
                <a:r>
                  <a:rPr lang="en-US" dirty="0"/>
                  <a:t>=1|Z</a:t>
                </a:r>
                <a:r>
                  <a:rPr lang="en-US" baseline="-25000" dirty="0"/>
                  <a:t>1</a:t>
                </a:r>
                <a:r>
                  <a:rPr lang="en-US" dirty="0"/>
                  <a:t>=d) = 0.005 /(0.005*7+0.09*3) = 0.0164</a:t>
                </a:r>
              </a:p>
            </p:txBody>
          </p:sp>
        </mc:Choice>
        <mc:Fallback xmlns="">
          <p:sp>
            <p:nvSpPr>
              <p:cNvPr id="24" name="Content Placeholder 23">
                <a:extLst>
                  <a:ext uri="{FF2B5EF4-FFF2-40B4-BE49-F238E27FC236}">
                    <a16:creationId xmlns:a16="http://schemas.microsoft.com/office/drawing/2014/main" id="{5C8B73B8-6F80-5643-AFAC-BD0E9032A8DF}"/>
                  </a:ext>
                </a:extLst>
              </p:cNvPr>
              <p:cNvSpPr>
                <a:spLocks noGrp="1" noRot="1" noChangeAspect="1" noMove="1" noResize="1" noEditPoints="1" noAdjustHandles="1" noChangeArrowheads="1" noChangeShapeType="1" noTextEdit="1"/>
              </p:cNvSpPr>
              <p:nvPr>
                <p:ph idx="1"/>
              </p:nvPr>
            </p:nvSpPr>
            <p:spPr>
              <a:xfrm>
                <a:off x="609600" y="1786612"/>
                <a:ext cx="10972800" cy="3900303"/>
              </a:xfrm>
              <a:blipFill>
                <a:blip r:embed="rId3"/>
                <a:stretch>
                  <a:fillRect l="-1503" t="-1623" b="-454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427D29-4EC3-4E73-B7A2-03724A790189}"/>
              </a:ext>
            </a:extLst>
          </p:cNvPr>
          <p:cNvSpPr>
            <a:spLocks noGrp="1"/>
          </p:cNvSpPr>
          <p:nvPr>
            <p:ph type="sldNum" sz="quarter" idx="12"/>
          </p:nvPr>
        </p:nvSpPr>
        <p:spPr/>
        <p:txBody>
          <a:bodyPr/>
          <a:lstStyle/>
          <a:p>
            <a:fld id="{CCF77436-EC8C-4AA7-8F7E-35D67B363DD7}" type="slidenum">
              <a:rPr lang="en-US" smtClean="0"/>
              <a:pPr/>
              <a:t>31</a:t>
            </a:fld>
            <a:endParaRPr lang="en-US" dirty="0"/>
          </a:p>
        </p:txBody>
      </p:sp>
      <p:graphicFrame>
        <p:nvGraphicFramePr>
          <p:cNvPr id="26" name="Table 25">
            <a:extLst>
              <a:ext uri="{FF2B5EF4-FFF2-40B4-BE49-F238E27FC236}">
                <a16:creationId xmlns:a16="http://schemas.microsoft.com/office/drawing/2014/main" id="{9B7700DD-EC1C-7C44-81DB-57A2C8DA85B6}"/>
              </a:ext>
            </a:extLst>
          </p:cNvPr>
          <p:cNvGraphicFramePr>
            <a:graphicFrameLocks noGrp="1"/>
          </p:cNvGraphicFramePr>
          <p:nvPr>
            <p:extLst>
              <p:ext uri="{D42A27DB-BD31-4B8C-83A1-F6EECF244321}">
                <p14:modId xmlns:p14="http://schemas.microsoft.com/office/powerpoint/2010/main" val="290782171"/>
              </p:ext>
            </p:extLst>
          </p:nvPr>
        </p:nvGraphicFramePr>
        <p:xfrm>
          <a:off x="690713" y="6152245"/>
          <a:ext cx="7174643" cy="558800"/>
        </p:xfrm>
        <a:graphic>
          <a:graphicData uri="http://schemas.openxmlformats.org/drawingml/2006/table">
            <a:tbl>
              <a:tblPr firstRow="1">
                <a:tableStyleId>{F5AB1C69-6EDB-4FF4-983F-18BD219EF322}</a:tableStyleId>
              </a:tblPr>
              <a:tblGrid>
                <a:gridCol w="697640">
                  <a:extLst>
                    <a:ext uri="{9D8B030D-6E8A-4147-A177-3AD203B41FA5}">
                      <a16:colId xmlns:a16="http://schemas.microsoft.com/office/drawing/2014/main" val="2325568808"/>
                    </a:ext>
                  </a:extLst>
                </a:gridCol>
                <a:gridCol w="685800">
                  <a:extLst>
                    <a:ext uri="{9D8B030D-6E8A-4147-A177-3AD203B41FA5}">
                      <a16:colId xmlns:a16="http://schemas.microsoft.com/office/drawing/2014/main" val="4294094801"/>
                    </a:ext>
                  </a:extLst>
                </a:gridCol>
                <a:gridCol w="657347">
                  <a:extLst>
                    <a:ext uri="{9D8B030D-6E8A-4147-A177-3AD203B41FA5}">
                      <a16:colId xmlns:a16="http://schemas.microsoft.com/office/drawing/2014/main" val="4008103974"/>
                    </a:ext>
                  </a:extLst>
                </a:gridCol>
                <a:gridCol w="733408">
                  <a:extLst>
                    <a:ext uri="{9D8B030D-6E8A-4147-A177-3AD203B41FA5}">
                      <a16:colId xmlns:a16="http://schemas.microsoft.com/office/drawing/2014/main" val="2573947812"/>
                    </a:ext>
                  </a:extLst>
                </a:gridCol>
                <a:gridCol w="733408">
                  <a:extLst>
                    <a:ext uri="{9D8B030D-6E8A-4147-A177-3AD203B41FA5}">
                      <a16:colId xmlns:a16="http://schemas.microsoft.com/office/drawing/2014/main" val="3355993083"/>
                    </a:ext>
                  </a:extLst>
                </a:gridCol>
                <a:gridCol w="733408">
                  <a:extLst>
                    <a:ext uri="{9D8B030D-6E8A-4147-A177-3AD203B41FA5}">
                      <a16:colId xmlns:a16="http://schemas.microsoft.com/office/drawing/2014/main" val="2955358894"/>
                    </a:ext>
                  </a:extLst>
                </a:gridCol>
                <a:gridCol w="733408">
                  <a:extLst>
                    <a:ext uri="{9D8B030D-6E8A-4147-A177-3AD203B41FA5}">
                      <a16:colId xmlns:a16="http://schemas.microsoft.com/office/drawing/2014/main" val="322307709"/>
                    </a:ext>
                  </a:extLst>
                </a:gridCol>
                <a:gridCol w="733408">
                  <a:extLst>
                    <a:ext uri="{9D8B030D-6E8A-4147-A177-3AD203B41FA5}">
                      <a16:colId xmlns:a16="http://schemas.microsoft.com/office/drawing/2014/main" val="3010940328"/>
                    </a:ext>
                  </a:extLst>
                </a:gridCol>
                <a:gridCol w="733408">
                  <a:extLst>
                    <a:ext uri="{9D8B030D-6E8A-4147-A177-3AD203B41FA5}">
                      <a16:colId xmlns:a16="http://schemas.microsoft.com/office/drawing/2014/main" val="1278462818"/>
                    </a:ext>
                  </a:extLst>
                </a:gridCol>
                <a:gridCol w="733408">
                  <a:extLst>
                    <a:ext uri="{9D8B030D-6E8A-4147-A177-3AD203B41FA5}">
                      <a16:colId xmlns:a16="http://schemas.microsoft.com/office/drawing/2014/main" val="1312387165"/>
                    </a:ext>
                  </a:extLst>
                </a:gridCol>
              </a:tblGrid>
              <a:tr h="279400">
                <a:tc>
                  <a:txBody>
                    <a:bodyPr/>
                    <a:lstStyle/>
                    <a:p>
                      <a:pPr algn="ctr" fontAlgn="b"/>
                      <a:r>
                        <a:rPr lang="en-US" sz="1600" u="none" strike="noStrike" dirty="0">
                          <a:effectLst/>
                          <a:latin typeface="Candara" panose="020E0502030303020204" pitchFamily="34" charset="0"/>
                        </a:rPr>
                        <a:t>1</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2</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3</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4</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5</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6</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7</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8</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9</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10</a:t>
                      </a:r>
                      <a:endParaRPr lang="en-US" sz="1600" b="0" i="0" u="none" strike="noStrike" dirty="0">
                        <a:solidFill>
                          <a:srgbClr val="00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1365641535"/>
                  </a:ext>
                </a:extLst>
              </a:tr>
              <a:tr h="279400">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0.2951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0.2951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0.2951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585894616"/>
                  </a:ext>
                </a:extLst>
              </a:tr>
            </a:tbl>
          </a:graphicData>
        </a:graphic>
      </p:graphicFrame>
      <p:pic>
        <p:nvPicPr>
          <p:cNvPr id="7" name="Picture 6">
            <a:extLst>
              <a:ext uri="{FF2B5EF4-FFF2-40B4-BE49-F238E27FC236}">
                <a16:creationId xmlns:a16="http://schemas.microsoft.com/office/drawing/2014/main" id="{B83CAF4A-F56C-124C-BBA1-899B41592242}"/>
              </a:ext>
            </a:extLst>
          </p:cNvPr>
          <p:cNvPicPr>
            <a:picLocks noChangeAspect="1"/>
          </p:cNvPicPr>
          <p:nvPr/>
        </p:nvPicPr>
        <p:blipFill rotWithShape="1">
          <a:blip r:embed="rId4"/>
          <a:srcRect l="2764" t="53257" r="3387" b="19739"/>
          <a:stretch/>
        </p:blipFill>
        <p:spPr>
          <a:xfrm>
            <a:off x="660558" y="799060"/>
            <a:ext cx="7174640" cy="264693"/>
          </a:xfrm>
          <a:prstGeom prst="rect">
            <a:avLst/>
          </a:prstGeom>
        </p:spPr>
      </p:pic>
      <p:graphicFrame>
        <p:nvGraphicFramePr>
          <p:cNvPr id="8" name="Table 7">
            <a:extLst>
              <a:ext uri="{FF2B5EF4-FFF2-40B4-BE49-F238E27FC236}">
                <a16:creationId xmlns:a16="http://schemas.microsoft.com/office/drawing/2014/main" id="{6E9D399E-22DB-0040-BB11-4FBC36683FD7}"/>
              </a:ext>
            </a:extLst>
          </p:cNvPr>
          <p:cNvGraphicFramePr>
            <a:graphicFrameLocks noGrp="1"/>
          </p:cNvGraphicFramePr>
          <p:nvPr>
            <p:extLst>
              <p:ext uri="{D42A27DB-BD31-4B8C-83A1-F6EECF244321}">
                <p14:modId xmlns:p14="http://schemas.microsoft.com/office/powerpoint/2010/main" val="2575081630"/>
              </p:ext>
            </p:extLst>
          </p:nvPr>
        </p:nvGraphicFramePr>
        <p:xfrm>
          <a:off x="726708" y="1063753"/>
          <a:ext cx="7174643" cy="558800"/>
        </p:xfrm>
        <a:graphic>
          <a:graphicData uri="http://schemas.openxmlformats.org/drawingml/2006/table">
            <a:tbl>
              <a:tblPr firstRow="1">
                <a:tableStyleId>{F5AB1C69-6EDB-4FF4-983F-18BD219EF322}</a:tableStyleId>
              </a:tblPr>
              <a:tblGrid>
                <a:gridCol w="697640">
                  <a:extLst>
                    <a:ext uri="{9D8B030D-6E8A-4147-A177-3AD203B41FA5}">
                      <a16:colId xmlns:a16="http://schemas.microsoft.com/office/drawing/2014/main" val="2325568808"/>
                    </a:ext>
                  </a:extLst>
                </a:gridCol>
                <a:gridCol w="685800">
                  <a:extLst>
                    <a:ext uri="{9D8B030D-6E8A-4147-A177-3AD203B41FA5}">
                      <a16:colId xmlns:a16="http://schemas.microsoft.com/office/drawing/2014/main" val="4294094801"/>
                    </a:ext>
                  </a:extLst>
                </a:gridCol>
                <a:gridCol w="657347">
                  <a:extLst>
                    <a:ext uri="{9D8B030D-6E8A-4147-A177-3AD203B41FA5}">
                      <a16:colId xmlns:a16="http://schemas.microsoft.com/office/drawing/2014/main" val="4008103974"/>
                    </a:ext>
                  </a:extLst>
                </a:gridCol>
                <a:gridCol w="733408">
                  <a:extLst>
                    <a:ext uri="{9D8B030D-6E8A-4147-A177-3AD203B41FA5}">
                      <a16:colId xmlns:a16="http://schemas.microsoft.com/office/drawing/2014/main" val="2573947812"/>
                    </a:ext>
                  </a:extLst>
                </a:gridCol>
                <a:gridCol w="733408">
                  <a:extLst>
                    <a:ext uri="{9D8B030D-6E8A-4147-A177-3AD203B41FA5}">
                      <a16:colId xmlns:a16="http://schemas.microsoft.com/office/drawing/2014/main" val="3355993083"/>
                    </a:ext>
                  </a:extLst>
                </a:gridCol>
                <a:gridCol w="733408">
                  <a:extLst>
                    <a:ext uri="{9D8B030D-6E8A-4147-A177-3AD203B41FA5}">
                      <a16:colId xmlns:a16="http://schemas.microsoft.com/office/drawing/2014/main" val="2955358894"/>
                    </a:ext>
                  </a:extLst>
                </a:gridCol>
                <a:gridCol w="733408">
                  <a:extLst>
                    <a:ext uri="{9D8B030D-6E8A-4147-A177-3AD203B41FA5}">
                      <a16:colId xmlns:a16="http://schemas.microsoft.com/office/drawing/2014/main" val="322307709"/>
                    </a:ext>
                  </a:extLst>
                </a:gridCol>
                <a:gridCol w="733408">
                  <a:extLst>
                    <a:ext uri="{9D8B030D-6E8A-4147-A177-3AD203B41FA5}">
                      <a16:colId xmlns:a16="http://schemas.microsoft.com/office/drawing/2014/main" val="3010940328"/>
                    </a:ext>
                  </a:extLst>
                </a:gridCol>
                <a:gridCol w="733408">
                  <a:extLst>
                    <a:ext uri="{9D8B030D-6E8A-4147-A177-3AD203B41FA5}">
                      <a16:colId xmlns:a16="http://schemas.microsoft.com/office/drawing/2014/main" val="1278462818"/>
                    </a:ext>
                  </a:extLst>
                </a:gridCol>
                <a:gridCol w="733408">
                  <a:extLst>
                    <a:ext uri="{9D8B030D-6E8A-4147-A177-3AD203B41FA5}">
                      <a16:colId xmlns:a16="http://schemas.microsoft.com/office/drawing/2014/main" val="1312387165"/>
                    </a:ext>
                  </a:extLst>
                </a:gridCol>
              </a:tblGrid>
              <a:tr h="279400">
                <a:tc>
                  <a:txBody>
                    <a:bodyPr/>
                    <a:lstStyle/>
                    <a:p>
                      <a:pPr algn="ctr" fontAlgn="b"/>
                      <a:r>
                        <a:rPr lang="en-US" sz="1600" u="none" strike="noStrike" dirty="0">
                          <a:effectLst/>
                          <a:latin typeface="Candara" panose="020E0502030303020204" pitchFamily="34" charset="0"/>
                        </a:rPr>
                        <a:t>1</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2</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3</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4</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5</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6</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7</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8</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9</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10</a:t>
                      </a:r>
                      <a:endParaRPr lang="en-US" sz="1600" b="0" i="0" u="none" strike="noStrike" dirty="0">
                        <a:solidFill>
                          <a:srgbClr val="00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1365641535"/>
                  </a:ext>
                </a:extLst>
              </a:tr>
              <a:tr h="279400">
                <a:tc>
                  <a:txBody>
                    <a:bodyPr/>
                    <a:lstStyle/>
                    <a:p>
                      <a:pPr algn="ctr" fontAlgn="b"/>
                      <a:r>
                        <a:rPr kumimoji="0" lang="en-US" sz="16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0.1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kumimoji="0" lang="en-US" sz="16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0.1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kumimoji="0" lang="en-US" sz="16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0.1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kumimoji="0" lang="en-US" sz="16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0.1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kumimoji="0" lang="en-US" sz="16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0.1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kumimoji="0" lang="en-US" sz="16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0.1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kumimoji="0" lang="en-US" sz="16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0.1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kumimoji="0" lang="en-US" sz="16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0.1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kumimoji="0" lang="en-US" sz="1600" b="0" i="0" u="none" strike="noStrike" kern="1200" cap="none" spc="0" normalizeH="0" baseline="0" noProof="0" dirty="0">
                          <a:ln>
                            <a:noFill/>
                          </a:ln>
                          <a:solidFill>
                            <a:prstClr val="black"/>
                          </a:solidFill>
                          <a:effectLst/>
                          <a:uLnTx/>
                          <a:uFillTx/>
                          <a:latin typeface="Candara" panose="020E0502030303020204" pitchFamily="34" charset="0"/>
                          <a:ea typeface="+mn-ea"/>
                          <a:cs typeface="+mn-cs"/>
                        </a:rPr>
                        <a:t>0.1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0.1</a:t>
                      </a:r>
                      <a:endParaRPr lang="en-US" sz="1600" b="0" i="0" u="none" strike="noStrike" dirty="0">
                        <a:solidFill>
                          <a:srgbClr val="FF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585894616"/>
                  </a:ext>
                </a:extLst>
              </a:tr>
            </a:tbl>
          </a:graphicData>
        </a:graphic>
      </p:graphicFrame>
      <p:sp>
        <p:nvSpPr>
          <p:cNvPr id="3" name="Rectangle 2">
            <a:extLst>
              <a:ext uri="{FF2B5EF4-FFF2-40B4-BE49-F238E27FC236}">
                <a16:creationId xmlns:a16="http://schemas.microsoft.com/office/drawing/2014/main" id="{4D08F846-C694-5C4D-B5FA-93B692BA2944}"/>
              </a:ext>
            </a:extLst>
          </p:cNvPr>
          <p:cNvSpPr/>
          <p:nvPr/>
        </p:nvSpPr>
        <p:spPr>
          <a:xfrm>
            <a:off x="7901350" y="1026041"/>
            <a:ext cx="654346" cy="369332"/>
          </a:xfrm>
          <a:prstGeom prst="rect">
            <a:avLst/>
          </a:prstGeom>
        </p:spPr>
        <p:txBody>
          <a:bodyPr wrap="none">
            <a:spAutoFit/>
          </a:bodyPr>
          <a:lstStyle/>
          <a:p>
            <a:r>
              <a:rPr lang="en-US" dirty="0">
                <a:latin typeface="Candara" panose="020E0502030303020204" pitchFamily="34" charset="0"/>
              </a:rPr>
              <a:t>Prior</a:t>
            </a:r>
          </a:p>
        </p:txBody>
      </p:sp>
      <p:sp>
        <p:nvSpPr>
          <p:cNvPr id="10" name="Rectangle 9">
            <a:extLst>
              <a:ext uri="{FF2B5EF4-FFF2-40B4-BE49-F238E27FC236}">
                <a16:creationId xmlns:a16="http://schemas.microsoft.com/office/drawing/2014/main" id="{8D89E123-09DE-0046-91EA-7BF024A29548}"/>
              </a:ext>
            </a:extLst>
          </p:cNvPr>
          <p:cNvSpPr/>
          <p:nvPr/>
        </p:nvSpPr>
        <p:spPr>
          <a:xfrm>
            <a:off x="7865355" y="6119587"/>
            <a:ext cx="1080745" cy="369332"/>
          </a:xfrm>
          <a:prstGeom prst="rect">
            <a:avLst/>
          </a:prstGeom>
        </p:spPr>
        <p:txBody>
          <a:bodyPr wrap="none">
            <a:spAutoFit/>
          </a:bodyPr>
          <a:lstStyle/>
          <a:p>
            <a:r>
              <a:rPr lang="en-US" dirty="0">
                <a:latin typeface="Candara" panose="020E0502030303020204" pitchFamily="34" charset="0"/>
              </a:rPr>
              <a:t>Posterior</a:t>
            </a:r>
          </a:p>
        </p:txBody>
      </p:sp>
      <p:sp>
        <p:nvSpPr>
          <p:cNvPr id="5" name="Rectangle 4">
            <a:extLst>
              <a:ext uri="{FF2B5EF4-FFF2-40B4-BE49-F238E27FC236}">
                <a16:creationId xmlns:a16="http://schemas.microsoft.com/office/drawing/2014/main" id="{E030EBA2-5F25-0543-B00F-927CAA4A1533}"/>
              </a:ext>
            </a:extLst>
          </p:cNvPr>
          <p:cNvSpPr/>
          <p:nvPr/>
        </p:nvSpPr>
        <p:spPr>
          <a:xfrm>
            <a:off x="6014972" y="2345214"/>
            <a:ext cx="4278735" cy="523220"/>
          </a:xfrm>
          <a:prstGeom prst="rect">
            <a:avLst/>
          </a:prstGeom>
        </p:spPr>
        <p:txBody>
          <a:bodyPr wrap="none">
            <a:spAutoFit/>
          </a:bodyPr>
          <a:lstStyle/>
          <a:p>
            <a:r>
              <a:rPr lang="en-US" sz="2800" dirty="0">
                <a:latin typeface="Candara" panose="020E0502030303020204" pitchFamily="34" charset="0"/>
              </a:rPr>
              <a:t>Same for S</a:t>
            </a:r>
            <a:r>
              <a:rPr lang="en-US" sz="2800" baseline="-25000" dirty="0">
                <a:latin typeface="Candara" panose="020E0502030303020204" pitchFamily="34" charset="0"/>
              </a:rPr>
              <a:t>1</a:t>
            </a:r>
            <a:r>
              <a:rPr lang="en-US" sz="2800" dirty="0">
                <a:latin typeface="Candara" panose="020E0502030303020204" pitchFamily="34" charset="0"/>
              </a:rPr>
              <a:t>=1,2,5,6,7,8, 10 </a:t>
            </a:r>
          </a:p>
        </p:txBody>
      </p:sp>
      <p:sp>
        <p:nvSpPr>
          <p:cNvPr id="12" name="Rectangle 11">
            <a:extLst>
              <a:ext uri="{FF2B5EF4-FFF2-40B4-BE49-F238E27FC236}">
                <a16:creationId xmlns:a16="http://schemas.microsoft.com/office/drawing/2014/main" id="{5BE593D0-D8B1-1243-A128-BD6BFB802DC0}"/>
              </a:ext>
            </a:extLst>
          </p:cNvPr>
          <p:cNvSpPr/>
          <p:nvPr/>
        </p:nvSpPr>
        <p:spPr>
          <a:xfrm>
            <a:off x="6014970" y="3697295"/>
            <a:ext cx="2924198" cy="523220"/>
          </a:xfrm>
          <a:prstGeom prst="rect">
            <a:avLst/>
          </a:prstGeom>
        </p:spPr>
        <p:txBody>
          <a:bodyPr wrap="none">
            <a:spAutoFit/>
          </a:bodyPr>
          <a:lstStyle/>
          <a:p>
            <a:r>
              <a:rPr lang="en-US" sz="2800" dirty="0">
                <a:latin typeface="Candara" panose="020E0502030303020204" pitchFamily="34" charset="0"/>
              </a:rPr>
              <a:t>Same for S</a:t>
            </a:r>
            <a:r>
              <a:rPr lang="en-US" sz="2800" baseline="-25000" dirty="0">
                <a:latin typeface="Candara" panose="020E0502030303020204" pitchFamily="34" charset="0"/>
              </a:rPr>
              <a:t>1</a:t>
            </a:r>
            <a:r>
              <a:rPr lang="en-US" sz="2800" dirty="0">
                <a:latin typeface="Candara" panose="020E0502030303020204" pitchFamily="34" charset="0"/>
              </a:rPr>
              <a:t>=3,4,9 </a:t>
            </a:r>
          </a:p>
        </p:txBody>
      </p:sp>
    </p:spTree>
    <p:extLst>
      <p:ext uri="{BB962C8B-B14F-4D97-AF65-F5344CB8AC3E}">
        <p14:creationId xmlns:p14="http://schemas.microsoft.com/office/powerpoint/2010/main" val="1353448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6628-341E-4928-B4CA-E1038EABB0F1}"/>
              </a:ext>
            </a:extLst>
          </p:cNvPr>
          <p:cNvSpPr>
            <a:spLocks noGrp="1"/>
          </p:cNvSpPr>
          <p:nvPr>
            <p:ph type="title"/>
          </p:nvPr>
        </p:nvSpPr>
        <p:spPr/>
        <p:txBody>
          <a:bodyPr>
            <a:normAutofit fontScale="90000"/>
          </a:bodyPr>
          <a:lstStyle/>
          <a:p>
            <a:r>
              <a:rPr lang="en-US" dirty="0"/>
              <a:t>Motion update: moving right (prediction: use total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9203BC-6711-450B-9DE6-172F24FC9B12}"/>
                  </a:ext>
                </a:extLst>
              </p:cNvPr>
              <p:cNvSpPr>
                <a:spLocks noGrp="1"/>
              </p:cNvSpPr>
              <p:nvPr>
                <p:ph idx="1"/>
              </p:nvPr>
            </p:nvSpPr>
            <p:spPr>
              <a:xfrm>
                <a:off x="609600" y="2973748"/>
                <a:ext cx="10972800" cy="3579454"/>
              </a:xfrm>
            </p:spPr>
            <p:txBody>
              <a:bodyPr>
                <a:normAutofit/>
              </a:bodyPr>
              <a:lstStyle/>
              <a:p>
                <a:pPr marL="11113" indent="0">
                  <a:buNone/>
                </a:pPr>
                <a:r>
                  <a:rPr lang="en-US" sz="2800" dirty="0">
                    <a:solidFill>
                      <a:srgbClr val="FF0000"/>
                    </a:solidFill>
                  </a:rPr>
                  <a:t>Where am I now?</a:t>
                </a:r>
              </a:p>
              <a:p>
                <a:pPr marL="11113" indent="0">
                  <a:buNone/>
                </a:pPr>
                <a:r>
                  <a:rPr lang="en-US" sz="2800" dirty="0"/>
                  <a:t>P(S</a:t>
                </a:r>
                <a:r>
                  <a:rPr lang="en-US" sz="2800" baseline="-25000" dirty="0"/>
                  <a:t>2</a:t>
                </a:r>
                <a:r>
                  <a:rPr lang="en-US" sz="2800" dirty="0"/>
                  <a:t>|Z</a:t>
                </a:r>
                <a:r>
                  <a:rPr lang="en-US" sz="2800" baseline="-25000" dirty="0"/>
                  <a:t>1</a:t>
                </a:r>
                <a:r>
                  <a:rPr lang="en-US" sz="2800" dirty="0"/>
                  <a:t>=d) </a:t>
                </a:r>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baseline="-25000" dirty="0"/>
                          <m:t>1</m:t>
                        </m:r>
                        <m:r>
                          <m:rPr>
                            <m:nor/>
                          </m:rPr>
                          <a:rPr lang="en-US" sz="2800" dirty="0"/>
                          <m:t>=</m:t>
                        </m:r>
                        <m:r>
                          <m:rPr>
                            <m:nor/>
                          </m:rPr>
                          <a:rPr lang="en-US" sz="2800" dirty="0"/>
                          <m:t>s</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1</m:t>
                        </m:r>
                        <m:r>
                          <m:rPr>
                            <m:nor/>
                          </m:rPr>
                          <a:rPr lang="en-US" sz="2800" dirty="0"/>
                          <m:t>=</m:t>
                        </m:r>
                        <m:r>
                          <m:rPr>
                            <m:nor/>
                          </m:rPr>
                          <a:rPr lang="en-US" sz="2800" dirty="0"/>
                          <m:t>s</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e>
                    </m:nary>
                  </m:oMath>
                </a14:m>
                <a:r>
                  <a:rPr lang="en-US" sz="2800" dirty="0"/>
                  <a:t> </a:t>
                </a:r>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baseline="-25000" dirty="0"/>
                          <m:t>1</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1</m:t>
                        </m:r>
                        <m:r>
                          <m:rPr>
                            <m:nor/>
                          </m:rPr>
                          <a:rPr lang="en-US" sz="2800" dirty="0"/>
                          <m:t>=</m:t>
                        </m:r>
                        <m:r>
                          <m:rPr>
                            <m:nor/>
                          </m:rPr>
                          <a:rPr lang="en-US" sz="2800" dirty="0"/>
                          <m:t>s</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e>
                    </m:nary>
                  </m:oMath>
                </a14:m>
                <a:endParaRPr lang="en-US" sz="2800" dirty="0"/>
              </a:p>
            </p:txBody>
          </p:sp>
        </mc:Choice>
        <mc:Fallback xmlns="">
          <p:sp>
            <p:nvSpPr>
              <p:cNvPr id="3" name="Content Placeholder 2">
                <a:extLst>
                  <a:ext uri="{FF2B5EF4-FFF2-40B4-BE49-F238E27FC236}">
                    <a16:creationId xmlns:a16="http://schemas.microsoft.com/office/drawing/2014/main" id="{BE9203BC-6711-450B-9DE6-172F24FC9B12}"/>
                  </a:ext>
                </a:extLst>
              </p:cNvPr>
              <p:cNvSpPr>
                <a:spLocks noGrp="1" noRot="1" noChangeAspect="1" noMove="1" noResize="1" noEditPoints="1" noAdjustHandles="1" noChangeArrowheads="1" noChangeShapeType="1" noTextEdit="1"/>
              </p:cNvSpPr>
              <p:nvPr>
                <p:ph idx="1"/>
              </p:nvPr>
            </p:nvSpPr>
            <p:spPr>
              <a:xfrm>
                <a:off x="609600" y="2973748"/>
                <a:ext cx="10972800" cy="3579454"/>
              </a:xfrm>
              <a:blipFill>
                <a:blip r:embed="rId2"/>
                <a:stretch>
                  <a:fillRect l="-2890" t="-7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427D29-4EC3-4E73-B7A2-03724A790189}"/>
              </a:ext>
            </a:extLst>
          </p:cNvPr>
          <p:cNvSpPr>
            <a:spLocks noGrp="1"/>
          </p:cNvSpPr>
          <p:nvPr>
            <p:ph type="sldNum" sz="quarter" idx="12"/>
          </p:nvPr>
        </p:nvSpPr>
        <p:spPr/>
        <p:txBody>
          <a:bodyPr/>
          <a:lstStyle/>
          <a:p>
            <a:pPr>
              <a:defRPr/>
            </a:pPr>
            <a:fld id="{CCF77436-EC8C-4AA7-8F7E-35D67B363DD7}" type="slidenum">
              <a:rPr lang="en-US" smtClean="0"/>
              <a:pPr>
                <a:defRPr/>
              </a:pPr>
              <a:t>32</a:t>
            </a:fld>
            <a:endParaRPr lang="en-US" dirty="0"/>
          </a:p>
        </p:txBody>
      </p:sp>
      <p:sp>
        <p:nvSpPr>
          <p:cNvPr id="5" name="Oval 4">
            <a:extLst>
              <a:ext uri="{FF2B5EF4-FFF2-40B4-BE49-F238E27FC236}">
                <a16:creationId xmlns:a16="http://schemas.microsoft.com/office/drawing/2014/main" id="{73DB8738-3801-4BF9-A1CE-40B76164A5CC}"/>
              </a:ext>
            </a:extLst>
          </p:cNvPr>
          <p:cNvSpPr/>
          <p:nvPr/>
        </p:nvSpPr>
        <p:spPr>
          <a:xfrm>
            <a:off x="2060715" y="1293424"/>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6" name="Straight Arrow Connector 5">
            <a:extLst>
              <a:ext uri="{FF2B5EF4-FFF2-40B4-BE49-F238E27FC236}">
                <a16:creationId xmlns:a16="http://schemas.microsoft.com/office/drawing/2014/main" id="{E654081D-AC6F-4B9B-B94F-8FBF202F5A58}"/>
              </a:ext>
            </a:extLst>
          </p:cNvPr>
          <p:cNvCxnSpPr>
            <a:cxnSpLocks/>
          </p:cNvCxnSpPr>
          <p:nvPr/>
        </p:nvCxnSpPr>
        <p:spPr>
          <a:xfrm>
            <a:off x="2492410" y="1515928"/>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A5845D85-0464-47D9-B2A6-D18487216354}"/>
              </a:ext>
            </a:extLst>
          </p:cNvPr>
          <p:cNvSpPr/>
          <p:nvPr/>
        </p:nvSpPr>
        <p:spPr>
          <a:xfrm>
            <a:off x="2060714" y="201875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cxnSp>
        <p:nvCxnSpPr>
          <p:cNvPr id="8" name="Straight Arrow Connector 7">
            <a:extLst>
              <a:ext uri="{FF2B5EF4-FFF2-40B4-BE49-F238E27FC236}">
                <a16:creationId xmlns:a16="http://schemas.microsoft.com/office/drawing/2014/main" id="{0ACFAA26-606B-420E-95F2-8784E2ADA6C4}"/>
              </a:ext>
            </a:extLst>
          </p:cNvPr>
          <p:cNvCxnSpPr>
            <a:cxnSpLocks/>
            <a:stCxn id="5" idx="4"/>
            <a:endCxn id="7" idx="0"/>
          </p:cNvCxnSpPr>
          <p:nvPr/>
        </p:nvCxnSpPr>
        <p:spPr>
          <a:xfrm flipH="1">
            <a:off x="2276562" y="1738432"/>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E458F2E-B5DE-4DA0-B0FC-65078EA0D338}"/>
              </a:ext>
            </a:extLst>
          </p:cNvPr>
          <p:cNvSpPr/>
          <p:nvPr/>
        </p:nvSpPr>
        <p:spPr>
          <a:xfrm>
            <a:off x="2898915" y="1293424"/>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FF0000"/>
                </a:solidFill>
                <a:latin typeface="Candara" panose="020E0502030303020204" pitchFamily="34" charset="0"/>
              </a:rPr>
              <a:t>S</a:t>
            </a:r>
            <a:r>
              <a:rPr lang="en-US" sz="2400" baseline="-25000" dirty="0">
                <a:solidFill>
                  <a:srgbClr val="FF0000"/>
                </a:solidFill>
                <a:latin typeface="Candara" panose="020E0502030303020204" pitchFamily="34" charset="0"/>
              </a:rPr>
              <a:t>2</a:t>
            </a:r>
            <a:endParaRPr lang="en-US" sz="2400" dirty="0">
              <a:solidFill>
                <a:srgbClr val="FF0000"/>
              </a:solidFill>
              <a:latin typeface="Candara" panose="020E0502030303020204" pitchFamily="34" charset="0"/>
            </a:endParaRPr>
          </a:p>
        </p:txBody>
      </p:sp>
      <p:cxnSp>
        <p:nvCxnSpPr>
          <p:cNvPr id="10" name="Straight Arrow Connector 9">
            <a:extLst>
              <a:ext uri="{FF2B5EF4-FFF2-40B4-BE49-F238E27FC236}">
                <a16:creationId xmlns:a16="http://schemas.microsoft.com/office/drawing/2014/main" id="{AE5DF479-A15F-43AC-A930-4D06A4680AB1}"/>
              </a:ext>
            </a:extLst>
          </p:cNvPr>
          <p:cNvCxnSpPr>
            <a:cxnSpLocks/>
          </p:cNvCxnSpPr>
          <p:nvPr/>
        </p:nvCxnSpPr>
        <p:spPr>
          <a:xfrm>
            <a:off x="3330610" y="1515928"/>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7289E4DD-9E70-4D5A-A737-5998E9C5467F}"/>
              </a:ext>
            </a:extLst>
          </p:cNvPr>
          <p:cNvSpPr/>
          <p:nvPr/>
        </p:nvSpPr>
        <p:spPr>
          <a:xfrm>
            <a:off x="2898914" y="201875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2" name="Straight Arrow Connector 11">
            <a:extLst>
              <a:ext uri="{FF2B5EF4-FFF2-40B4-BE49-F238E27FC236}">
                <a16:creationId xmlns:a16="http://schemas.microsoft.com/office/drawing/2014/main" id="{6FF35B98-0DA7-47F4-9780-C303DCD4EE58}"/>
              </a:ext>
            </a:extLst>
          </p:cNvPr>
          <p:cNvCxnSpPr>
            <a:cxnSpLocks/>
            <a:stCxn id="9" idx="4"/>
            <a:endCxn id="11" idx="0"/>
          </p:cNvCxnSpPr>
          <p:nvPr/>
        </p:nvCxnSpPr>
        <p:spPr>
          <a:xfrm flipH="1">
            <a:off x="3114762" y="1738432"/>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AD07CFE6-6E0A-4373-AAC3-5F7F32AD2389}"/>
              </a:ext>
            </a:extLst>
          </p:cNvPr>
          <p:cNvSpPr/>
          <p:nvPr/>
        </p:nvSpPr>
        <p:spPr>
          <a:xfrm>
            <a:off x="3737115" y="1293424"/>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14" name="Straight Arrow Connector 13">
            <a:extLst>
              <a:ext uri="{FF2B5EF4-FFF2-40B4-BE49-F238E27FC236}">
                <a16:creationId xmlns:a16="http://schemas.microsoft.com/office/drawing/2014/main" id="{5D4EC9C7-9CE5-4B20-B18E-763C78765057}"/>
              </a:ext>
            </a:extLst>
          </p:cNvPr>
          <p:cNvCxnSpPr>
            <a:cxnSpLocks/>
          </p:cNvCxnSpPr>
          <p:nvPr/>
        </p:nvCxnSpPr>
        <p:spPr>
          <a:xfrm>
            <a:off x="4168810" y="1515928"/>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4B2731D5-0507-4082-82C6-D4F53CDE0199}"/>
              </a:ext>
            </a:extLst>
          </p:cNvPr>
          <p:cNvSpPr/>
          <p:nvPr/>
        </p:nvSpPr>
        <p:spPr>
          <a:xfrm>
            <a:off x="3737114" y="201875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16" name="Straight Arrow Connector 15">
            <a:extLst>
              <a:ext uri="{FF2B5EF4-FFF2-40B4-BE49-F238E27FC236}">
                <a16:creationId xmlns:a16="http://schemas.microsoft.com/office/drawing/2014/main" id="{5FCEDA1C-BDFF-464E-B538-A13E15D057E1}"/>
              </a:ext>
            </a:extLst>
          </p:cNvPr>
          <p:cNvCxnSpPr>
            <a:cxnSpLocks/>
            <a:stCxn id="13" idx="4"/>
            <a:endCxn id="15" idx="0"/>
          </p:cNvCxnSpPr>
          <p:nvPr/>
        </p:nvCxnSpPr>
        <p:spPr>
          <a:xfrm flipH="1">
            <a:off x="3952962" y="1738432"/>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3DB27A6-5855-794A-A332-4BD11D401453}"/>
              </a:ext>
            </a:extLst>
          </p:cNvPr>
          <p:cNvCxnSpPr>
            <a:cxnSpLocks/>
          </p:cNvCxnSpPr>
          <p:nvPr/>
        </p:nvCxnSpPr>
        <p:spPr>
          <a:xfrm>
            <a:off x="4648201" y="1515928"/>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0F5593D-3CA1-1C41-9D4C-EC6FFEE97CF0}"/>
              </a:ext>
            </a:extLst>
          </p:cNvPr>
          <p:cNvSpPr/>
          <p:nvPr/>
        </p:nvSpPr>
        <p:spPr>
          <a:xfrm>
            <a:off x="2101656" y="2455579"/>
            <a:ext cx="354584" cy="461665"/>
          </a:xfrm>
          <a:prstGeom prst="rect">
            <a:avLst/>
          </a:prstGeom>
        </p:spPr>
        <p:txBody>
          <a:bodyPr wrap="none">
            <a:spAutoFit/>
          </a:bodyPr>
          <a:lstStyle/>
          <a:p>
            <a:r>
              <a:rPr lang="en-US" sz="2400" dirty="0">
                <a:solidFill>
                  <a:srgbClr val="0000CC"/>
                </a:solidFill>
                <a:latin typeface="Candara" panose="020E0502030303020204" pitchFamily="34" charset="0"/>
              </a:rPr>
              <a:t>d</a:t>
            </a:r>
          </a:p>
        </p:txBody>
      </p:sp>
    </p:spTree>
    <p:extLst>
      <p:ext uri="{BB962C8B-B14F-4D97-AF65-F5344CB8AC3E}">
        <p14:creationId xmlns:p14="http://schemas.microsoft.com/office/powerpoint/2010/main" val="416983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7"/>
                                        </p:tgtEl>
                                        <p:attrNameLst>
                                          <p:attrName>fillcolor</p:attrName>
                                        </p:attrNameLst>
                                      </p:cBhvr>
                                      <p:to>
                                        <a:schemeClr val="bg2"/>
                                      </p:to>
                                    </p:animClr>
                                    <p:set>
                                      <p:cBhvr>
                                        <p:cTn id="7" dur="10" fill="hold"/>
                                        <p:tgtEl>
                                          <p:spTgt spid="7"/>
                                        </p:tgtEl>
                                        <p:attrNameLst>
                                          <p:attrName>fill.type</p:attrName>
                                        </p:attrNameLst>
                                      </p:cBhvr>
                                      <p:to>
                                        <p:strVal val="solid"/>
                                      </p:to>
                                    </p:set>
                                    <p:set>
                                      <p:cBhvr>
                                        <p:cTn id="8" dur="10" fill="hold"/>
                                        <p:tgtEl>
                                          <p:spTgt spid="7"/>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mph" presetSubtype="1" nodeType="clickEffect">
                                  <p:stCondLst>
                                    <p:cond delay="0"/>
                                  </p:stCondLst>
                                  <p:childTnLst>
                                    <p:set>
                                      <p:cBhvr>
                                        <p:cTn id="14" dur="indefinite"/>
                                        <p:tgtEl>
                                          <p:spTgt spid="9"/>
                                        </p:tgtEl>
                                        <p:attrNameLst>
                                          <p:attrName>fillcolor</p:attrName>
                                        </p:attrNameLst>
                                      </p:cBhvr>
                                      <p:to>
                                        <p:clrVal>
                                          <a:schemeClr val="bg2"/>
                                        </p:clrVal>
                                      </p:to>
                                    </p:set>
                                    <p:set>
                                      <p:cBhvr>
                                        <p:cTn id="15" dur="indefinite"/>
                                        <p:tgtEl>
                                          <p:spTgt spid="9"/>
                                        </p:tgtEl>
                                        <p:attrNameLst>
                                          <p:attrName>fill.type</p:attrName>
                                        </p:attrNameLst>
                                      </p:cBhvr>
                                      <p:to>
                                        <p:strVal val="solid"/>
                                      </p:to>
                                    </p:set>
                                    <p:set>
                                      <p:cBhvr>
                                        <p:cTn id="16" dur="indefinite"/>
                                        <p:tgtEl>
                                          <p:spTgt spid="9"/>
                                        </p:tgtEl>
                                        <p:attrNameLst>
                                          <p:attrName>fill.on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6628-341E-4928-B4CA-E1038EABB0F1}"/>
              </a:ext>
            </a:extLst>
          </p:cNvPr>
          <p:cNvSpPr>
            <a:spLocks noGrp="1"/>
          </p:cNvSpPr>
          <p:nvPr>
            <p:ph type="title"/>
          </p:nvPr>
        </p:nvSpPr>
        <p:spPr/>
        <p:txBody>
          <a:bodyPr/>
          <a:lstStyle/>
          <a:p>
            <a:r>
              <a:rPr lang="en-US" dirty="0"/>
              <a:t>Example (prediction: use total probability)</a:t>
            </a:r>
          </a:p>
        </p:txBody>
      </p:sp>
      <mc:AlternateContent xmlns:mc="http://schemas.openxmlformats.org/markup-compatibility/2006" xmlns:a14="http://schemas.microsoft.com/office/drawing/2010/main">
        <mc:Choice Requires="a14">
          <p:sp>
            <p:nvSpPr>
              <p:cNvPr id="24" name="Content Placeholder 23">
                <a:extLst>
                  <a:ext uri="{FF2B5EF4-FFF2-40B4-BE49-F238E27FC236}">
                    <a16:creationId xmlns:a16="http://schemas.microsoft.com/office/drawing/2014/main" id="{5C8B73B8-6F80-5643-AFAC-BD0E9032A8DF}"/>
                  </a:ext>
                </a:extLst>
              </p:cNvPr>
              <p:cNvSpPr>
                <a:spLocks noGrp="1"/>
              </p:cNvSpPr>
              <p:nvPr>
                <p:ph idx="1"/>
              </p:nvPr>
            </p:nvSpPr>
            <p:spPr>
              <a:xfrm>
                <a:off x="609600" y="2110206"/>
                <a:ext cx="10972800" cy="3730790"/>
              </a:xfrm>
            </p:spPr>
            <p:txBody>
              <a:bodyPr>
                <a:normAutofit fontScale="92500" lnSpcReduction="20000"/>
              </a:bodyPr>
              <a:lstStyle/>
              <a:p>
                <a:pPr marL="11113" indent="0">
                  <a:buNone/>
                </a:pPr>
                <a:r>
                  <a:rPr lang="en-US" dirty="0">
                    <a:solidFill>
                      <a:srgbClr val="7030A0"/>
                    </a:solidFill>
                  </a:rPr>
                  <a:t>P(S</a:t>
                </a:r>
                <a:r>
                  <a:rPr lang="en-US" baseline="-25000" dirty="0">
                    <a:solidFill>
                      <a:srgbClr val="7030A0"/>
                    </a:solidFill>
                  </a:rPr>
                  <a:t>2</a:t>
                </a:r>
                <a:r>
                  <a:rPr lang="en-US" dirty="0">
                    <a:solidFill>
                      <a:srgbClr val="7030A0"/>
                    </a:solidFill>
                  </a:rPr>
                  <a:t>|Z</a:t>
                </a:r>
                <a:r>
                  <a:rPr lang="en-US" baseline="-25000" dirty="0">
                    <a:solidFill>
                      <a:srgbClr val="7030A0"/>
                    </a:solidFill>
                  </a:rPr>
                  <a:t>1</a:t>
                </a:r>
                <a:r>
                  <a:rPr lang="en-US" dirty="0">
                    <a:solidFill>
                      <a:srgbClr val="7030A0"/>
                    </a:solidFill>
                  </a:rPr>
                  <a:t>=d) = </a:t>
                </a:r>
                <a14:m>
                  <m:oMath xmlns:m="http://schemas.openxmlformats.org/officeDocument/2006/math">
                    <m:nary>
                      <m:naryPr>
                        <m:chr m:val="∑"/>
                        <m:limLoc m:val="subSup"/>
                        <m:supHide m:val="on"/>
                        <m:ctrlPr>
                          <a:rPr lang="en-US" i="1">
                            <a:solidFill>
                              <a:srgbClr val="7030A0"/>
                            </a:solidFill>
                            <a:latin typeface="Cambria Math" panose="02040503050406030204" pitchFamily="18" charset="0"/>
                          </a:rPr>
                        </m:ctrlPr>
                      </m:naryPr>
                      <m:sub>
                        <m:r>
                          <m:rPr>
                            <m:sty m:val="p"/>
                            <m:brk m:alnAt="9"/>
                          </m:rPr>
                          <a:rPr lang="en-US">
                            <a:solidFill>
                              <a:srgbClr val="7030A0"/>
                            </a:solidFill>
                            <a:latin typeface="Cambria Math" panose="02040503050406030204" pitchFamily="18" charset="0"/>
                          </a:rPr>
                          <m:t>s</m:t>
                        </m:r>
                      </m:sub>
                      <m:sup/>
                      <m:e>
                        <m:r>
                          <m:rPr>
                            <m:nor/>
                          </m:rPr>
                          <a:rPr lang="en-US" dirty="0">
                            <a:solidFill>
                              <a:srgbClr val="7030A0"/>
                            </a:solidFill>
                          </a:rPr>
                          <m:t>P</m:t>
                        </m:r>
                        <m:r>
                          <m:rPr>
                            <m:nor/>
                          </m:rPr>
                          <a:rPr lang="en-US" dirty="0">
                            <a:solidFill>
                              <a:srgbClr val="7030A0"/>
                            </a:solidFill>
                          </a:rPr>
                          <m:t>(</m:t>
                        </m:r>
                        <m:r>
                          <m:rPr>
                            <m:nor/>
                          </m:rPr>
                          <a:rPr lang="en-US" dirty="0">
                            <a:solidFill>
                              <a:srgbClr val="7030A0"/>
                            </a:solidFill>
                          </a:rPr>
                          <m:t>S</m:t>
                        </m:r>
                        <m:r>
                          <m:rPr>
                            <m:nor/>
                          </m:rPr>
                          <a:rPr lang="en-US" baseline="-25000" dirty="0">
                            <a:solidFill>
                              <a:srgbClr val="7030A0"/>
                            </a:solidFill>
                          </a:rPr>
                          <m:t>2</m:t>
                        </m:r>
                        <m:r>
                          <m:rPr>
                            <m:nor/>
                          </m:rPr>
                          <a:rPr lang="en-US" dirty="0">
                            <a:solidFill>
                              <a:srgbClr val="7030A0"/>
                            </a:solidFill>
                          </a:rPr>
                          <m:t>|</m:t>
                        </m:r>
                        <m:r>
                          <m:rPr>
                            <m:nor/>
                          </m:rPr>
                          <a:rPr lang="en-US" dirty="0">
                            <a:solidFill>
                              <a:srgbClr val="7030A0"/>
                            </a:solidFill>
                          </a:rPr>
                          <m:t>S</m:t>
                        </m:r>
                        <m:r>
                          <m:rPr>
                            <m:nor/>
                          </m:rPr>
                          <a:rPr lang="en-US" baseline="-25000" dirty="0">
                            <a:solidFill>
                              <a:srgbClr val="7030A0"/>
                            </a:solidFill>
                          </a:rPr>
                          <m:t>1</m:t>
                        </m:r>
                        <m:r>
                          <m:rPr>
                            <m:nor/>
                          </m:rPr>
                          <a:rPr lang="en-US" dirty="0">
                            <a:solidFill>
                              <a:srgbClr val="7030A0"/>
                            </a:solidFill>
                          </a:rPr>
                          <m:t>=</m:t>
                        </m:r>
                        <m:r>
                          <m:rPr>
                            <m:nor/>
                          </m:rPr>
                          <a:rPr lang="en-US" dirty="0">
                            <a:solidFill>
                              <a:srgbClr val="7030A0"/>
                            </a:solidFill>
                          </a:rPr>
                          <m:t>s</m:t>
                        </m:r>
                        <m:r>
                          <m:rPr>
                            <m:nor/>
                          </m:rPr>
                          <a:rPr lang="en-US" dirty="0">
                            <a:solidFill>
                              <a:srgbClr val="7030A0"/>
                            </a:solidFill>
                          </a:rPr>
                          <m:t>)</m:t>
                        </m:r>
                        <m:r>
                          <m:rPr>
                            <m:nor/>
                          </m:rPr>
                          <a:rPr lang="en-US" dirty="0">
                            <a:solidFill>
                              <a:srgbClr val="7030A0"/>
                            </a:solidFill>
                          </a:rPr>
                          <m:t>P</m:t>
                        </m:r>
                        <m:r>
                          <m:rPr>
                            <m:nor/>
                          </m:rPr>
                          <a:rPr lang="en-US" dirty="0">
                            <a:solidFill>
                              <a:srgbClr val="7030A0"/>
                            </a:solidFill>
                          </a:rPr>
                          <m:t>(</m:t>
                        </m:r>
                        <m:r>
                          <m:rPr>
                            <m:nor/>
                          </m:rPr>
                          <a:rPr lang="en-US" dirty="0">
                            <a:solidFill>
                              <a:srgbClr val="7030A0"/>
                            </a:solidFill>
                          </a:rPr>
                          <m:t>S</m:t>
                        </m:r>
                        <m:r>
                          <m:rPr>
                            <m:nor/>
                          </m:rPr>
                          <a:rPr lang="en-US" baseline="-25000" dirty="0">
                            <a:solidFill>
                              <a:srgbClr val="7030A0"/>
                            </a:solidFill>
                          </a:rPr>
                          <m:t>1</m:t>
                        </m:r>
                        <m:r>
                          <m:rPr>
                            <m:nor/>
                          </m:rPr>
                          <a:rPr lang="en-US" dirty="0">
                            <a:solidFill>
                              <a:srgbClr val="7030A0"/>
                            </a:solidFill>
                          </a:rPr>
                          <m:t>=</m:t>
                        </m:r>
                        <m:r>
                          <m:rPr>
                            <m:nor/>
                          </m:rPr>
                          <a:rPr lang="en-US" dirty="0">
                            <a:solidFill>
                              <a:srgbClr val="7030A0"/>
                            </a:solidFill>
                          </a:rPr>
                          <m:t>s</m:t>
                        </m:r>
                        <m:r>
                          <m:rPr>
                            <m:nor/>
                          </m:rPr>
                          <a:rPr lang="en-US" dirty="0">
                            <a:solidFill>
                              <a:srgbClr val="7030A0"/>
                            </a:solidFill>
                          </a:rPr>
                          <m:t>|</m:t>
                        </m:r>
                        <m:r>
                          <m:rPr>
                            <m:nor/>
                          </m:rPr>
                          <a:rPr lang="en-US" dirty="0">
                            <a:solidFill>
                              <a:srgbClr val="7030A0"/>
                            </a:solidFill>
                          </a:rPr>
                          <m:t>Z</m:t>
                        </m:r>
                        <m:r>
                          <m:rPr>
                            <m:nor/>
                          </m:rPr>
                          <a:rPr lang="en-US" baseline="-25000" dirty="0">
                            <a:solidFill>
                              <a:srgbClr val="7030A0"/>
                            </a:solidFill>
                          </a:rPr>
                          <m:t>1</m:t>
                        </m:r>
                        <m:r>
                          <m:rPr>
                            <m:nor/>
                          </m:rPr>
                          <a:rPr lang="en-US" dirty="0">
                            <a:solidFill>
                              <a:srgbClr val="7030A0"/>
                            </a:solidFill>
                          </a:rPr>
                          <m:t>=</m:t>
                        </m:r>
                        <m:r>
                          <m:rPr>
                            <m:nor/>
                          </m:rPr>
                          <a:rPr lang="en-US" dirty="0">
                            <a:solidFill>
                              <a:srgbClr val="7030A0"/>
                            </a:solidFill>
                          </a:rPr>
                          <m:t>d</m:t>
                        </m:r>
                        <m:r>
                          <m:rPr>
                            <m:nor/>
                          </m:rPr>
                          <a:rPr lang="en-US" dirty="0">
                            <a:solidFill>
                              <a:srgbClr val="7030A0"/>
                            </a:solidFill>
                          </a:rPr>
                          <m:t>)</m:t>
                        </m:r>
                      </m:e>
                    </m:nary>
                  </m:oMath>
                </a14:m>
                <a:endParaRPr lang="en-US" dirty="0"/>
              </a:p>
              <a:p>
                <a:r>
                  <a:rPr lang="en-US" dirty="0"/>
                  <a:t>P(S</a:t>
                </a:r>
                <a:r>
                  <a:rPr lang="en-US" baseline="-25000" dirty="0"/>
                  <a:t>2</a:t>
                </a:r>
                <a:r>
                  <a:rPr lang="en-US" dirty="0"/>
                  <a:t>=3|Z</a:t>
                </a:r>
                <a:r>
                  <a:rPr lang="en-US" baseline="-25000" dirty="0"/>
                  <a:t>1</a:t>
                </a:r>
                <a:r>
                  <a:rPr lang="en-US" dirty="0"/>
                  <a:t>=d) </a:t>
                </a:r>
              </a:p>
              <a:p>
                <a:pPr>
                  <a:buClr>
                    <a:schemeClr val="bg1"/>
                  </a:buClr>
                </a:pPr>
                <a:r>
                  <a:rPr lang="en-US" dirty="0"/>
                  <a:t>= </a:t>
                </a:r>
                <a14:m>
                  <m:oMath xmlns:m="http://schemas.openxmlformats.org/officeDocument/2006/math">
                    <m:nary>
                      <m:naryPr>
                        <m:chr m:val="∑"/>
                        <m:limLoc m:val="subSup"/>
                        <m:supHide m:val="on"/>
                        <m:ctrlPr>
                          <a:rPr lang="en-US" i="1">
                            <a:latin typeface="Cambria Math" panose="02040503050406030204" pitchFamily="18" charset="0"/>
                          </a:rPr>
                        </m:ctrlPr>
                      </m:naryPr>
                      <m:sub>
                        <m:r>
                          <m:rPr>
                            <m:sty m:val="p"/>
                            <m:brk m:alnAt="9"/>
                          </m:rPr>
                          <a:rPr lang="en-US">
                            <a:latin typeface="Cambria Math" panose="02040503050406030204" pitchFamily="18" charset="0"/>
                          </a:rPr>
                          <m:t>s</m:t>
                        </m:r>
                      </m:sub>
                      <m:sup/>
                      <m:e>
                        <m:r>
                          <m:rPr>
                            <m:nor/>
                          </m:rPr>
                          <a:rPr lang="en-US" dirty="0"/>
                          <m:t>P</m:t>
                        </m:r>
                        <m:r>
                          <m:rPr>
                            <m:nor/>
                          </m:rPr>
                          <a:rPr lang="en-US" dirty="0"/>
                          <m:t>(</m:t>
                        </m:r>
                        <m:r>
                          <m:rPr>
                            <m:nor/>
                          </m:rPr>
                          <a:rPr lang="en-US" dirty="0"/>
                          <m:t>S</m:t>
                        </m:r>
                        <m:r>
                          <m:rPr>
                            <m:nor/>
                          </m:rPr>
                          <a:rPr lang="en-US" baseline="-25000" dirty="0"/>
                          <m:t>2</m:t>
                        </m:r>
                        <m:r>
                          <m:rPr>
                            <m:nor/>
                          </m:rPr>
                          <a:rPr lang="en-US" dirty="0"/>
                          <m:t>=</m:t>
                        </m:r>
                        <m:r>
                          <m:rPr>
                            <m:nor/>
                          </m:rPr>
                          <a:rPr lang="en-US" b="0" i="0" dirty="0" smtClean="0"/>
                          <m:t>3</m:t>
                        </m:r>
                        <m:r>
                          <m:rPr>
                            <m:nor/>
                          </m:rPr>
                          <a:rPr lang="en-US" dirty="0"/>
                          <m:t>|</m:t>
                        </m:r>
                        <m:r>
                          <m:rPr>
                            <m:nor/>
                          </m:rPr>
                          <a:rPr lang="en-US" dirty="0"/>
                          <m:t>S</m:t>
                        </m:r>
                        <m:r>
                          <m:rPr>
                            <m:nor/>
                          </m:rPr>
                          <a:rPr lang="en-US" baseline="-25000" dirty="0"/>
                          <m:t>1</m:t>
                        </m:r>
                        <m:r>
                          <m:rPr>
                            <m:nor/>
                          </m:rPr>
                          <a:rPr lang="en-US" dirty="0"/>
                          <m:t>=</m:t>
                        </m:r>
                        <m:r>
                          <m:rPr>
                            <m:nor/>
                          </m:rPr>
                          <a:rPr lang="en-US" dirty="0"/>
                          <m:t>s</m:t>
                        </m:r>
                        <m:r>
                          <m:rPr>
                            <m:nor/>
                          </m:rPr>
                          <a:rPr lang="en-US" dirty="0"/>
                          <m:t>)</m:t>
                        </m:r>
                        <m:r>
                          <m:rPr>
                            <m:nor/>
                          </m:rPr>
                          <a:rPr lang="en-US" dirty="0"/>
                          <m:t>P</m:t>
                        </m:r>
                        <m:r>
                          <m:rPr>
                            <m:nor/>
                          </m:rPr>
                          <a:rPr lang="en-US" dirty="0"/>
                          <m:t>(</m:t>
                        </m:r>
                        <m:r>
                          <m:rPr>
                            <m:nor/>
                          </m:rPr>
                          <a:rPr lang="en-US" dirty="0"/>
                          <m:t>S</m:t>
                        </m:r>
                        <m:r>
                          <m:rPr>
                            <m:nor/>
                          </m:rPr>
                          <a:rPr lang="en-US" baseline="-25000" dirty="0"/>
                          <m:t>1</m:t>
                        </m:r>
                        <m:r>
                          <m:rPr>
                            <m:nor/>
                          </m:rPr>
                          <a:rPr lang="en-US" dirty="0"/>
                          <m:t>=</m:t>
                        </m:r>
                        <m:r>
                          <m:rPr>
                            <m:nor/>
                          </m:rPr>
                          <a:rPr lang="en-US" dirty="0"/>
                          <m:t>s</m:t>
                        </m:r>
                        <m:r>
                          <m:rPr>
                            <m:nor/>
                          </m:rPr>
                          <a:rPr lang="en-US" dirty="0"/>
                          <m:t>|</m:t>
                        </m:r>
                        <m:r>
                          <m:rPr>
                            <m:nor/>
                          </m:rPr>
                          <a:rPr lang="en-US" dirty="0"/>
                          <m:t>Z</m:t>
                        </m:r>
                        <m:r>
                          <m:rPr>
                            <m:nor/>
                          </m:rPr>
                          <a:rPr lang="en-US" baseline="-25000" dirty="0"/>
                          <m:t>1</m:t>
                        </m:r>
                        <m:r>
                          <m:rPr>
                            <m:nor/>
                          </m:rPr>
                          <a:rPr lang="en-US" dirty="0"/>
                          <m:t>=</m:t>
                        </m:r>
                        <m:r>
                          <m:rPr>
                            <m:nor/>
                          </m:rPr>
                          <a:rPr lang="en-US" dirty="0"/>
                          <m:t>d</m:t>
                        </m:r>
                        <m:r>
                          <m:rPr>
                            <m:nor/>
                          </m:rPr>
                          <a:rPr lang="en-US" dirty="0"/>
                          <m:t>)</m:t>
                        </m:r>
                      </m:e>
                    </m:nary>
                  </m:oMath>
                </a14:m>
                <a:r>
                  <a:rPr lang="en-US" dirty="0"/>
                  <a:t> </a:t>
                </a:r>
              </a:p>
              <a:p>
                <a:pPr>
                  <a:buClr>
                    <a:schemeClr val="bg1"/>
                  </a:buClr>
                </a:pPr>
                <a:r>
                  <a:rPr lang="en-US" dirty="0"/>
                  <a:t>= </a:t>
                </a:r>
                <a14:m>
                  <m:oMath xmlns:m="http://schemas.openxmlformats.org/officeDocument/2006/math">
                    <m:r>
                      <m:rPr>
                        <m:nor/>
                      </m:rPr>
                      <a:rPr lang="en-US" dirty="0"/>
                      <m:t>P</m:t>
                    </m:r>
                    <m:r>
                      <m:rPr>
                        <m:nor/>
                      </m:rPr>
                      <a:rPr lang="en-US" dirty="0"/>
                      <m:t>(</m:t>
                    </m:r>
                    <m:r>
                      <m:rPr>
                        <m:nor/>
                      </m:rPr>
                      <a:rPr lang="en-US" dirty="0"/>
                      <m:t>S</m:t>
                    </m:r>
                    <m:r>
                      <m:rPr>
                        <m:nor/>
                      </m:rPr>
                      <a:rPr lang="en-US" baseline="-25000" dirty="0"/>
                      <m:t>2</m:t>
                    </m:r>
                    <m:r>
                      <m:rPr>
                        <m:nor/>
                      </m:rPr>
                      <a:rPr lang="en-US" dirty="0"/>
                      <m:t>=</m:t>
                    </m:r>
                    <m:r>
                      <m:rPr>
                        <m:nor/>
                      </m:rPr>
                      <a:rPr lang="en-US" b="0" i="0" dirty="0" smtClean="0"/>
                      <m:t>3</m:t>
                    </m:r>
                    <m:r>
                      <m:rPr>
                        <m:nor/>
                      </m:rPr>
                      <a:rPr lang="en-US" dirty="0"/>
                      <m:t>|</m:t>
                    </m:r>
                    <m:r>
                      <m:rPr>
                        <m:nor/>
                      </m:rPr>
                      <a:rPr lang="en-US" dirty="0"/>
                      <m:t>S</m:t>
                    </m:r>
                    <m:r>
                      <m:rPr>
                        <m:nor/>
                      </m:rPr>
                      <a:rPr lang="en-US" baseline="-25000" dirty="0"/>
                      <m:t>1</m:t>
                    </m:r>
                    <m:r>
                      <m:rPr>
                        <m:nor/>
                      </m:rPr>
                      <a:rPr lang="en-US" dirty="0"/>
                      <m:t>=</m:t>
                    </m:r>
                    <m:r>
                      <m:rPr>
                        <m:nor/>
                      </m:rPr>
                      <a:rPr lang="en-US" b="0" i="0" dirty="0" smtClean="0"/>
                      <m:t>1</m:t>
                    </m:r>
                    <m:r>
                      <m:rPr>
                        <m:nor/>
                      </m:rPr>
                      <a:rPr lang="en-US" dirty="0"/>
                      <m:t>)</m:t>
                    </m:r>
                    <m:r>
                      <m:rPr>
                        <m:nor/>
                      </m:rPr>
                      <a:rPr lang="en-US" dirty="0"/>
                      <m:t>P</m:t>
                    </m:r>
                    <m:r>
                      <m:rPr>
                        <m:nor/>
                      </m:rPr>
                      <a:rPr lang="en-US" dirty="0"/>
                      <m:t>(</m:t>
                    </m:r>
                    <m:r>
                      <m:rPr>
                        <m:nor/>
                      </m:rPr>
                      <a:rPr lang="en-US" dirty="0"/>
                      <m:t>S</m:t>
                    </m:r>
                    <m:r>
                      <m:rPr>
                        <m:nor/>
                      </m:rPr>
                      <a:rPr lang="en-US" baseline="-25000" dirty="0"/>
                      <m:t>1</m:t>
                    </m:r>
                    <m:r>
                      <m:rPr>
                        <m:nor/>
                      </m:rPr>
                      <a:rPr lang="en-US" dirty="0"/>
                      <m:t>=</m:t>
                    </m:r>
                    <m:r>
                      <m:rPr>
                        <m:nor/>
                      </m:rPr>
                      <a:rPr lang="en-US" b="0" i="0" dirty="0" smtClean="0"/>
                      <m:t>1</m:t>
                    </m:r>
                    <m:r>
                      <m:rPr>
                        <m:nor/>
                      </m:rPr>
                      <a:rPr lang="en-US" dirty="0"/>
                      <m:t>|</m:t>
                    </m:r>
                    <m:r>
                      <m:rPr>
                        <m:nor/>
                      </m:rPr>
                      <a:rPr lang="en-US" dirty="0"/>
                      <m:t>Z</m:t>
                    </m:r>
                    <m:r>
                      <m:rPr>
                        <m:nor/>
                      </m:rPr>
                      <a:rPr lang="en-US" baseline="-25000" dirty="0"/>
                      <m:t>1</m:t>
                    </m:r>
                    <m:r>
                      <m:rPr>
                        <m:nor/>
                      </m:rPr>
                      <a:rPr lang="en-US" dirty="0"/>
                      <m:t>=</m:t>
                    </m:r>
                    <m:r>
                      <m:rPr>
                        <m:nor/>
                      </m:rPr>
                      <a:rPr lang="en-US" dirty="0"/>
                      <m:t>d</m:t>
                    </m:r>
                    <m:r>
                      <m:rPr>
                        <m:nor/>
                      </m:rPr>
                      <a:rPr lang="en-US" dirty="0"/>
                      <m:t>)</m:t>
                    </m:r>
                  </m:oMath>
                </a14:m>
                <a:r>
                  <a:rPr lang="en-US" dirty="0"/>
                  <a:t> +</a:t>
                </a:r>
                <a14:m>
                  <m:oMath xmlns:m="http://schemas.openxmlformats.org/officeDocument/2006/math">
                    <m:r>
                      <a:rPr lang="en-US" dirty="0">
                        <a:latin typeface="Cambria Math" panose="02040503050406030204" pitchFamily="18" charset="0"/>
                      </a:rPr>
                      <m:t> </m:t>
                    </m:r>
                  </m:oMath>
                </a14:m>
                <a:endParaRPr lang="en-US" dirty="0"/>
              </a:p>
              <a:p>
                <a:pPr>
                  <a:buClr>
                    <a:schemeClr val="bg1"/>
                  </a:buClr>
                </a:pPr>
                <a:r>
                  <a:rPr lang="en-US" dirty="0"/>
                  <a:t>  </a:t>
                </a:r>
                <a14:m>
                  <m:oMath xmlns:m="http://schemas.openxmlformats.org/officeDocument/2006/math">
                    <m:r>
                      <a:rPr lang="en-US" b="0" i="0" dirty="0" smtClean="0">
                        <a:latin typeface="Cambria Math" panose="02040503050406030204" pitchFamily="18" charset="0"/>
                      </a:rPr>
                      <m:t> </m:t>
                    </m:r>
                    <m:r>
                      <m:rPr>
                        <m:nor/>
                      </m:rPr>
                      <a:rPr lang="en-US" dirty="0"/>
                      <m:t>P</m:t>
                    </m:r>
                    <m:r>
                      <m:rPr>
                        <m:nor/>
                      </m:rPr>
                      <a:rPr lang="en-US" dirty="0"/>
                      <m:t>(</m:t>
                    </m:r>
                    <m:r>
                      <m:rPr>
                        <m:nor/>
                      </m:rPr>
                      <a:rPr lang="en-US" dirty="0"/>
                      <m:t>S</m:t>
                    </m:r>
                    <m:r>
                      <m:rPr>
                        <m:nor/>
                      </m:rPr>
                      <a:rPr lang="en-US" baseline="-25000" dirty="0"/>
                      <m:t>2</m:t>
                    </m:r>
                    <m:r>
                      <m:rPr>
                        <m:nor/>
                      </m:rPr>
                      <a:rPr lang="en-US" dirty="0"/>
                      <m:t>=</m:t>
                    </m:r>
                    <m:r>
                      <m:rPr>
                        <m:nor/>
                      </m:rPr>
                      <a:rPr lang="en-US" b="0" i="0" dirty="0" smtClean="0"/>
                      <m:t>3</m:t>
                    </m:r>
                    <m:r>
                      <m:rPr>
                        <m:nor/>
                      </m:rPr>
                      <a:rPr lang="en-US" dirty="0"/>
                      <m:t>|</m:t>
                    </m:r>
                    <m:r>
                      <m:rPr>
                        <m:nor/>
                      </m:rPr>
                      <a:rPr lang="en-US" dirty="0"/>
                      <m:t>S</m:t>
                    </m:r>
                    <m:r>
                      <m:rPr>
                        <m:nor/>
                      </m:rPr>
                      <a:rPr lang="en-US" baseline="-25000" dirty="0"/>
                      <m:t>1</m:t>
                    </m:r>
                    <m:r>
                      <m:rPr>
                        <m:nor/>
                      </m:rPr>
                      <a:rPr lang="en-US" dirty="0"/>
                      <m:t>=</m:t>
                    </m:r>
                    <m:r>
                      <m:rPr>
                        <m:nor/>
                      </m:rPr>
                      <a:rPr lang="en-US" b="0" i="0" dirty="0" smtClean="0"/>
                      <m:t>2</m:t>
                    </m:r>
                    <m:r>
                      <m:rPr>
                        <m:nor/>
                      </m:rPr>
                      <a:rPr lang="en-US" dirty="0"/>
                      <m:t>)</m:t>
                    </m:r>
                    <m:r>
                      <m:rPr>
                        <m:nor/>
                      </m:rPr>
                      <a:rPr lang="en-US" dirty="0"/>
                      <m:t>P</m:t>
                    </m:r>
                    <m:r>
                      <m:rPr>
                        <m:nor/>
                      </m:rPr>
                      <a:rPr lang="en-US" dirty="0"/>
                      <m:t>(</m:t>
                    </m:r>
                    <m:r>
                      <m:rPr>
                        <m:nor/>
                      </m:rPr>
                      <a:rPr lang="en-US" dirty="0"/>
                      <m:t>S</m:t>
                    </m:r>
                    <m:r>
                      <m:rPr>
                        <m:nor/>
                      </m:rPr>
                      <a:rPr lang="en-US" baseline="-25000" dirty="0"/>
                      <m:t>1</m:t>
                    </m:r>
                    <m:r>
                      <m:rPr>
                        <m:nor/>
                      </m:rPr>
                      <a:rPr lang="en-US" dirty="0"/>
                      <m:t>=</m:t>
                    </m:r>
                    <m:r>
                      <m:rPr>
                        <m:nor/>
                      </m:rPr>
                      <a:rPr lang="en-US" b="0" i="0" dirty="0" smtClean="0"/>
                      <m:t>2</m:t>
                    </m:r>
                    <m:r>
                      <m:rPr>
                        <m:nor/>
                      </m:rPr>
                      <a:rPr lang="en-US" dirty="0"/>
                      <m:t>|</m:t>
                    </m:r>
                    <m:r>
                      <m:rPr>
                        <m:nor/>
                      </m:rPr>
                      <a:rPr lang="en-US" dirty="0"/>
                      <m:t>Z</m:t>
                    </m:r>
                    <m:r>
                      <m:rPr>
                        <m:nor/>
                      </m:rPr>
                      <a:rPr lang="en-US" baseline="-25000" dirty="0"/>
                      <m:t>1</m:t>
                    </m:r>
                    <m:r>
                      <m:rPr>
                        <m:nor/>
                      </m:rPr>
                      <a:rPr lang="en-US" dirty="0"/>
                      <m:t>=</m:t>
                    </m:r>
                    <m:r>
                      <m:rPr>
                        <m:nor/>
                      </m:rPr>
                      <a:rPr lang="en-US" dirty="0"/>
                      <m:t>d</m:t>
                    </m:r>
                    <m:r>
                      <m:rPr>
                        <m:nor/>
                      </m:rPr>
                      <a:rPr lang="en-US" dirty="0"/>
                      <m:t>)</m:t>
                    </m:r>
                  </m:oMath>
                </a14:m>
                <a:r>
                  <a:rPr lang="en-US" dirty="0"/>
                  <a:t> +</a:t>
                </a:r>
              </a:p>
              <a:p>
                <a:pPr>
                  <a:buClr>
                    <a:schemeClr val="bg1"/>
                  </a:buClr>
                </a:pPr>
                <a:r>
                  <a:rPr lang="en-US" dirty="0"/>
                  <a:t>   </a:t>
                </a:r>
                <a14:m>
                  <m:oMath xmlns:m="http://schemas.openxmlformats.org/officeDocument/2006/math">
                    <m:r>
                      <m:rPr>
                        <m:nor/>
                      </m:rPr>
                      <a:rPr lang="en-US" dirty="0"/>
                      <m:t>P</m:t>
                    </m:r>
                    <m:r>
                      <m:rPr>
                        <m:nor/>
                      </m:rPr>
                      <a:rPr lang="en-US" dirty="0"/>
                      <m:t>(</m:t>
                    </m:r>
                    <m:r>
                      <m:rPr>
                        <m:nor/>
                      </m:rPr>
                      <a:rPr lang="en-US" dirty="0"/>
                      <m:t>S</m:t>
                    </m:r>
                    <m:r>
                      <m:rPr>
                        <m:nor/>
                      </m:rPr>
                      <a:rPr lang="en-US" baseline="-25000" dirty="0"/>
                      <m:t>2</m:t>
                    </m:r>
                    <m:r>
                      <m:rPr>
                        <m:nor/>
                      </m:rPr>
                      <a:rPr lang="en-US" dirty="0"/>
                      <m:t>=</m:t>
                    </m:r>
                    <m:r>
                      <m:rPr>
                        <m:nor/>
                      </m:rPr>
                      <a:rPr lang="en-US" b="0" i="0" dirty="0" smtClean="0"/>
                      <m:t>3</m:t>
                    </m:r>
                    <m:r>
                      <m:rPr>
                        <m:nor/>
                      </m:rPr>
                      <a:rPr lang="en-US" dirty="0"/>
                      <m:t>|</m:t>
                    </m:r>
                    <m:r>
                      <m:rPr>
                        <m:nor/>
                      </m:rPr>
                      <a:rPr lang="en-US" dirty="0"/>
                      <m:t>S</m:t>
                    </m:r>
                    <m:r>
                      <m:rPr>
                        <m:nor/>
                      </m:rPr>
                      <a:rPr lang="en-US" baseline="-25000" dirty="0"/>
                      <m:t>1</m:t>
                    </m:r>
                    <m:r>
                      <m:rPr>
                        <m:nor/>
                      </m:rPr>
                      <a:rPr lang="en-US" dirty="0"/>
                      <m:t>=</m:t>
                    </m:r>
                    <m:r>
                      <m:rPr>
                        <m:nor/>
                      </m:rPr>
                      <a:rPr lang="en-US" b="0" i="0" dirty="0" smtClean="0"/>
                      <m:t>3</m:t>
                    </m:r>
                    <m:r>
                      <m:rPr>
                        <m:nor/>
                      </m:rPr>
                      <a:rPr lang="en-US" dirty="0"/>
                      <m:t>)</m:t>
                    </m:r>
                    <m:r>
                      <m:rPr>
                        <m:nor/>
                      </m:rPr>
                      <a:rPr lang="en-US" dirty="0"/>
                      <m:t>P</m:t>
                    </m:r>
                    <m:r>
                      <m:rPr>
                        <m:nor/>
                      </m:rPr>
                      <a:rPr lang="en-US" dirty="0"/>
                      <m:t>(</m:t>
                    </m:r>
                    <m:r>
                      <m:rPr>
                        <m:nor/>
                      </m:rPr>
                      <a:rPr lang="en-US" dirty="0"/>
                      <m:t>S</m:t>
                    </m:r>
                    <m:r>
                      <m:rPr>
                        <m:nor/>
                      </m:rPr>
                      <a:rPr lang="en-US" baseline="-25000" dirty="0"/>
                      <m:t>1</m:t>
                    </m:r>
                    <m:r>
                      <m:rPr>
                        <m:nor/>
                      </m:rPr>
                      <a:rPr lang="en-US" dirty="0"/>
                      <m:t>=</m:t>
                    </m:r>
                    <m:r>
                      <m:rPr>
                        <m:nor/>
                      </m:rPr>
                      <a:rPr lang="en-US" b="0" i="0" dirty="0" smtClean="0"/>
                      <m:t>3</m:t>
                    </m:r>
                    <m:r>
                      <m:rPr>
                        <m:nor/>
                      </m:rPr>
                      <a:rPr lang="en-US" dirty="0"/>
                      <m:t>|</m:t>
                    </m:r>
                    <m:r>
                      <m:rPr>
                        <m:nor/>
                      </m:rPr>
                      <a:rPr lang="en-US" dirty="0"/>
                      <m:t>Z</m:t>
                    </m:r>
                    <m:r>
                      <m:rPr>
                        <m:nor/>
                      </m:rPr>
                      <a:rPr lang="en-US" baseline="-25000" dirty="0"/>
                      <m:t>1</m:t>
                    </m:r>
                    <m:r>
                      <m:rPr>
                        <m:nor/>
                      </m:rPr>
                      <a:rPr lang="en-US" dirty="0"/>
                      <m:t>=</m:t>
                    </m:r>
                    <m:r>
                      <m:rPr>
                        <m:nor/>
                      </m:rPr>
                      <a:rPr lang="en-US" dirty="0"/>
                      <m:t>d</m:t>
                    </m:r>
                    <m:r>
                      <m:rPr>
                        <m:nor/>
                      </m:rPr>
                      <a:rPr lang="en-US" dirty="0"/>
                      <m:t>)</m:t>
                    </m:r>
                  </m:oMath>
                </a14:m>
                <a:r>
                  <a:rPr lang="en-US" dirty="0"/>
                  <a:t> </a:t>
                </a:r>
              </a:p>
              <a:p>
                <a:pPr>
                  <a:buClr>
                    <a:schemeClr val="bg1"/>
                  </a:buClr>
                </a:pPr>
                <a:r>
                  <a:rPr lang="en-US" dirty="0"/>
                  <a:t>= 0.1*0.0164+0.8*0.0164+0.1*0.2951 = 0.0443</a:t>
                </a:r>
              </a:p>
              <a:p>
                <a:pPr marL="11113" indent="0">
                  <a:buNone/>
                </a:pPr>
                <a:endParaRPr lang="en-US" dirty="0"/>
              </a:p>
            </p:txBody>
          </p:sp>
        </mc:Choice>
        <mc:Fallback xmlns="">
          <p:sp>
            <p:nvSpPr>
              <p:cNvPr id="24" name="Content Placeholder 23">
                <a:extLst>
                  <a:ext uri="{FF2B5EF4-FFF2-40B4-BE49-F238E27FC236}">
                    <a16:creationId xmlns:a16="http://schemas.microsoft.com/office/drawing/2014/main" id="{5C8B73B8-6F80-5643-AFAC-BD0E9032A8DF}"/>
                  </a:ext>
                </a:extLst>
              </p:cNvPr>
              <p:cNvSpPr>
                <a:spLocks noGrp="1" noRot="1" noChangeAspect="1" noMove="1" noResize="1" noEditPoints="1" noAdjustHandles="1" noChangeArrowheads="1" noChangeShapeType="1" noTextEdit="1"/>
              </p:cNvSpPr>
              <p:nvPr>
                <p:ph idx="1"/>
              </p:nvPr>
            </p:nvSpPr>
            <p:spPr>
              <a:xfrm>
                <a:off x="609600" y="2110206"/>
                <a:ext cx="10972800" cy="3730790"/>
              </a:xfrm>
              <a:blipFill>
                <a:blip r:embed="rId3"/>
                <a:stretch>
                  <a:fillRect l="-1503" t="-20408" b="-238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427D29-4EC3-4E73-B7A2-03724A790189}"/>
              </a:ext>
            </a:extLst>
          </p:cNvPr>
          <p:cNvSpPr>
            <a:spLocks noGrp="1"/>
          </p:cNvSpPr>
          <p:nvPr>
            <p:ph type="sldNum" sz="quarter" idx="12"/>
          </p:nvPr>
        </p:nvSpPr>
        <p:spPr/>
        <p:txBody>
          <a:bodyPr/>
          <a:lstStyle/>
          <a:p>
            <a:fld id="{CCF77436-EC8C-4AA7-8F7E-35D67B363DD7}" type="slidenum">
              <a:rPr lang="en-US" smtClean="0"/>
              <a:pPr/>
              <a:t>33</a:t>
            </a:fld>
            <a:endParaRPr lang="en-US" dirty="0"/>
          </a:p>
        </p:txBody>
      </p:sp>
      <p:pic>
        <p:nvPicPr>
          <p:cNvPr id="7" name="Picture 6">
            <a:extLst>
              <a:ext uri="{FF2B5EF4-FFF2-40B4-BE49-F238E27FC236}">
                <a16:creationId xmlns:a16="http://schemas.microsoft.com/office/drawing/2014/main" id="{E119307A-A274-4648-A308-72001B22A31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20851" y="5796657"/>
            <a:ext cx="7174644" cy="381000"/>
          </a:xfrm>
          <a:prstGeom prst="rect">
            <a:avLst/>
          </a:prstGeom>
        </p:spPr>
      </p:pic>
      <p:graphicFrame>
        <p:nvGraphicFramePr>
          <p:cNvPr id="8" name="Table 7">
            <a:extLst>
              <a:ext uri="{FF2B5EF4-FFF2-40B4-BE49-F238E27FC236}">
                <a16:creationId xmlns:a16="http://schemas.microsoft.com/office/drawing/2014/main" id="{74429D28-4575-F940-B6C6-4FDC42F10948}"/>
              </a:ext>
            </a:extLst>
          </p:cNvPr>
          <p:cNvGraphicFramePr>
            <a:graphicFrameLocks noGrp="1"/>
          </p:cNvGraphicFramePr>
          <p:nvPr>
            <p:extLst>
              <p:ext uri="{D42A27DB-BD31-4B8C-83A1-F6EECF244321}">
                <p14:modId xmlns:p14="http://schemas.microsoft.com/office/powerpoint/2010/main" val="202691093"/>
              </p:ext>
            </p:extLst>
          </p:nvPr>
        </p:nvGraphicFramePr>
        <p:xfrm>
          <a:off x="720852" y="6152257"/>
          <a:ext cx="7174643" cy="558800"/>
        </p:xfrm>
        <a:graphic>
          <a:graphicData uri="http://schemas.openxmlformats.org/drawingml/2006/table">
            <a:tbl>
              <a:tblPr firstRow="1">
                <a:tableStyleId>{F5AB1C69-6EDB-4FF4-983F-18BD219EF322}</a:tableStyleId>
              </a:tblPr>
              <a:tblGrid>
                <a:gridCol w="697640">
                  <a:extLst>
                    <a:ext uri="{9D8B030D-6E8A-4147-A177-3AD203B41FA5}">
                      <a16:colId xmlns:a16="http://schemas.microsoft.com/office/drawing/2014/main" val="2325568808"/>
                    </a:ext>
                  </a:extLst>
                </a:gridCol>
                <a:gridCol w="685800">
                  <a:extLst>
                    <a:ext uri="{9D8B030D-6E8A-4147-A177-3AD203B41FA5}">
                      <a16:colId xmlns:a16="http://schemas.microsoft.com/office/drawing/2014/main" val="4294094801"/>
                    </a:ext>
                  </a:extLst>
                </a:gridCol>
                <a:gridCol w="657347">
                  <a:extLst>
                    <a:ext uri="{9D8B030D-6E8A-4147-A177-3AD203B41FA5}">
                      <a16:colId xmlns:a16="http://schemas.microsoft.com/office/drawing/2014/main" val="4008103974"/>
                    </a:ext>
                  </a:extLst>
                </a:gridCol>
                <a:gridCol w="733408">
                  <a:extLst>
                    <a:ext uri="{9D8B030D-6E8A-4147-A177-3AD203B41FA5}">
                      <a16:colId xmlns:a16="http://schemas.microsoft.com/office/drawing/2014/main" val="2573947812"/>
                    </a:ext>
                  </a:extLst>
                </a:gridCol>
                <a:gridCol w="733408">
                  <a:extLst>
                    <a:ext uri="{9D8B030D-6E8A-4147-A177-3AD203B41FA5}">
                      <a16:colId xmlns:a16="http://schemas.microsoft.com/office/drawing/2014/main" val="3355993083"/>
                    </a:ext>
                  </a:extLst>
                </a:gridCol>
                <a:gridCol w="733408">
                  <a:extLst>
                    <a:ext uri="{9D8B030D-6E8A-4147-A177-3AD203B41FA5}">
                      <a16:colId xmlns:a16="http://schemas.microsoft.com/office/drawing/2014/main" val="2955358894"/>
                    </a:ext>
                  </a:extLst>
                </a:gridCol>
                <a:gridCol w="733408">
                  <a:extLst>
                    <a:ext uri="{9D8B030D-6E8A-4147-A177-3AD203B41FA5}">
                      <a16:colId xmlns:a16="http://schemas.microsoft.com/office/drawing/2014/main" val="322307709"/>
                    </a:ext>
                  </a:extLst>
                </a:gridCol>
                <a:gridCol w="733408">
                  <a:extLst>
                    <a:ext uri="{9D8B030D-6E8A-4147-A177-3AD203B41FA5}">
                      <a16:colId xmlns:a16="http://schemas.microsoft.com/office/drawing/2014/main" val="3010940328"/>
                    </a:ext>
                  </a:extLst>
                </a:gridCol>
                <a:gridCol w="733408">
                  <a:extLst>
                    <a:ext uri="{9D8B030D-6E8A-4147-A177-3AD203B41FA5}">
                      <a16:colId xmlns:a16="http://schemas.microsoft.com/office/drawing/2014/main" val="1278462818"/>
                    </a:ext>
                  </a:extLst>
                </a:gridCol>
                <a:gridCol w="733408">
                  <a:extLst>
                    <a:ext uri="{9D8B030D-6E8A-4147-A177-3AD203B41FA5}">
                      <a16:colId xmlns:a16="http://schemas.microsoft.com/office/drawing/2014/main" val="1312387165"/>
                    </a:ext>
                  </a:extLst>
                </a:gridCol>
              </a:tblGrid>
              <a:tr h="279400">
                <a:tc>
                  <a:txBody>
                    <a:bodyPr/>
                    <a:lstStyle/>
                    <a:p>
                      <a:pPr algn="ctr" fontAlgn="b"/>
                      <a:r>
                        <a:rPr lang="en-US" sz="1600" u="none" strike="noStrike" dirty="0">
                          <a:effectLst/>
                          <a:latin typeface="Candara" panose="020E0502030303020204" pitchFamily="34" charset="0"/>
                        </a:rPr>
                        <a:t>1</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2</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3</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4</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5</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6</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7</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8</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9</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10</a:t>
                      </a:r>
                      <a:endParaRPr lang="en-US" sz="1600" b="0" i="0" u="none" strike="noStrike" dirty="0">
                        <a:solidFill>
                          <a:srgbClr val="00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1365641535"/>
                  </a:ext>
                </a:extLst>
              </a:tr>
              <a:tr h="279400">
                <a:tc>
                  <a:txBody>
                    <a:bodyPr/>
                    <a:lstStyle/>
                    <a:p>
                      <a:pPr algn="ctr" fontAlgn="b"/>
                      <a:r>
                        <a:rPr lang="en-US" sz="1600" u="none" strike="noStrike" dirty="0">
                          <a:effectLst/>
                          <a:latin typeface="Candara" panose="020E0502030303020204" pitchFamily="34" charset="0"/>
                        </a:rPr>
                        <a:t>0.0016</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0.0148</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0.0443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0.2672</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0.2672</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0.0443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0.0443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0.2836</a:t>
                      </a:r>
                      <a:endParaRPr lang="en-US" sz="1600" b="0" i="0" u="none" strike="noStrike" dirty="0">
                        <a:solidFill>
                          <a:srgbClr val="FF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585894616"/>
                  </a:ext>
                </a:extLst>
              </a:tr>
            </a:tbl>
          </a:graphicData>
        </a:graphic>
      </p:graphicFrame>
      <p:pic>
        <p:nvPicPr>
          <p:cNvPr id="9" name="Picture 8">
            <a:extLst>
              <a:ext uri="{FF2B5EF4-FFF2-40B4-BE49-F238E27FC236}">
                <a16:creationId xmlns:a16="http://schemas.microsoft.com/office/drawing/2014/main" id="{122E0438-36AE-DD46-93A8-8B9DF106053A}"/>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10808" y="962152"/>
            <a:ext cx="7174643" cy="457200"/>
          </a:xfrm>
          <a:prstGeom prst="rect">
            <a:avLst/>
          </a:prstGeom>
        </p:spPr>
      </p:pic>
      <p:graphicFrame>
        <p:nvGraphicFramePr>
          <p:cNvPr id="10" name="Table 9">
            <a:extLst>
              <a:ext uri="{FF2B5EF4-FFF2-40B4-BE49-F238E27FC236}">
                <a16:creationId xmlns:a16="http://schemas.microsoft.com/office/drawing/2014/main" id="{DEE22C34-9B12-0940-AD46-03A5FB13D9C7}"/>
              </a:ext>
            </a:extLst>
          </p:cNvPr>
          <p:cNvGraphicFramePr>
            <a:graphicFrameLocks noGrp="1"/>
          </p:cNvGraphicFramePr>
          <p:nvPr>
            <p:extLst>
              <p:ext uri="{D42A27DB-BD31-4B8C-83A1-F6EECF244321}">
                <p14:modId xmlns:p14="http://schemas.microsoft.com/office/powerpoint/2010/main" val="1793738198"/>
              </p:ext>
            </p:extLst>
          </p:nvPr>
        </p:nvGraphicFramePr>
        <p:xfrm>
          <a:off x="710809" y="1427480"/>
          <a:ext cx="7174643" cy="558800"/>
        </p:xfrm>
        <a:graphic>
          <a:graphicData uri="http://schemas.openxmlformats.org/drawingml/2006/table">
            <a:tbl>
              <a:tblPr firstRow="1">
                <a:tableStyleId>{F5AB1C69-6EDB-4FF4-983F-18BD219EF322}</a:tableStyleId>
              </a:tblPr>
              <a:tblGrid>
                <a:gridCol w="697640">
                  <a:extLst>
                    <a:ext uri="{9D8B030D-6E8A-4147-A177-3AD203B41FA5}">
                      <a16:colId xmlns:a16="http://schemas.microsoft.com/office/drawing/2014/main" val="2325568808"/>
                    </a:ext>
                  </a:extLst>
                </a:gridCol>
                <a:gridCol w="685800">
                  <a:extLst>
                    <a:ext uri="{9D8B030D-6E8A-4147-A177-3AD203B41FA5}">
                      <a16:colId xmlns:a16="http://schemas.microsoft.com/office/drawing/2014/main" val="4294094801"/>
                    </a:ext>
                  </a:extLst>
                </a:gridCol>
                <a:gridCol w="657347">
                  <a:extLst>
                    <a:ext uri="{9D8B030D-6E8A-4147-A177-3AD203B41FA5}">
                      <a16:colId xmlns:a16="http://schemas.microsoft.com/office/drawing/2014/main" val="4008103974"/>
                    </a:ext>
                  </a:extLst>
                </a:gridCol>
                <a:gridCol w="733408">
                  <a:extLst>
                    <a:ext uri="{9D8B030D-6E8A-4147-A177-3AD203B41FA5}">
                      <a16:colId xmlns:a16="http://schemas.microsoft.com/office/drawing/2014/main" val="2573947812"/>
                    </a:ext>
                  </a:extLst>
                </a:gridCol>
                <a:gridCol w="733408">
                  <a:extLst>
                    <a:ext uri="{9D8B030D-6E8A-4147-A177-3AD203B41FA5}">
                      <a16:colId xmlns:a16="http://schemas.microsoft.com/office/drawing/2014/main" val="3355993083"/>
                    </a:ext>
                  </a:extLst>
                </a:gridCol>
                <a:gridCol w="733408">
                  <a:extLst>
                    <a:ext uri="{9D8B030D-6E8A-4147-A177-3AD203B41FA5}">
                      <a16:colId xmlns:a16="http://schemas.microsoft.com/office/drawing/2014/main" val="2955358894"/>
                    </a:ext>
                  </a:extLst>
                </a:gridCol>
                <a:gridCol w="733408">
                  <a:extLst>
                    <a:ext uri="{9D8B030D-6E8A-4147-A177-3AD203B41FA5}">
                      <a16:colId xmlns:a16="http://schemas.microsoft.com/office/drawing/2014/main" val="322307709"/>
                    </a:ext>
                  </a:extLst>
                </a:gridCol>
                <a:gridCol w="733408">
                  <a:extLst>
                    <a:ext uri="{9D8B030D-6E8A-4147-A177-3AD203B41FA5}">
                      <a16:colId xmlns:a16="http://schemas.microsoft.com/office/drawing/2014/main" val="3010940328"/>
                    </a:ext>
                  </a:extLst>
                </a:gridCol>
                <a:gridCol w="733408">
                  <a:extLst>
                    <a:ext uri="{9D8B030D-6E8A-4147-A177-3AD203B41FA5}">
                      <a16:colId xmlns:a16="http://schemas.microsoft.com/office/drawing/2014/main" val="1278462818"/>
                    </a:ext>
                  </a:extLst>
                </a:gridCol>
                <a:gridCol w="733408">
                  <a:extLst>
                    <a:ext uri="{9D8B030D-6E8A-4147-A177-3AD203B41FA5}">
                      <a16:colId xmlns:a16="http://schemas.microsoft.com/office/drawing/2014/main" val="1312387165"/>
                    </a:ext>
                  </a:extLst>
                </a:gridCol>
              </a:tblGrid>
              <a:tr h="279400">
                <a:tc>
                  <a:txBody>
                    <a:bodyPr/>
                    <a:lstStyle/>
                    <a:p>
                      <a:pPr algn="ctr" fontAlgn="b"/>
                      <a:r>
                        <a:rPr lang="en-US" sz="1600" u="none" strike="noStrike" dirty="0">
                          <a:effectLst/>
                          <a:latin typeface="Candara" panose="020E0502030303020204" pitchFamily="34" charset="0"/>
                        </a:rPr>
                        <a:t>1</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2</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3</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4</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5</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6</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7</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8</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9</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10</a:t>
                      </a:r>
                      <a:endParaRPr lang="en-US" sz="1600" b="0" i="0" u="none" strike="noStrike" dirty="0">
                        <a:solidFill>
                          <a:srgbClr val="00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1365641535"/>
                  </a:ext>
                </a:extLst>
              </a:tr>
              <a:tr h="279400">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0.2951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0.2951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0.2951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585894616"/>
                  </a:ext>
                </a:extLst>
              </a:tr>
            </a:tbl>
          </a:graphicData>
        </a:graphic>
      </p:graphicFrame>
      <p:sp>
        <p:nvSpPr>
          <p:cNvPr id="11" name="Rectangle 10">
            <a:extLst>
              <a:ext uri="{FF2B5EF4-FFF2-40B4-BE49-F238E27FC236}">
                <a16:creationId xmlns:a16="http://schemas.microsoft.com/office/drawing/2014/main" id="{60EA0407-C13C-CF45-8DC6-E5AD3A310A12}"/>
              </a:ext>
            </a:extLst>
          </p:cNvPr>
          <p:cNvSpPr/>
          <p:nvPr/>
        </p:nvSpPr>
        <p:spPr>
          <a:xfrm>
            <a:off x="7880005" y="1385273"/>
            <a:ext cx="654346" cy="369332"/>
          </a:xfrm>
          <a:prstGeom prst="rect">
            <a:avLst/>
          </a:prstGeom>
        </p:spPr>
        <p:txBody>
          <a:bodyPr wrap="none">
            <a:spAutoFit/>
          </a:bodyPr>
          <a:lstStyle/>
          <a:p>
            <a:r>
              <a:rPr lang="en-US" dirty="0">
                <a:latin typeface="Candara" panose="020E0502030303020204" pitchFamily="34" charset="0"/>
              </a:rPr>
              <a:t>Prior</a:t>
            </a:r>
          </a:p>
        </p:txBody>
      </p:sp>
      <p:sp>
        <p:nvSpPr>
          <p:cNvPr id="12" name="Rectangle 11">
            <a:extLst>
              <a:ext uri="{FF2B5EF4-FFF2-40B4-BE49-F238E27FC236}">
                <a16:creationId xmlns:a16="http://schemas.microsoft.com/office/drawing/2014/main" id="{E9228C12-4987-9F40-82F1-6DBA6375B1AD}"/>
              </a:ext>
            </a:extLst>
          </p:cNvPr>
          <p:cNvSpPr/>
          <p:nvPr/>
        </p:nvSpPr>
        <p:spPr>
          <a:xfrm>
            <a:off x="7895495" y="6119587"/>
            <a:ext cx="1080745" cy="369332"/>
          </a:xfrm>
          <a:prstGeom prst="rect">
            <a:avLst/>
          </a:prstGeom>
        </p:spPr>
        <p:txBody>
          <a:bodyPr wrap="none">
            <a:spAutoFit/>
          </a:bodyPr>
          <a:lstStyle/>
          <a:p>
            <a:r>
              <a:rPr lang="en-US" dirty="0">
                <a:latin typeface="Candara" panose="020E0502030303020204" pitchFamily="34" charset="0"/>
              </a:rPr>
              <a:t>Posterior</a:t>
            </a:r>
          </a:p>
        </p:txBody>
      </p:sp>
    </p:spTree>
    <p:extLst>
      <p:ext uri="{BB962C8B-B14F-4D97-AF65-F5344CB8AC3E}">
        <p14:creationId xmlns:p14="http://schemas.microsoft.com/office/powerpoint/2010/main" val="293687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6628-341E-4928-B4CA-E1038EABB0F1}"/>
              </a:ext>
            </a:extLst>
          </p:cNvPr>
          <p:cNvSpPr>
            <a:spLocks noGrp="1"/>
          </p:cNvSpPr>
          <p:nvPr>
            <p:ph type="title"/>
          </p:nvPr>
        </p:nvSpPr>
        <p:spPr/>
        <p:txBody>
          <a:bodyPr>
            <a:normAutofit fontScale="90000"/>
          </a:bodyPr>
          <a:lstStyle/>
          <a:p>
            <a:r>
              <a:rPr lang="en-US" dirty="0"/>
              <a:t>Sensor update: seeing a door (d) (inference: use Bayes’ rule)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9203BC-6711-450B-9DE6-172F24FC9B12}"/>
                  </a:ext>
                </a:extLst>
              </p:cNvPr>
              <p:cNvSpPr>
                <a:spLocks noGrp="1"/>
              </p:cNvSpPr>
              <p:nvPr>
                <p:ph idx="1"/>
              </p:nvPr>
            </p:nvSpPr>
            <p:spPr>
              <a:xfrm>
                <a:off x="609600" y="2973732"/>
                <a:ext cx="10972800" cy="3579470"/>
              </a:xfrm>
            </p:spPr>
            <p:txBody>
              <a:bodyPr>
                <a:normAutofit/>
              </a:bodyPr>
              <a:lstStyle/>
              <a:p>
                <a:pPr marL="11113" indent="0">
                  <a:buNone/>
                </a:pPr>
                <a:r>
                  <a:rPr lang="en-US" sz="2800" dirty="0">
                    <a:solidFill>
                      <a:srgbClr val="FF0000"/>
                    </a:solidFill>
                  </a:rPr>
                  <a:t>Where am I now?</a:t>
                </a:r>
              </a:p>
              <a:p>
                <a:pPr marL="11113" indent="0">
                  <a:buNone/>
                </a:pPr>
                <a:r>
                  <a:rPr lang="en-US" sz="2800" dirty="0"/>
                  <a:t>P(S</a:t>
                </a:r>
                <a:r>
                  <a:rPr lang="en-US" sz="2800" baseline="-25000" dirty="0"/>
                  <a:t>2</a:t>
                </a:r>
                <a:r>
                  <a:rPr lang="en-US" sz="2800" dirty="0"/>
                  <a:t>|Z</a:t>
                </a:r>
                <a:r>
                  <a:rPr lang="en-US" sz="2800" baseline="-25000" dirty="0"/>
                  <a:t>1</a:t>
                </a:r>
                <a:r>
                  <a:rPr lang="en-US" sz="2800" dirty="0"/>
                  <a:t>=d,Z</a:t>
                </a:r>
                <a:r>
                  <a:rPr lang="en-US" sz="2800" baseline="-25000" dirty="0"/>
                  <a:t>2</a:t>
                </a:r>
                <a:r>
                  <a:rPr lang="en-US" sz="2800" dirty="0"/>
                  <a:t>=d) </a:t>
                </a:r>
              </a:p>
              <a:p>
                <a:pPr marL="11113" indent="0">
                  <a:buNone/>
                </a:pPr>
                <a14:m>
                  <m:oMath xmlns:m="http://schemas.openxmlformats.org/officeDocument/2006/math">
                    <m:r>
                      <a:rPr lang="en-US" sz="2800" i="1">
                        <a:latin typeface="Cambria Math" panose="02040503050406030204" pitchFamily="18" charset="0"/>
                        <a:ea typeface="Cambria Math" panose="02040503050406030204" pitchFamily="18" charset="0"/>
                      </a:rPr>
                      <m:t>∝ </m:t>
                    </m:r>
                  </m:oMath>
                </a14:m>
                <a:r>
                  <a:rPr lang="en-US" sz="2800" dirty="0"/>
                  <a:t>P(Z</a:t>
                </a:r>
                <a:r>
                  <a:rPr lang="en-US" sz="2800" baseline="-25000" dirty="0"/>
                  <a:t>2</a:t>
                </a:r>
                <a:r>
                  <a:rPr lang="en-US" sz="2800" dirty="0"/>
                  <a:t>=d|S</a:t>
                </a:r>
                <a:r>
                  <a:rPr lang="en-US" sz="2800" baseline="-25000" dirty="0"/>
                  <a:t>2</a:t>
                </a:r>
                <a:r>
                  <a:rPr lang="en-US" sz="2800" dirty="0"/>
                  <a:t>,Z</a:t>
                </a:r>
                <a:r>
                  <a:rPr lang="en-US" sz="2800" baseline="-25000" dirty="0"/>
                  <a:t>1</a:t>
                </a:r>
                <a:r>
                  <a:rPr lang="en-US" sz="2800" dirty="0"/>
                  <a:t>=d) P(S</a:t>
                </a:r>
                <a:r>
                  <a:rPr lang="en-US" sz="2800" baseline="-25000" dirty="0"/>
                  <a:t>2</a:t>
                </a:r>
                <a:r>
                  <a:rPr lang="en-US" sz="2800" dirty="0"/>
                  <a:t>|Z</a:t>
                </a:r>
                <a:r>
                  <a:rPr lang="en-US" sz="2800" baseline="-25000" dirty="0"/>
                  <a:t>1</a:t>
                </a:r>
                <a:r>
                  <a:rPr lang="en-US" sz="2800" dirty="0"/>
                  <a:t>=d) </a:t>
                </a:r>
              </a:p>
              <a:p>
                <a:pPr marL="11113" indent="0">
                  <a:buNone/>
                </a:pPr>
                <a:r>
                  <a:rPr lang="en-US" sz="2800" dirty="0"/>
                  <a:t>=  P(Z</a:t>
                </a:r>
                <a:r>
                  <a:rPr lang="en-US" sz="2800" baseline="-25000" dirty="0"/>
                  <a:t>2</a:t>
                </a:r>
                <a:r>
                  <a:rPr lang="en-US" sz="2800" dirty="0"/>
                  <a:t>=d|S</a:t>
                </a:r>
                <a:r>
                  <a:rPr lang="en-US" sz="2800" baseline="-25000" dirty="0"/>
                  <a:t>2</a:t>
                </a:r>
                <a:r>
                  <a:rPr lang="en-US" sz="2800" dirty="0"/>
                  <a:t>) P(S</a:t>
                </a:r>
                <a:r>
                  <a:rPr lang="en-US" sz="2800" baseline="-25000" dirty="0"/>
                  <a:t>2</a:t>
                </a:r>
                <a:r>
                  <a:rPr lang="en-US" sz="2800" dirty="0"/>
                  <a:t>|Z</a:t>
                </a:r>
                <a:r>
                  <a:rPr lang="en-US" sz="2800" baseline="-25000" dirty="0"/>
                  <a:t>1</a:t>
                </a:r>
                <a:r>
                  <a:rPr lang="en-US" sz="2800" dirty="0"/>
                  <a:t>=d) </a:t>
                </a:r>
              </a:p>
              <a:p>
                <a:pPr lvl="1"/>
                <a:endParaRPr lang="en-US" sz="2200" dirty="0"/>
              </a:p>
            </p:txBody>
          </p:sp>
        </mc:Choice>
        <mc:Fallback xmlns="">
          <p:sp>
            <p:nvSpPr>
              <p:cNvPr id="3" name="Content Placeholder 2">
                <a:extLst>
                  <a:ext uri="{FF2B5EF4-FFF2-40B4-BE49-F238E27FC236}">
                    <a16:creationId xmlns:a16="http://schemas.microsoft.com/office/drawing/2014/main" id="{BE9203BC-6711-450B-9DE6-172F24FC9B12}"/>
                  </a:ext>
                </a:extLst>
              </p:cNvPr>
              <p:cNvSpPr>
                <a:spLocks noGrp="1" noRot="1" noChangeAspect="1" noMove="1" noResize="1" noEditPoints="1" noAdjustHandles="1" noChangeArrowheads="1" noChangeShapeType="1" noTextEdit="1"/>
              </p:cNvSpPr>
              <p:nvPr>
                <p:ph idx="1"/>
              </p:nvPr>
            </p:nvSpPr>
            <p:spPr>
              <a:xfrm>
                <a:off x="609600" y="2973732"/>
                <a:ext cx="10972800" cy="3579470"/>
              </a:xfrm>
              <a:blipFill>
                <a:blip r:embed="rId2"/>
                <a:stretch>
                  <a:fillRect l="-1387" t="-7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427D29-4EC3-4E73-B7A2-03724A790189}"/>
              </a:ext>
            </a:extLst>
          </p:cNvPr>
          <p:cNvSpPr>
            <a:spLocks noGrp="1"/>
          </p:cNvSpPr>
          <p:nvPr>
            <p:ph type="sldNum" sz="quarter" idx="12"/>
          </p:nvPr>
        </p:nvSpPr>
        <p:spPr/>
        <p:txBody>
          <a:bodyPr/>
          <a:lstStyle/>
          <a:p>
            <a:pPr>
              <a:defRPr/>
            </a:pPr>
            <a:fld id="{CCF77436-EC8C-4AA7-8F7E-35D67B363DD7}" type="slidenum">
              <a:rPr lang="en-US" smtClean="0"/>
              <a:pPr>
                <a:defRPr/>
              </a:pPr>
              <a:t>34</a:t>
            </a:fld>
            <a:endParaRPr lang="en-US" dirty="0"/>
          </a:p>
        </p:txBody>
      </p:sp>
      <p:sp>
        <p:nvSpPr>
          <p:cNvPr id="25" name="Oval 24">
            <a:extLst>
              <a:ext uri="{FF2B5EF4-FFF2-40B4-BE49-F238E27FC236}">
                <a16:creationId xmlns:a16="http://schemas.microsoft.com/office/drawing/2014/main" id="{55C92449-FA27-0349-ADAF-673AF5E21BFD}"/>
              </a:ext>
            </a:extLst>
          </p:cNvPr>
          <p:cNvSpPr/>
          <p:nvPr/>
        </p:nvSpPr>
        <p:spPr>
          <a:xfrm>
            <a:off x="2060715" y="129341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6" name="Straight Arrow Connector 25">
            <a:extLst>
              <a:ext uri="{FF2B5EF4-FFF2-40B4-BE49-F238E27FC236}">
                <a16:creationId xmlns:a16="http://schemas.microsoft.com/office/drawing/2014/main" id="{A93253B5-83C0-5D43-9ECB-FF7CE9FDDD2F}"/>
              </a:ext>
            </a:extLst>
          </p:cNvPr>
          <p:cNvCxnSpPr>
            <a:cxnSpLocks/>
          </p:cNvCxnSpPr>
          <p:nvPr/>
        </p:nvCxnSpPr>
        <p:spPr>
          <a:xfrm>
            <a:off x="2492410" y="1515920"/>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D7156E99-03BE-4D44-B52E-7DDF5F7E52A0}"/>
              </a:ext>
            </a:extLst>
          </p:cNvPr>
          <p:cNvSpPr/>
          <p:nvPr/>
        </p:nvSpPr>
        <p:spPr>
          <a:xfrm>
            <a:off x="2060714" y="2018742"/>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cxnSp>
        <p:nvCxnSpPr>
          <p:cNvPr id="28" name="Straight Arrow Connector 27">
            <a:extLst>
              <a:ext uri="{FF2B5EF4-FFF2-40B4-BE49-F238E27FC236}">
                <a16:creationId xmlns:a16="http://schemas.microsoft.com/office/drawing/2014/main" id="{9D037662-DC36-274F-A5A0-26F2E6B996C7}"/>
              </a:ext>
            </a:extLst>
          </p:cNvPr>
          <p:cNvCxnSpPr>
            <a:cxnSpLocks/>
            <a:stCxn id="25" idx="4"/>
            <a:endCxn id="27" idx="0"/>
          </p:cNvCxnSpPr>
          <p:nvPr/>
        </p:nvCxnSpPr>
        <p:spPr>
          <a:xfrm flipH="1">
            <a:off x="2276562" y="1738424"/>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01C56577-B2EC-E34D-B322-AA8CC84AF0B5}"/>
              </a:ext>
            </a:extLst>
          </p:cNvPr>
          <p:cNvSpPr/>
          <p:nvPr/>
        </p:nvSpPr>
        <p:spPr>
          <a:xfrm>
            <a:off x="2898915" y="1293416"/>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FF0000"/>
                </a:solidFill>
                <a:latin typeface="Candara" panose="020E0502030303020204" pitchFamily="34" charset="0"/>
              </a:rPr>
              <a:t>S</a:t>
            </a:r>
            <a:r>
              <a:rPr lang="en-US" sz="2400" baseline="-25000" dirty="0">
                <a:solidFill>
                  <a:srgbClr val="FF0000"/>
                </a:solidFill>
                <a:latin typeface="Candara" panose="020E0502030303020204" pitchFamily="34" charset="0"/>
              </a:rPr>
              <a:t>2</a:t>
            </a:r>
            <a:endParaRPr lang="en-US" sz="2400" dirty="0">
              <a:solidFill>
                <a:srgbClr val="FF0000"/>
              </a:solidFill>
              <a:latin typeface="Candara" panose="020E0502030303020204" pitchFamily="34" charset="0"/>
            </a:endParaRPr>
          </a:p>
        </p:txBody>
      </p:sp>
      <p:cxnSp>
        <p:nvCxnSpPr>
          <p:cNvPr id="30" name="Straight Arrow Connector 29">
            <a:extLst>
              <a:ext uri="{FF2B5EF4-FFF2-40B4-BE49-F238E27FC236}">
                <a16:creationId xmlns:a16="http://schemas.microsoft.com/office/drawing/2014/main" id="{28B1BDA8-1F8A-9346-BB25-C1E198A23FEA}"/>
              </a:ext>
            </a:extLst>
          </p:cNvPr>
          <p:cNvCxnSpPr>
            <a:cxnSpLocks/>
          </p:cNvCxnSpPr>
          <p:nvPr/>
        </p:nvCxnSpPr>
        <p:spPr>
          <a:xfrm>
            <a:off x="3330610" y="1515920"/>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1" name="Oval 30">
            <a:extLst>
              <a:ext uri="{FF2B5EF4-FFF2-40B4-BE49-F238E27FC236}">
                <a16:creationId xmlns:a16="http://schemas.microsoft.com/office/drawing/2014/main" id="{91BAE511-A58A-024C-B66F-E8060ED807EA}"/>
              </a:ext>
            </a:extLst>
          </p:cNvPr>
          <p:cNvSpPr/>
          <p:nvPr/>
        </p:nvSpPr>
        <p:spPr>
          <a:xfrm>
            <a:off x="2898914" y="2018742"/>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2</a:t>
            </a:r>
            <a:endParaRPr lang="en-US" sz="2400" dirty="0">
              <a:solidFill>
                <a:srgbClr val="0000CC"/>
              </a:solidFill>
              <a:latin typeface="Candara" panose="020E0502030303020204" pitchFamily="34" charset="0"/>
            </a:endParaRPr>
          </a:p>
        </p:txBody>
      </p:sp>
      <p:cxnSp>
        <p:nvCxnSpPr>
          <p:cNvPr id="32" name="Straight Arrow Connector 31">
            <a:extLst>
              <a:ext uri="{FF2B5EF4-FFF2-40B4-BE49-F238E27FC236}">
                <a16:creationId xmlns:a16="http://schemas.microsoft.com/office/drawing/2014/main" id="{0489F6F9-EA9C-3D4A-B60D-CDCC48933AFD}"/>
              </a:ext>
            </a:extLst>
          </p:cNvPr>
          <p:cNvCxnSpPr>
            <a:cxnSpLocks/>
            <a:stCxn id="29" idx="4"/>
            <a:endCxn id="31" idx="0"/>
          </p:cNvCxnSpPr>
          <p:nvPr/>
        </p:nvCxnSpPr>
        <p:spPr>
          <a:xfrm flipH="1">
            <a:off x="3114762" y="1738424"/>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EDC3BD9B-AC38-7D48-9274-606A308B086D}"/>
              </a:ext>
            </a:extLst>
          </p:cNvPr>
          <p:cNvSpPr/>
          <p:nvPr/>
        </p:nvSpPr>
        <p:spPr>
          <a:xfrm>
            <a:off x="3737115" y="129341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4" name="Straight Arrow Connector 33">
            <a:extLst>
              <a:ext uri="{FF2B5EF4-FFF2-40B4-BE49-F238E27FC236}">
                <a16:creationId xmlns:a16="http://schemas.microsoft.com/office/drawing/2014/main" id="{ABAEEE0E-2897-AD40-B816-EC01F57E8705}"/>
              </a:ext>
            </a:extLst>
          </p:cNvPr>
          <p:cNvCxnSpPr>
            <a:cxnSpLocks/>
          </p:cNvCxnSpPr>
          <p:nvPr/>
        </p:nvCxnSpPr>
        <p:spPr>
          <a:xfrm>
            <a:off x="4168810" y="1515920"/>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5" name="Oval 34">
            <a:extLst>
              <a:ext uri="{FF2B5EF4-FFF2-40B4-BE49-F238E27FC236}">
                <a16:creationId xmlns:a16="http://schemas.microsoft.com/office/drawing/2014/main" id="{9D23781C-BD3C-AB4C-8FC5-18EB2369A5C8}"/>
              </a:ext>
            </a:extLst>
          </p:cNvPr>
          <p:cNvSpPr/>
          <p:nvPr/>
        </p:nvSpPr>
        <p:spPr>
          <a:xfrm>
            <a:off x="3737114" y="2018742"/>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6" name="Straight Arrow Connector 35">
            <a:extLst>
              <a:ext uri="{FF2B5EF4-FFF2-40B4-BE49-F238E27FC236}">
                <a16:creationId xmlns:a16="http://schemas.microsoft.com/office/drawing/2014/main" id="{9A3ED195-4159-5946-B5B3-695F18F7B1DF}"/>
              </a:ext>
            </a:extLst>
          </p:cNvPr>
          <p:cNvCxnSpPr>
            <a:cxnSpLocks/>
            <a:stCxn id="33" idx="4"/>
            <a:endCxn id="35" idx="0"/>
          </p:cNvCxnSpPr>
          <p:nvPr/>
        </p:nvCxnSpPr>
        <p:spPr>
          <a:xfrm flipH="1">
            <a:off x="3952962" y="1738424"/>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C7E8C9F1-E298-2844-B14A-7738DA227CBA}"/>
              </a:ext>
            </a:extLst>
          </p:cNvPr>
          <p:cNvCxnSpPr>
            <a:cxnSpLocks/>
          </p:cNvCxnSpPr>
          <p:nvPr/>
        </p:nvCxnSpPr>
        <p:spPr>
          <a:xfrm>
            <a:off x="4648201" y="1515920"/>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C080928-6217-E14B-9BE1-2902C57F4E3F}"/>
              </a:ext>
            </a:extLst>
          </p:cNvPr>
          <p:cNvSpPr/>
          <p:nvPr/>
        </p:nvSpPr>
        <p:spPr>
          <a:xfrm>
            <a:off x="2101656" y="2455579"/>
            <a:ext cx="354584" cy="461665"/>
          </a:xfrm>
          <a:prstGeom prst="rect">
            <a:avLst/>
          </a:prstGeom>
        </p:spPr>
        <p:txBody>
          <a:bodyPr wrap="none">
            <a:spAutoFit/>
          </a:bodyPr>
          <a:lstStyle/>
          <a:p>
            <a:r>
              <a:rPr lang="en-US" sz="2400" dirty="0">
                <a:solidFill>
                  <a:srgbClr val="0000CC"/>
                </a:solidFill>
                <a:latin typeface="Candara" panose="020E0502030303020204" pitchFamily="34" charset="0"/>
              </a:rPr>
              <a:t>d</a:t>
            </a:r>
          </a:p>
        </p:txBody>
      </p:sp>
      <p:sp>
        <p:nvSpPr>
          <p:cNvPr id="19" name="Rectangle 18">
            <a:extLst>
              <a:ext uri="{FF2B5EF4-FFF2-40B4-BE49-F238E27FC236}">
                <a16:creationId xmlns:a16="http://schemas.microsoft.com/office/drawing/2014/main" id="{4C98F2B6-9F97-4A4D-B94D-69CF299CEEA6}"/>
              </a:ext>
            </a:extLst>
          </p:cNvPr>
          <p:cNvSpPr/>
          <p:nvPr/>
        </p:nvSpPr>
        <p:spPr>
          <a:xfrm>
            <a:off x="2936449" y="2457851"/>
            <a:ext cx="354584" cy="461665"/>
          </a:xfrm>
          <a:prstGeom prst="rect">
            <a:avLst/>
          </a:prstGeom>
        </p:spPr>
        <p:txBody>
          <a:bodyPr wrap="none">
            <a:spAutoFit/>
          </a:bodyPr>
          <a:lstStyle/>
          <a:p>
            <a:r>
              <a:rPr lang="en-US" sz="2400" dirty="0">
                <a:solidFill>
                  <a:srgbClr val="0000CC"/>
                </a:solidFill>
                <a:latin typeface="Candara" panose="020E0502030303020204" pitchFamily="34" charset="0"/>
              </a:rPr>
              <a:t>d</a:t>
            </a:r>
          </a:p>
        </p:txBody>
      </p:sp>
    </p:spTree>
    <p:extLst>
      <p:ext uri="{BB962C8B-B14F-4D97-AF65-F5344CB8AC3E}">
        <p14:creationId xmlns:p14="http://schemas.microsoft.com/office/powerpoint/2010/main" val="324395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27"/>
                                        </p:tgtEl>
                                        <p:attrNameLst>
                                          <p:attrName>fillcolor</p:attrName>
                                        </p:attrNameLst>
                                      </p:cBhvr>
                                      <p:to>
                                        <a:schemeClr val="bg2"/>
                                      </p:to>
                                    </p:animClr>
                                    <p:set>
                                      <p:cBhvr>
                                        <p:cTn id="7" dur="10" fill="hold"/>
                                        <p:tgtEl>
                                          <p:spTgt spid="27"/>
                                        </p:tgtEl>
                                        <p:attrNameLst>
                                          <p:attrName>fill.type</p:attrName>
                                        </p:attrNameLst>
                                      </p:cBhvr>
                                      <p:to>
                                        <p:strVal val="solid"/>
                                      </p:to>
                                    </p:set>
                                    <p:set>
                                      <p:cBhvr>
                                        <p:cTn id="8" dur="10" fill="hold"/>
                                        <p:tgtEl>
                                          <p:spTgt spid="27"/>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mph" presetSubtype="2" fill="hold" nodeType="withEffect">
                                  <p:stCondLst>
                                    <p:cond delay="0"/>
                                  </p:stCondLst>
                                  <p:childTnLst>
                                    <p:animClr clrSpc="rgb" dir="cw">
                                      <p:cBhvr>
                                        <p:cTn id="12" dur="10" fill="hold"/>
                                        <p:tgtEl>
                                          <p:spTgt spid="31"/>
                                        </p:tgtEl>
                                        <p:attrNameLst>
                                          <p:attrName>fillcolor</p:attrName>
                                        </p:attrNameLst>
                                      </p:cBhvr>
                                      <p:to>
                                        <a:schemeClr val="bg2"/>
                                      </p:to>
                                    </p:animClr>
                                    <p:set>
                                      <p:cBhvr>
                                        <p:cTn id="13" dur="10" fill="hold"/>
                                        <p:tgtEl>
                                          <p:spTgt spid="31"/>
                                        </p:tgtEl>
                                        <p:attrNameLst>
                                          <p:attrName>fill.type</p:attrName>
                                        </p:attrNameLst>
                                      </p:cBhvr>
                                      <p:to>
                                        <p:strVal val="solid"/>
                                      </p:to>
                                    </p:set>
                                    <p:set>
                                      <p:cBhvr>
                                        <p:cTn id="14" dur="10" fill="hold"/>
                                        <p:tgtEl>
                                          <p:spTgt spid="31"/>
                                        </p:tgtEl>
                                        <p:attrNameLst>
                                          <p:attrName>fill.on</p:attrName>
                                        </p:attrNameLst>
                                      </p:cBhvr>
                                      <p:to>
                                        <p:strVal val="tru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 fill="hold"/>
                                        <p:tgtEl>
                                          <p:spTgt spid="29"/>
                                        </p:tgtEl>
                                        <p:attrNameLst>
                                          <p:attrName>fillcolor</p:attrName>
                                        </p:attrNameLst>
                                      </p:cBhvr>
                                      <p:to>
                                        <a:schemeClr val="bg2"/>
                                      </p:to>
                                    </p:animClr>
                                    <p:set>
                                      <p:cBhvr>
                                        <p:cTn id="21" dur="10" fill="hold"/>
                                        <p:tgtEl>
                                          <p:spTgt spid="29"/>
                                        </p:tgtEl>
                                        <p:attrNameLst>
                                          <p:attrName>fill.type</p:attrName>
                                        </p:attrNameLst>
                                      </p:cBhvr>
                                      <p:to>
                                        <p:strVal val="solid"/>
                                      </p:to>
                                    </p:set>
                                    <p:set>
                                      <p:cBhvr>
                                        <p:cTn id="22" dur="10" fill="hold"/>
                                        <p:tgtEl>
                                          <p:spTgt spid="29"/>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6628-341E-4928-B4CA-E1038EABB0F1}"/>
              </a:ext>
            </a:extLst>
          </p:cNvPr>
          <p:cNvSpPr>
            <a:spLocks noGrp="1"/>
          </p:cNvSpPr>
          <p:nvPr>
            <p:ph type="title"/>
          </p:nvPr>
        </p:nvSpPr>
        <p:spPr>
          <a:xfrm>
            <a:off x="609600" y="-37511"/>
            <a:ext cx="10972800" cy="987552"/>
          </a:xfrm>
        </p:spPr>
        <p:txBody>
          <a:bodyPr>
            <a:noAutofit/>
          </a:bodyPr>
          <a:lstStyle/>
          <a:p>
            <a:r>
              <a:rPr lang="en-US" sz="2400" dirty="0"/>
              <a:t>Example (showing calculation for only 1 door and wall situation, but of course we need to normalize using all 10 situations)</a:t>
            </a:r>
          </a:p>
        </p:txBody>
      </p:sp>
      <mc:AlternateContent xmlns:mc="http://schemas.openxmlformats.org/markup-compatibility/2006" xmlns:a14="http://schemas.microsoft.com/office/drawing/2010/main">
        <mc:Choice Requires="a14">
          <p:sp>
            <p:nvSpPr>
              <p:cNvPr id="24" name="Content Placeholder 23">
                <a:extLst>
                  <a:ext uri="{FF2B5EF4-FFF2-40B4-BE49-F238E27FC236}">
                    <a16:creationId xmlns:a16="http://schemas.microsoft.com/office/drawing/2014/main" id="{5C8B73B8-6F80-5643-AFAC-BD0E9032A8DF}"/>
                  </a:ext>
                </a:extLst>
              </p:cNvPr>
              <p:cNvSpPr>
                <a:spLocks noGrp="1"/>
              </p:cNvSpPr>
              <p:nvPr>
                <p:ph idx="1"/>
              </p:nvPr>
            </p:nvSpPr>
            <p:spPr>
              <a:xfrm>
                <a:off x="751035" y="2133607"/>
                <a:ext cx="8012844" cy="3474741"/>
              </a:xfrm>
            </p:spPr>
            <p:txBody>
              <a:bodyPr>
                <a:normAutofit fontScale="85000" lnSpcReduction="20000"/>
              </a:bodyPr>
              <a:lstStyle/>
              <a:p>
                <a:pPr marL="11113" indent="0">
                  <a:buNone/>
                </a:pPr>
                <a:r>
                  <a:rPr lang="en-US" dirty="0">
                    <a:solidFill>
                      <a:srgbClr val="7030A0"/>
                    </a:solidFill>
                  </a:rPr>
                  <a:t>P(S</a:t>
                </a:r>
                <a:r>
                  <a:rPr lang="en-US" baseline="-25000" dirty="0">
                    <a:solidFill>
                      <a:srgbClr val="7030A0"/>
                    </a:solidFill>
                  </a:rPr>
                  <a:t>2</a:t>
                </a:r>
                <a:r>
                  <a:rPr lang="en-US" dirty="0">
                    <a:solidFill>
                      <a:srgbClr val="7030A0"/>
                    </a:solidFill>
                  </a:rPr>
                  <a:t>|Z</a:t>
                </a:r>
                <a:r>
                  <a:rPr lang="en-US" baseline="-25000" dirty="0">
                    <a:solidFill>
                      <a:srgbClr val="7030A0"/>
                    </a:solidFill>
                  </a:rPr>
                  <a:t>1</a:t>
                </a:r>
                <a:r>
                  <a:rPr lang="en-US" dirty="0">
                    <a:solidFill>
                      <a:srgbClr val="7030A0"/>
                    </a:solidFill>
                  </a:rPr>
                  <a:t>=d,Z</a:t>
                </a:r>
                <a:r>
                  <a:rPr lang="en-US" baseline="-25000" dirty="0">
                    <a:solidFill>
                      <a:srgbClr val="7030A0"/>
                    </a:solidFill>
                  </a:rPr>
                  <a:t>2</a:t>
                </a:r>
                <a:r>
                  <a:rPr lang="en-US" dirty="0">
                    <a:solidFill>
                      <a:srgbClr val="7030A0"/>
                    </a:solidFill>
                  </a:rPr>
                  <a:t>=d) </a:t>
                </a:r>
                <a14:m>
                  <m:oMath xmlns:m="http://schemas.openxmlformats.org/officeDocument/2006/math">
                    <m:r>
                      <a:rPr lang="en-US" i="1" smtClean="0">
                        <a:solidFill>
                          <a:srgbClr val="7030A0"/>
                        </a:solidFill>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 </m:t>
                    </m:r>
                  </m:oMath>
                </a14:m>
                <a:r>
                  <a:rPr lang="en-US" dirty="0">
                    <a:solidFill>
                      <a:srgbClr val="7030A0"/>
                    </a:solidFill>
                  </a:rPr>
                  <a:t>P(Z</a:t>
                </a:r>
                <a:r>
                  <a:rPr lang="en-US" baseline="-25000" dirty="0">
                    <a:solidFill>
                      <a:srgbClr val="7030A0"/>
                    </a:solidFill>
                  </a:rPr>
                  <a:t>2</a:t>
                </a:r>
                <a:r>
                  <a:rPr lang="en-US" dirty="0">
                    <a:solidFill>
                      <a:srgbClr val="7030A0"/>
                    </a:solidFill>
                  </a:rPr>
                  <a:t>=d|S</a:t>
                </a:r>
                <a:r>
                  <a:rPr lang="en-US" baseline="-25000" dirty="0">
                    <a:solidFill>
                      <a:srgbClr val="7030A0"/>
                    </a:solidFill>
                  </a:rPr>
                  <a:t>2</a:t>
                </a:r>
                <a:r>
                  <a:rPr lang="en-US" dirty="0">
                    <a:solidFill>
                      <a:srgbClr val="7030A0"/>
                    </a:solidFill>
                  </a:rPr>
                  <a:t>) P(S</a:t>
                </a:r>
                <a:r>
                  <a:rPr lang="en-US" baseline="-25000" dirty="0">
                    <a:solidFill>
                      <a:srgbClr val="7030A0"/>
                    </a:solidFill>
                  </a:rPr>
                  <a:t>2</a:t>
                </a:r>
                <a:r>
                  <a:rPr lang="en-US" dirty="0">
                    <a:solidFill>
                      <a:srgbClr val="7030A0"/>
                    </a:solidFill>
                  </a:rPr>
                  <a:t>|Z</a:t>
                </a:r>
                <a:r>
                  <a:rPr lang="en-US" baseline="-25000" dirty="0">
                    <a:solidFill>
                      <a:srgbClr val="7030A0"/>
                    </a:solidFill>
                  </a:rPr>
                  <a:t>1</a:t>
                </a:r>
                <a:r>
                  <a:rPr lang="en-US" dirty="0">
                    <a:solidFill>
                      <a:srgbClr val="7030A0"/>
                    </a:solidFill>
                  </a:rPr>
                  <a:t>=d)</a:t>
                </a:r>
                <a:r>
                  <a:rPr lang="en-US" dirty="0"/>
                  <a:t> </a:t>
                </a:r>
              </a:p>
              <a:p>
                <a:r>
                  <a:rPr lang="en-US" dirty="0"/>
                  <a:t>P(S</a:t>
                </a:r>
                <a:r>
                  <a:rPr lang="en-US" baseline="-25000" dirty="0"/>
                  <a:t>2</a:t>
                </a:r>
                <a:r>
                  <a:rPr lang="en-US" dirty="0"/>
                  <a:t>=1|Z</a:t>
                </a:r>
                <a:r>
                  <a:rPr lang="en-US" baseline="-25000" dirty="0"/>
                  <a:t>1</a:t>
                </a:r>
                <a:r>
                  <a:rPr lang="en-US" dirty="0"/>
                  <a:t>=d,Z</a:t>
                </a:r>
                <a:r>
                  <a:rPr lang="en-US" baseline="-25000" dirty="0"/>
                  <a:t>2</a:t>
                </a:r>
                <a:r>
                  <a:rPr lang="en-US" dirty="0"/>
                  <a:t>=d) </a:t>
                </a:r>
              </a:p>
              <a:p>
                <a:pPr>
                  <a:buClr>
                    <a:schemeClr val="bg1"/>
                  </a:buClr>
                </a:pP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P(Z</a:t>
                </a:r>
                <a:r>
                  <a:rPr lang="en-US" baseline="-25000" dirty="0"/>
                  <a:t>2</a:t>
                </a:r>
                <a:r>
                  <a:rPr lang="en-US" dirty="0"/>
                  <a:t>=d|S</a:t>
                </a:r>
                <a:r>
                  <a:rPr lang="en-US" baseline="-25000" dirty="0"/>
                  <a:t>2</a:t>
                </a:r>
                <a:r>
                  <a:rPr lang="en-US" dirty="0"/>
                  <a:t>=1) P(S</a:t>
                </a:r>
                <a:r>
                  <a:rPr lang="en-US" baseline="-25000" dirty="0"/>
                  <a:t>2</a:t>
                </a:r>
                <a:r>
                  <a:rPr lang="en-US" dirty="0"/>
                  <a:t>=1|Z</a:t>
                </a:r>
                <a:r>
                  <a:rPr lang="en-US" baseline="-25000" dirty="0"/>
                  <a:t>1</a:t>
                </a:r>
                <a:r>
                  <a:rPr lang="en-US" dirty="0"/>
                  <a:t>=d) </a:t>
                </a:r>
              </a:p>
              <a:p>
                <a:pPr>
                  <a:buClr>
                    <a:schemeClr val="bg1"/>
                  </a:buClr>
                </a:pPr>
                <a:r>
                  <a:rPr lang="en-US" dirty="0"/>
                  <a:t>= 0.05*0.0016 = 0.00008</a:t>
                </a:r>
              </a:p>
              <a:p>
                <a:r>
                  <a:rPr lang="en-US" dirty="0"/>
                  <a:t>P(S</a:t>
                </a:r>
                <a:r>
                  <a:rPr lang="en-US" baseline="-25000" dirty="0"/>
                  <a:t>2</a:t>
                </a:r>
                <a:r>
                  <a:rPr lang="en-US" dirty="0"/>
                  <a:t>=2|Z</a:t>
                </a:r>
                <a:r>
                  <a:rPr lang="en-US" baseline="-25000" dirty="0"/>
                  <a:t>1</a:t>
                </a:r>
                <a:r>
                  <a:rPr lang="en-US" dirty="0"/>
                  <a:t>=d,Z</a:t>
                </a:r>
                <a:r>
                  <a:rPr lang="en-US" baseline="-25000" dirty="0"/>
                  <a:t>2</a:t>
                </a:r>
                <a:r>
                  <a:rPr lang="en-US" dirty="0"/>
                  <a:t>=d) </a:t>
                </a:r>
              </a:p>
              <a:p>
                <a:pPr>
                  <a:buClr>
                    <a:schemeClr val="bg1"/>
                  </a:buClr>
                </a:pPr>
                <a14:m>
                  <m:oMath xmlns:m="http://schemas.openxmlformats.org/officeDocument/2006/math">
                    <m:r>
                      <a:rPr lang="en-US" i="1">
                        <a:latin typeface="Cambria Math" panose="02040503050406030204" pitchFamily="18" charset="0"/>
                        <a:ea typeface="Cambria Math" panose="02040503050406030204" pitchFamily="18" charset="0"/>
                      </a:rPr>
                      <m:t>∝ </m:t>
                    </m:r>
                  </m:oMath>
                </a14:m>
                <a:r>
                  <a:rPr lang="en-US" dirty="0"/>
                  <a:t>P(Z</a:t>
                </a:r>
                <a:r>
                  <a:rPr lang="en-US" baseline="-25000" dirty="0"/>
                  <a:t>2</a:t>
                </a:r>
                <a:r>
                  <a:rPr lang="en-US" dirty="0"/>
                  <a:t>=d|S</a:t>
                </a:r>
                <a:r>
                  <a:rPr lang="en-US" baseline="-25000" dirty="0"/>
                  <a:t>2</a:t>
                </a:r>
                <a:r>
                  <a:rPr lang="en-US" dirty="0"/>
                  <a:t>=2) P(S</a:t>
                </a:r>
                <a:r>
                  <a:rPr lang="en-US" baseline="-25000" dirty="0"/>
                  <a:t>2</a:t>
                </a:r>
                <a:r>
                  <a:rPr lang="en-US" dirty="0"/>
                  <a:t>=2|Z</a:t>
                </a:r>
                <a:r>
                  <a:rPr lang="en-US" baseline="-25000" dirty="0"/>
                  <a:t>1</a:t>
                </a:r>
                <a:r>
                  <a:rPr lang="en-US" dirty="0"/>
                  <a:t>=d) </a:t>
                </a:r>
              </a:p>
              <a:p>
                <a:pPr>
                  <a:buClr>
                    <a:schemeClr val="bg1"/>
                  </a:buClr>
                </a:pPr>
                <a:r>
                  <a:rPr lang="en-US" dirty="0"/>
                  <a:t>= 0.05*0.0148 = 0.00074</a:t>
                </a:r>
              </a:p>
            </p:txBody>
          </p:sp>
        </mc:Choice>
        <mc:Fallback xmlns="">
          <p:sp>
            <p:nvSpPr>
              <p:cNvPr id="24" name="Content Placeholder 23">
                <a:extLst>
                  <a:ext uri="{FF2B5EF4-FFF2-40B4-BE49-F238E27FC236}">
                    <a16:creationId xmlns:a16="http://schemas.microsoft.com/office/drawing/2014/main" id="{5C8B73B8-6F80-5643-AFAC-BD0E9032A8DF}"/>
                  </a:ext>
                </a:extLst>
              </p:cNvPr>
              <p:cNvSpPr>
                <a:spLocks noGrp="1" noRot="1" noChangeAspect="1" noMove="1" noResize="1" noEditPoints="1" noAdjustHandles="1" noChangeArrowheads="1" noChangeShapeType="1" noTextEdit="1"/>
              </p:cNvSpPr>
              <p:nvPr>
                <p:ph idx="1"/>
              </p:nvPr>
            </p:nvSpPr>
            <p:spPr>
              <a:xfrm>
                <a:off x="751035" y="2133607"/>
                <a:ext cx="8012844" cy="3474741"/>
              </a:xfrm>
              <a:blipFill>
                <a:blip r:embed="rId3"/>
                <a:stretch>
                  <a:fillRect l="-1741" t="-2920" b="-146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427D29-4EC3-4E73-B7A2-03724A790189}"/>
              </a:ext>
            </a:extLst>
          </p:cNvPr>
          <p:cNvSpPr>
            <a:spLocks noGrp="1"/>
          </p:cNvSpPr>
          <p:nvPr>
            <p:ph type="sldNum" sz="quarter" idx="12"/>
          </p:nvPr>
        </p:nvSpPr>
        <p:spPr/>
        <p:txBody>
          <a:bodyPr/>
          <a:lstStyle/>
          <a:p>
            <a:fld id="{CCF77436-EC8C-4AA7-8F7E-35D67B363DD7}" type="slidenum">
              <a:rPr lang="en-US" smtClean="0"/>
              <a:pPr/>
              <a:t>35</a:t>
            </a:fld>
            <a:endParaRPr lang="en-US" dirty="0"/>
          </a:p>
        </p:txBody>
      </p:sp>
      <p:graphicFrame>
        <p:nvGraphicFramePr>
          <p:cNvPr id="9" name="Table 8">
            <a:extLst>
              <a:ext uri="{FF2B5EF4-FFF2-40B4-BE49-F238E27FC236}">
                <a16:creationId xmlns:a16="http://schemas.microsoft.com/office/drawing/2014/main" id="{A1B1449B-E2AA-8148-B16C-15B818FCD5AA}"/>
              </a:ext>
            </a:extLst>
          </p:cNvPr>
          <p:cNvGraphicFramePr>
            <a:graphicFrameLocks noGrp="1"/>
          </p:cNvGraphicFramePr>
          <p:nvPr>
            <p:extLst>
              <p:ext uri="{D42A27DB-BD31-4B8C-83A1-F6EECF244321}">
                <p14:modId xmlns:p14="http://schemas.microsoft.com/office/powerpoint/2010/main" val="3691728948"/>
              </p:ext>
            </p:extLst>
          </p:nvPr>
        </p:nvGraphicFramePr>
        <p:xfrm>
          <a:off x="751037" y="6184903"/>
          <a:ext cx="7174643" cy="558800"/>
        </p:xfrm>
        <a:graphic>
          <a:graphicData uri="http://schemas.openxmlformats.org/drawingml/2006/table">
            <a:tbl>
              <a:tblPr firstRow="1">
                <a:tableStyleId>{F5AB1C69-6EDB-4FF4-983F-18BD219EF322}</a:tableStyleId>
              </a:tblPr>
              <a:tblGrid>
                <a:gridCol w="697640">
                  <a:extLst>
                    <a:ext uri="{9D8B030D-6E8A-4147-A177-3AD203B41FA5}">
                      <a16:colId xmlns:a16="http://schemas.microsoft.com/office/drawing/2014/main" val="2325568808"/>
                    </a:ext>
                  </a:extLst>
                </a:gridCol>
                <a:gridCol w="685800">
                  <a:extLst>
                    <a:ext uri="{9D8B030D-6E8A-4147-A177-3AD203B41FA5}">
                      <a16:colId xmlns:a16="http://schemas.microsoft.com/office/drawing/2014/main" val="4294094801"/>
                    </a:ext>
                  </a:extLst>
                </a:gridCol>
                <a:gridCol w="657347">
                  <a:extLst>
                    <a:ext uri="{9D8B030D-6E8A-4147-A177-3AD203B41FA5}">
                      <a16:colId xmlns:a16="http://schemas.microsoft.com/office/drawing/2014/main" val="4008103974"/>
                    </a:ext>
                  </a:extLst>
                </a:gridCol>
                <a:gridCol w="733408">
                  <a:extLst>
                    <a:ext uri="{9D8B030D-6E8A-4147-A177-3AD203B41FA5}">
                      <a16:colId xmlns:a16="http://schemas.microsoft.com/office/drawing/2014/main" val="2573947812"/>
                    </a:ext>
                  </a:extLst>
                </a:gridCol>
                <a:gridCol w="733408">
                  <a:extLst>
                    <a:ext uri="{9D8B030D-6E8A-4147-A177-3AD203B41FA5}">
                      <a16:colId xmlns:a16="http://schemas.microsoft.com/office/drawing/2014/main" val="3355993083"/>
                    </a:ext>
                  </a:extLst>
                </a:gridCol>
                <a:gridCol w="733408">
                  <a:extLst>
                    <a:ext uri="{9D8B030D-6E8A-4147-A177-3AD203B41FA5}">
                      <a16:colId xmlns:a16="http://schemas.microsoft.com/office/drawing/2014/main" val="2955358894"/>
                    </a:ext>
                  </a:extLst>
                </a:gridCol>
                <a:gridCol w="733408">
                  <a:extLst>
                    <a:ext uri="{9D8B030D-6E8A-4147-A177-3AD203B41FA5}">
                      <a16:colId xmlns:a16="http://schemas.microsoft.com/office/drawing/2014/main" val="322307709"/>
                    </a:ext>
                  </a:extLst>
                </a:gridCol>
                <a:gridCol w="733408">
                  <a:extLst>
                    <a:ext uri="{9D8B030D-6E8A-4147-A177-3AD203B41FA5}">
                      <a16:colId xmlns:a16="http://schemas.microsoft.com/office/drawing/2014/main" val="3010940328"/>
                    </a:ext>
                  </a:extLst>
                </a:gridCol>
                <a:gridCol w="733408">
                  <a:extLst>
                    <a:ext uri="{9D8B030D-6E8A-4147-A177-3AD203B41FA5}">
                      <a16:colId xmlns:a16="http://schemas.microsoft.com/office/drawing/2014/main" val="1278462818"/>
                    </a:ext>
                  </a:extLst>
                </a:gridCol>
                <a:gridCol w="733408">
                  <a:extLst>
                    <a:ext uri="{9D8B030D-6E8A-4147-A177-3AD203B41FA5}">
                      <a16:colId xmlns:a16="http://schemas.microsoft.com/office/drawing/2014/main" val="1312387165"/>
                    </a:ext>
                  </a:extLst>
                </a:gridCol>
              </a:tblGrid>
              <a:tr h="279400">
                <a:tc>
                  <a:txBody>
                    <a:bodyPr/>
                    <a:lstStyle/>
                    <a:p>
                      <a:pPr algn="ctr" fontAlgn="b"/>
                      <a:r>
                        <a:rPr lang="en-US" sz="1600" u="none" strike="noStrike" dirty="0">
                          <a:effectLst/>
                          <a:latin typeface="Candara" panose="020E0502030303020204" pitchFamily="34" charset="0"/>
                        </a:rPr>
                        <a:t>1</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2</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3</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4</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5</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6</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7</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8</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9</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10</a:t>
                      </a:r>
                      <a:endParaRPr lang="en-US" sz="1600" b="0" i="0" u="none" strike="noStrike" dirty="0">
                        <a:solidFill>
                          <a:srgbClr val="00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1365641535"/>
                  </a:ext>
                </a:extLst>
              </a:tr>
              <a:tr h="279400">
                <a:tc>
                  <a:txBody>
                    <a:bodyPr/>
                    <a:lstStyle/>
                    <a:p>
                      <a:pPr algn="ctr" fontAlgn="b"/>
                      <a:r>
                        <a:rPr lang="en-US" sz="1600" u="none" strike="noStrike" dirty="0">
                          <a:effectLst/>
                          <a:latin typeface="Candara" panose="020E0502030303020204" pitchFamily="34" charset="0"/>
                        </a:rPr>
                        <a:t>0.0002</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0.0021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0.1130</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0.6825</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0.0379</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0.0063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0.0023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0.0023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0.1130</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0.0402</a:t>
                      </a:r>
                      <a:endParaRPr lang="en-US" sz="1600" b="0" i="0" u="none" strike="noStrike" dirty="0">
                        <a:solidFill>
                          <a:srgbClr val="FF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585894616"/>
                  </a:ext>
                </a:extLst>
              </a:tr>
            </a:tbl>
          </a:graphicData>
        </a:graphic>
      </p:graphicFrame>
      <p:pic>
        <p:nvPicPr>
          <p:cNvPr id="10" name="Picture 9">
            <a:extLst>
              <a:ext uri="{FF2B5EF4-FFF2-40B4-BE49-F238E27FC236}">
                <a16:creationId xmlns:a16="http://schemas.microsoft.com/office/drawing/2014/main" id="{9551118F-B999-044D-B301-0980377F720F}"/>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51037" y="5524503"/>
            <a:ext cx="7174643" cy="685800"/>
          </a:xfrm>
          <a:prstGeom prst="rect">
            <a:avLst/>
          </a:prstGeom>
        </p:spPr>
      </p:pic>
      <p:graphicFrame>
        <p:nvGraphicFramePr>
          <p:cNvPr id="12" name="Table 11">
            <a:extLst>
              <a:ext uri="{FF2B5EF4-FFF2-40B4-BE49-F238E27FC236}">
                <a16:creationId xmlns:a16="http://schemas.microsoft.com/office/drawing/2014/main" id="{9A7848FD-3919-FE43-A716-3BAC8F600061}"/>
              </a:ext>
            </a:extLst>
          </p:cNvPr>
          <p:cNvGraphicFramePr>
            <a:graphicFrameLocks noGrp="1"/>
          </p:cNvGraphicFramePr>
          <p:nvPr>
            <p:extLst>
              <p:ext uri="{D42A27DB-BD31-4B8C-83A1-F6EECF244321}">
                <p14:modId xmlns:p14="http://schemas.microsoft.com/office/powerpoint/2010/main" val="205501427"/>
              </p:ext>
            </p:extLst>
          </p:nvPr>
        </p:nvGraphicFramePr>
        <p:xfrm>
          <a:off x="751036" y="1270003"/>
          <a:ext cx="7174643" cy="558800"/>
        </p:xfrm>
        <a:graphic>
          <a:graphicData uri="http://schemas.openxmlformats.org/drawingml/2006/table">
            <a:tbl>
              <a:tblPr firstRow="1">
                <a:tableStyleId>{F5AB1C69-6EDB-4FF4-983F-18BD219EF322}</a:tableStyleId>
              </a:tblPr>
              <a:tblGrid>
                <a:gridCol w="697640">
                  <a:extLst>
                    <a:ext uri="{9D8B030D-6E8A-4147-A177-3AD203B41FA5}">
                      <a16:colId xmlns:a16="http://schemas.microsoft.com/office/drawing/2014/main" val="2325568808"/>
                    </a:ext>
                  </a:extLst>
                </a:gridCol>
                <a:gridCol w="685800">
                  <a:extLst>
                    <a:ext uri="{9D8B030D-6E8A-4147-A177-3AD203B41FA5}">
                      <a16:colId xmlns:a16="http://schemas.microsoft.com/office/drawing/2014/main" val="4294094801"/>
                    </a:ext>
                  </a:extLst>
                </a:gridCol>
                <a:gridCol w="657347">
                  <a:extLst>
                    <a:ext uri="{9D8B030D-6E8A-4147-A177-3AD203B41FA5}">
                      <a16:colId xmlns:a16="http://schemas.microsoft.com/office/drawing/2014/main" val="4008103974"/>
                    </a:ext>
                  </a:extLst>
                </a:gridCol>
                <a:gridCol w="733408">
                  <a:extLst>
                    <a:ext uri="{9D8B030D-6E8A-4147-A177-3AD203B41FA5}">
                      <a16:colId xmlns:a16="http://schemas.microsoft.com/office/drawing/2014/main" val="2573947812"/>
                    </a:ext>
                  </a:extLst>
                </a:gridCol>
                <a:gridCol w="733408">
                  <a:extLst>
                    <a:ext uri="{9D8B030D-6E8A-4147-A177-3AD203B41FA5}">
                      <a16:colId xmlns:a16="http://schemas.microsoft.com/office/drawing/2014/main" val="3355993083"/>
                    </a:ext>
                  </a:extLst>
                </a:gridCol>
                <a:gridCol w="733408">
                  <a:extLst>
                    <a:ext uri="{9D8B030D-6E8A-4147-A177-3AD203B41FA5}">
                      <a16:colId xmlns:a16="http://schemas.microsoft.com/office/drawing/2014/main" val="2955358894"/>
                    </a:ext>
                  </a:extLst>
                </a:gridCol>
                <a:gridCol w="733408">
                  <a:extLst>
                    <a:ext uri="{9D8B030D-6E8A-4147-A177-3AD203B41FA5}">
                      <a16:colId xmlns:a16="http://schemas.microsoft.com/office/drawing/2014/main" val="322307709"/>
                    </a:ext>
                  </a:extLst>
                </a:gridCol>
                <a:gridCol w="733408">
                  <a:extLst>
                    <a:ext uri="{9D8B030D-6E8A-4147-A177-3AD203B41FA5}">
                      <a16:colId xmlns:a16="http://schemas.microsoft.com/office/drawing/2014/main" val="3010940328"/>
                    </a:ext>
                  </a:extLst>
                </a:gridCol>
                <a:gridCol w="733408">
                  <a:extLst>
                    <a:ext uri="{9D8B030D-6E8A-4147-A177-3AD203B41FA5}">
                      <a16:colId xmlns:a16="http://schemas.microsoft.com/office/drawing/2014/main" val="1278462818"/>
                    </a:ext>
                  </a:extLst>
                </a:gridCol>
                <a:gridCol w="733408">
                  <a:extLst>
                    <a:ext uri="{9D8B030D-6E8A-4147-A177-3AD203B41FA5}">
                      <a16:colId xmlns:a16="http://schemas.microsoft.com/office/drawing/2014/main" val="1312387165"/>
                    </a:ext>
                  </a:extLst>
                </a:gridCol>
              </a:tblGrid>
              <a:tr h="279400">
                <a:tc>
                  <a:txBody>
                    <a:bodyPr/>
                    <a:lstStyle/>
                    <a:p>
                      <a:pPr algn="ctr" fontAlgn="b"/>
                      <a:r>
                        <a:rPr lang="en-US" sz="1600" u="none" strike="noStrike" dirty="0">
                          <a:effectLst/>
                          <a:latin typeface="Candara" panose="020E0502030303020204" pitchFamily="34" charset="0"/>
                        </a:rPr>
                        <a:t>1</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2</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3</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4</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5</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6</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7</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8</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9</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10</a:t>
                      </a:r>
                      <a:endParaRPr lang="en-US" sz="1600" b="0" i="0" u="none" strike="noStrike" dirty="0">
                        <a:solidFill>
                          <a:srgbClr val="00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1365641535"/>
                  </a:ext>
                </a:extLst>
              </a:tr>
              <a:tr h="279400">
                <a:tc>
                  <a:txBody>
                    <a:bodyPr/>
                    <a:lstStyle/>
                    <a:p>
                      <a:pPr algn="ctr" fontAlgn="b"/>
                      <a:r>
                        <a:rPr lang="en-US" sz="1600" u="none" strike="noStrike" dirty="0">
                          <a:effectLst/>
                          <a:latin typeface="Candara" panose="020E0502030303020204" pitchFamily="34" charset="0"/>
                        </a:rPr>
                        <a:t>0.0016</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0.0148</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0.0443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0.2672</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0.2672</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0.0443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0.0164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0.0443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0.2836</a:t>
                      </a:r>
                      <a:endParaRPr lang="en-US" sz="1600" b="0" i="0" u="none" strike="noStrike" dirty="0">
                        <a:solidFill>
                          <a:srgbClr val="FF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585894616"/>
                  </a:ext>
                </a:extLst>
              </a:tr>
            </a:tbl>
          </a:graphicData>
        </a:graphic>
      </p:graphicFrame>
      <p:sp>
        <p:nvSpPr>
          <p:cNvPr id="13" name="Rectangle 12">
            <a:extLst>
              <a:ext uri="{FF2B5EF4-FFF2-40B4-BE49-F238E27FC236}">
                <a16:creationId xmlns:a16="http://schemas.microsoft.com/office/drawing/2014/main" id="{39F30F0B-7A50-1547-BE94-FF5A8B35F8C0}"/>
              </a:ext>
            </a:extLst>
          </p:cNvPr>
          <p:cNvSpPr/>
          <p:nvPr/>
        </p:nvSpPr>
        <p:spPr>
          <a:xfrm>
            <a:off x="7952891" y="1205660"/>
            <a:ext cx="654346" cy="369332"/>
          </a:xfrm>
          <a:prstGeom prst="rect">
            <a:avLst/>
          </a:prstGeom>
        </p:spPr>
        <p:txBody>
          <a:bodyPr wrap="none">
            <a:spAutoFit/>
          </a:bodyPr>
          <a:lstStyle/>
          <a:p>
            <a:r>
              <a:rPr lang="en-US" dirty="0">
                <a:latin typeface="Candara" panose="020E0502030303020204" pitchFamily="34" charset="0"/>
              </a:rPr>
              <a:t>Prior</a:t>
            </a:r>
          </a:p>
        </p:txBody>
      </p:sp>
      <p:sp>
        <p:nvSpPr>
          <p:cNvPr id="14" name="Rectangle 13">
            <a:extLst>
              <a:ext uri="{FF2B5EF4-FFF2-40B4-BE49-F238E27FC236}">
                <a16:creationId xmlns:a16="http://schemas.microsoft.com/office/drawing/2014/main" id="{D06A078D-A100-2748-B5AD-5F5B921D7593}"/>
              </a:ext>
            </a:extLst>
          </p:cNvPr>
          <p:cNvSpPr/>
          <p:nvPr/>
        </p:nvSpPr>
        <p:spPr>
          <a:xfrm>
            <a:off x="7925679" y="6119587"/>
            <a:ext cx="1080745" cy="369332"/>
          </a:xfrm>
          <a:prstGeom prst="rect">
            <a:avLst/>
          </a:prstGeom>
        </p:spPr>
        <p:txBody>
          <a:bodyPr wrap="none">
            <a:spAutoFit/>
          </a:bodyPr>
          <a:lstStyle/>
          <a:p>
            <a:r>
              <a:rPr lang="en-US" dirty="0">
                <a:latin typeface="Candara" panose="020E0502030303020204" pitchFamily="34" charset="0"/>
              </a:rPr>
              <a:t>Posterior</a:t>
            </a:r>
          </a:p>
        </p:txBody>
      </p:sp>
      <p:pic>
        <p:nvPicPr>
          <p:cNvPr id="15" name="Picture 14">
            <a:extLst>
              <a:ext uri="{FF2B5EF4-FFF2-40B4-BE49-F238E27FC236}">
                <a16:creationId xmlns:a16="http://schemas.microsoft.com/office/drawing/2014/main" id="{B2C229CA-9C6D-488B-A28B-97DDC0E12F1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51035" y="891813"/>
            <a:ext cx="7174644" cy="381000"/>
          </a:xfrm>
          <a:prstGeom prst="rect">
            <a:avLst/>
          </a:prstGeom>
        </p:spPr>
      </p:pic>
    </p:spTree>
    <p:extLst>
      <p:ext uri="{BB962C8B-B14F-4D97-AF65-F5344CB8AC3E}">
        <p14:creationId xmlns:p14="http://schemas.microsoft.com/office/powerpoint/2010/main" val="216467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6628-341E-4928-B4CA-E1038EABB0F1}"/>
              </a:ext>
            </a:extLst>
          </p:cNvPr>
          <p:cNvSpPr>
            <a:spLocks noGrp="1"/>
          </p:cNvSpPr>
          <p:nvPr>
            <p:ph type="title"/>
          </p:nvPr>
        </p:nvSpPr>
        <p:spPr/>
        <p:txBody>
          <a:bodyPr>
            <a:normAutofit fontScale="90000"/>
          </a:bodyPr>
          <a:lstStyle/>
          <a:p>
            <a:r>
              <a:rPr lang="en-US" dirty="0"/>
              <a:t>Motion update: moving right (prediction: use total Probability)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9203BC-6711-450B-9DE6-172F24FC9B12}"/>
                  </a:ext>
                </a:extLst>
              </p:cNvPr>
              <p:cNvSpPr>
                <a:spLocks noGrp="1"/>
              </p:cNvSpPr>
              <p:nvPr>
                <p:ph idx="1"/>
              </p:nvPr>
            </p:nvSpPr>
            <p:spPr>
              <a:xfrm>
                <a:off x="609600" y="2973726"/>
                <a:ext cx="10972800" cy="3579476"/>
              </a:xfrm>
            </p:spPr>
            <p:txBody>
              <a:bodyPr>
                <a:normAutofit/>
              </a:bodyPr>
              <a:lstStyle/>
              <a:p>
                <a:pPr marL="11113" indent="0">
                  <a:buNone/>
                </a:pPr>
                <a:r>
                  <a:rPr lang="en-US" sz="2800" dirty="0">
                    <a:solidFill>
                      <a:srgbClr val="FF0000"/>
                    </a:solidFill>
                  </a:rPr>
                  <a:t>Where am I now?</a:t>
                </a:r>
              </a:p>
              <a:p>
                <a:pPr marL="11113" indent="0">
                  <a:buNone/>
                </a:pPr>
                <a:r>
                  <a:rPr lang="en-US" sz="2800" dirty="0"/>
                  <a:t>P(S</a:t>
                </a:r>
                <a:r>
                  <a:rPr lang="en-US" sz="2800" baseline="-25000" dirty="0"/>
                  <a:t>3</a:t>
                </a:r>
                <a:r>
                  <a:rPr lang="en-US" sz="2800" dirty="0"/>
                  <a:t>|Z</a:t>
                </a:r>
                <a:r>
                  <a:rPr lang="en-US" sz="2800" baseline="-25000" dirty="0"/>
                  <a:t>1</a:t>
                </a:r>
                <a:r>
                  <a:rPr lang="en-US" sz="2800" dirty="0"/>
                  <a:t>=d,Z</a:t>
                </a:r>
                <a:r>
                  <a:rPr lang="en-US" sz="2800" baseline="-25000" dirty="0"/>
                  <a:t>2</a:t>
                </a:r>
                <a:r>
                  <a:rPr lang="en-US" sz="2800" dirty="0"/>
                  <a:t>=d) </a:t>
                </a:r>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S</m:t>
                        </m:r>
                        <m:r>
                          <m:rPr>
                            <m:nor/>
                          </m:rPr>
                          <a:rPr lang="en-US" sz="2800" baseline="-25000" dirty="0"/>
                          <m:t>3</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d</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d</m:t>
                        </m:r>
                        <m:r>
                          <m:rPr>
                            <m:nor/>
                          </m:rPr>
                          <a:rPr lang="en-US" sz="2800" dirty="0"/>
                          <m:t>)</m:t>
                        </m:r>
                      </m:e>
                    </m:nary>
                  </m:oMath>
                </a14:m>
                <a:r>
                  <a:rPr lang="en-US" sz="2800" dirty="0"/>
                  <a:t> </a:t>
                </a:r>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S</m:t>
                        </m:r>
                        <m:r>
                          <m:rPr>
                            <m:nor/>
                          </m:rPr>
                          <a:rPr lang="en-US" sz="2800" baseline="-25000" dirty="0"/>
                          <m:t>3</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d</m:t>
                        </m:r>
                        <m:r>
                          <m:rPr>
                            <m:nor/>
                          </m:rPr>
                          <a:rPr lang="en-US" sz="2800" dirty="0"/>
                          <m:t>)</m:t>
                        </m:r>
                      </m:e>
                    </m:nary>
                  </m:oMath>
                </a14:m>
                <a:endParaRPr lang="en-US" sz="2800" dirty="0"/>
              </a:p>
            </p:txBody>
          </p:sp>
        </mc:Choice>
        <mc:Fallback xmlns="">
          <p:sp>
            <p:nvSpPr>
              <p:cNvPr id="3" name="Content Placeholder 2">
                <a:extLst>
                  <a:ext uri="{FF2B5EF4-FFF2-40B4-BE49-F238E27FC236}">
                    <a16:creationId xmlns:a16="http://schemas.microsoft.com/office/drawing/2014/main" id="{BE9203BC-6711-450B-9DE6-172F24FC9B12}"/>
                  </a:ext>
                </a:extLst>
              </p:cNvPr>
              <p:cNvSpPr>
                <a:spLocks noGrp="1" noRot="1" noChangeAspect="1" noMove="1" noResize="1" noEditPoints="1" noAdjustHandles="1" noChangeArrowheads="1" noChangeShapeType="1" noTextEdit="1"/>
              </p:cNvSpPr>
              <p:nvPr>
                <p:ph idx="1"/>
              </p:nvPr>
            </p:nvSpPr>
            <p:spPr>
              <a:xfrm>
                <a:off x="609600" y="2973726"/>
                <a:ext cx="10972800" cy="3579476"/>
              </a:xfrm>
              <a:blipFill>
                <a:blip r:embed="rId3"/>
                <a:stretch>
                  <a:fillRect l="-2890" t="-70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427D29-4EC3-4E73-B7A2-03724A790189}"/>
              </a:ext>
            </a:extLst>
          </p:cNvPr>
          <p:cNvSpPr>
            <a:spLocks noGrp="1"/>
          </p:cNvSpPr>
          <p:nvPr>
            <p:ph type="sldNum" sz="quarter" idx="12"/>
          </p:nvPr>
        </p:nvSpPr>
        <p:spPr/>
        <p:txBody>
          <a:bodyPr/>
          <a:lstStyle/>
          <a:p>
            <a:pPr>
              <a:defRPr/>
            </a:pPr>
            <a:fld id="{CCF77436-EC8C-4AA7-8F7E-35D67B363DD7}" type="slidenum">
              <a:rPr lang="en-US" smtClean="0"/>
              <a:pPr>
                <a:defRPr/>
              </a:pPr>
              <a:t>36</a:t>
            </a:fld>
            <a:endParaRPr lang="en-US" dirty="0"/>
          </a:p>
        </p:txBody>
      </p:sp>
      <p:sp>
        <p:nvSpPr>
          <p:cNvPr id="5" name="Oval 4">
            <a:extLst>
              <a:ext uri="{FF2B5EF4-FFF2-40B4-BE49-F238E27FC236}">
                <a16:creationId xmlns:a16="http://schemas.microsoft.com/office/drawing/2014/main" id="{73DB8738-3801-4BF9-A1CE-40B76164A5CC}"/>
              </a:ext>
            </a:extLst>
          </p:cNvPr>
          <p:cNvSpPr/>
          <p:nvPr/>
        </p:nvSpPr>
        <p:spPr>
          <a:xfrm>
            <a:off x="2060715" y="129341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6" name="Straight Arrow Connector 5">
            <a:extLst>
              <a:ext uri="{FF2B5EF4-FFF2-40B4-BE49-F238E27FC236}">
                <a16:creationId xmlns:a16="http://schemas.microsoft.com/office/drawing/2014/main" id="{E654081D-AC6F-4B9B-B94F-8FBF202F5A58}"/>
              </a:ext>
            </a:extLst>
          </p:cNvPr>
          <p:cNvCxnSpPr>
            <a:cxnSpLocks/>
          </p:cNvCxnSpPr>
          <p:nvPr/>
        </p:nvCxnSpPr>
        <p:spPr>
          <a:xfrm>
            <a:off x="2492410" y="1515917"/>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A5845D85-0464-47D9-B2A6-D18487216354}"/>
              </a:ext>
            </a:extLst>
          </p:cNvPr>
          <p:cNvSpPr/>
          <p:nvPr/>
        </p:nvSpPr>
        <p:spPr>
          <a:xfrm>
            <a:off x="2060714" y="201873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1</a:t>
            </a:r>
            <a:endParaRPr lang="en-US" sz="2400" dirty="0">
              <a:solidFill>
                <a:srgbClr val="0000CC"/>
              </a:solidFill>
              <a:latin typeface="Candara" panose="020E0502030303020204" pitchFamily="34" charset="0"/>
            </a:endParaRPr>
          </a:p>
        </p:txBody>
      </p:sp>
      <p:cxnSp>
        <p:nvCxnSpPr>
          <p:cNvPr id="8" name="Straight Arrow Connector 7">
            <a:extLst>
              <a:ext uri="{FF2B5EF4-FFF2-40B4-BE49-F238E27FC236}">
                <a16:creationId xmlns:a16="http://schemas.microsoft.com/office/drawing/2014/main" id="{0ACFAA26-606B-420E-95F2-8784E2ADA6C4}"/>
              </a:ext>
            </a:extLst>
          </p:cNvPr>
          <p:cNvCxnSpPr>
            <a:cxnSpLocks/>
            <a:stCxn id="5" idx="4"/>
            <a:endCxn id="7" idx="0"/>
          </p:cNvCxnSpPr>
          <p:nvPr/>
        </p:nvCxnSpPr>
        <p:spPr>
          <a:xfrm flipH="1">
            <a:off x="2276562" y="1738421"/>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4E458F2E-B5DE-4DA0-B0FC-65078EA0D338}"/>
              </a:ext>
            </a:extLst>
          </p:cNvPr>
          <p:cNvSpPr/>
          <p:nvPr/>
        </p:nvSpPr>
        <p:spPr>
          <a:xfrm>
            <a:off x="2898915" y="1293413"/>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0" name="Straight Arrow Connector 9">
            <a:extLst>
              <a:ext uri="{FF2B5EF4-FFF2-40B4-BE49-F238E27FC236}">
                <a16:creationId xmlns:a16="http://schemas.microsoft.com/office/drawing/2014/main" id="{AE5DF479-A15F-43AC-A930-4D06A4680AB1}"/>
              </a:ext>
            </a:extLst>
          </p:cNvPr>
          <p:cNvCxnSpPr>
            <a:cxnSpLocks/>
          </p:cNvCxnSpPr>
          <p:nvPr/>
        </p:nvCxnSpPr>
        <p:spPr>
          <a:xfrm>
            <a:off x="3330610" y="1515917"/>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7289E4DD-9E70-4D5A-A737-5998E9C5467F}"/>
              </a:ext>
            </a:extLst>
          </p:cNvPr>
          <p:cNvSpPr/>
          <p:nvPr/>
        </p:nvSpPr>
        <p:spPr>
          <a:xfrm>
            <a:off x="2898914" y="201873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0000CC"/>
                </a:solidFill>
                <a:latin typeface="Candara" panose="020E0502030303020204" pitchFamily="34" charset="0"/>
              </a:rPr>
              <a:t>Z</a:t>
            </a:r>
            <a:r>
              <a:rPr lang="en-US" sz="2400" baseline="-25000" dirty="0">
                <a:solidFill>
                  <a:srgbClr val="0000CC"/>
                </a:solidFill>
                <a:latin typeface="Candara" panose="020E0502030303020204" pitchFamily="34" charset="0"/>
              </a:rPr>
              <a:t>2</a:t>
            </a:r>
            <a:endParaRPr lang="en-US" sz="2400" dirty="0">
              <a:solidFill>
                <a:srgbClr val="0000CC"/>
              </a:solidFill>
              <a:latin typeface="Candara" panose="020E0502030303020204" pitchFamily="34" charset="0"/>
            </a:endParaRPr>
          </a:p>
        </p:txBody>
      </p:sp>
      <p:cxnSp>
        <p:nvCxnSpPr>
          <p:cNvPr id="12" name="Straight Arrow Connector 11">
            <a:extLst>
              <a:ext uri="{FF2B5EF4-FFF2-40B4-BE49-F238E27FC236}">
                <a16:creationId xmlns:a16="http://schemas.microsoft.com/office/drawing/2014/main" id="{6FF35B98-0DA7-47F4-9780-C303DCD4EE58}"/>
              </a:ext>
            </a:extLst>
          </p:cNvPr>
          <p:cNvCxnSpPr>
            <a:cxnSpLocks/>
            <a:stCxn id="9" idx="4"/>
            <a:endCxn id="11" idx="0"/>
          </p:cNvCxnSpPr>
          <p:nvPr/>
        </p:nvCxnSpPr>
        <p:spPr>
          <a:xfrm flipH="1">
            <a:off x="3114762" y="1738421"/>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AD07CFE6-6E0A-4373-AAC3-5F7F32AD2389}"/>
              </a:ext>
            </a:extLst>
          </p:cNvPr>
          <p:cNvSpPr/>
          <p:nvPr/>
        </p:nvSpPr>
        <p:spPr>
          <a:xfrm>
            <a:off x="3737115" y="1293413"/>
            <a:ext cx="431695" cy="445008"/>
          </a:xfrm>
          <a:prstGeom prst="ellipse">
            <a:avLst/>
          </a:prstGeom>
          <a:noFill/>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solidFill>
                  <a:srgbClr val="FF0000"/>
                </a:solidFill>
                <a:latin typeface="Candara" panose="020E0502030303020204" pitchFamily="34" charset="0"/>
              </a:rPr>
              <a:t>S</a:t>
            </a:r>
            <a:r>
              <a:rPr lang="en-US" sz="2400" baseline="-25000" dirty="0">
                <a:solidFill>
                  <a:srgbClr val="FF0000"/>
                </a:solidFill>
                <a:latin typeface="Candara" panose="020E0502030303020204" pitchFamily="34" charset="0"/>
              </a:rPr>
              <a:t>3</a:t>
            </a:r>
            <a:endParaRPr lang="en-US" sz="2400" dirty="0">
              <a:solidFill>
                <a:srgbClr val="FF0000"/>
              </a:solidFill>
              <a:latin typeface="Candara" panose="020E0502030303020204" pitchFamily="34" charset="0"/>
            </a:endParaRPr>
          </a:p>
        </p:txBody>
      </p:sp>
      <p:cxnSp>
        <p:nvCxnSpPr>
          <p:cNvPr id="14" name="Straight Arrow Connector 13">
            <a:extLst>
              <a:ext uri="{FF2B5EF4-FFF2-40B4-BE49-F238E27FC236}">
                <a16:creationId xmlns:a16="http://schemas.microsoft.com/office/drawing/2014/main" id="{5D4EC9C7-9CE5-4B20-B18E-763C78765057}"/>
              </a:ext>
            </a:extLst>
          </p:cNvPr>
          <p:cNvCxnSpPr>
            <a:cxnSpLocks/>
          </p:cNvCxnSpPr>
          <p:nvPr/>
        </p:nvCxnSpPr>
        <p:spPr>
          <a:xfrm>
            <a:off x="4168810" y="1515917"/>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4B2731D5-0507-4082-82C6-D4F53CDE0199}"/>
              </a:ext>
            </a:extLst>
          </p:cNvPr>
          <p:cNvSpPr/>
          <p:nvPr/>
        </p:nvSpPr>
        <p:spPr>
          <a:xfrm>
            <a:off x="3737114" y="2018739"/>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16" name="Straight Arrow Connector 15">
            <a:extLst>
              <a:ext uri="{FF2B5EF4-FFF2-40B4-BE49-F238E27FC236}">
                <a16:creationId xmlns:a16="http://schemas.microsoft.com/office/drawing/2014/main" id="{5FCEDA1C-BDFF-464E-B538-A13E15D057E1}"/>
              </a:ext>
            </a:extLst>
          </p:cNvPr>
          <p:cNvCxnSpPr>
            <a:cxnSpLocks/>
            <a:stCxn id="13" idx="4"/>
            <a:endCxn id="15" idx="0"/>
          </p:cNvCxnSpPr>
          <p:nvPr/>
        </p:nvCxnSpPr>
        <p:spPr>
          <a:xfrm flipH="1">
            <a:off x="3952962" y="1738421"/>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3DB27A6-5855-794A-A332-4BD11D401453}"/>
              </a:ext>
            </a:extLst>
          </p:cNvPr>
          <p:cNvCxnSpPr>
            <a:cxnSpLocks/>
          </p:cNvCxnSpPr>
          <p:nvPr/>
        </p:nvCxnSpPr>
        <p:spPr>
          <a:xfrm>
            <a:off x="4622696" y="1515917"/>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2284B537-5347-054F-940C-E869B66E627D}"/>
              </a:ext>
            </a:extLst>
          </p:cNvPr>
          <p:cNvSpPr/>
          <p:nvPr/>
        </p:nvSpPr>
        <p:spPr>
          <a:xfrm>
            <a:off x="2101656" y="2455579"/>
            <a:ext cx="354584" cy="461665"/>
          </a:xfrm>
          <a:prstGeom prst="rect">
            <a:avLst/>
          </a:prstGeom>
        </p:spPr>
        <p:txBody>
          <a:bodyPr wrap="none">
            <a:spAutoFit/>
          </a:bodyPr>
          <a:lstStyle/>
          <a:p>
            <a:r>
              <a:rPr lang="en-US" sz="2400" dirty="0">
                <a:solidFill>
                  <a:srgbClr val="0000CC"/>
                </a:solidFill>
                <a:latin typeface="Candara" panose="020E0502030303020204" pitchFamily="34" charset="0"/>
              </a:rPr>
              <a:t>d</a:t>
            </a:r>
          </a:p>
        </p:txBody>
      </p:sp>
      <p:sp>
        <p:nvSpPr>
          <p:cNvPr id="19" name="Rectangle 18">
            <a:extLst>
              <a:ext uri="{FF2B5EF4-FFF2-40B4-BE49-F238E27FC236}">
                <a16:creationId xmlns:a16="http://schemas.microsoft.com/office/drawing/2014/main" id="{E5C495BF-CF50-8A45-8CBA-5390EE3C14B5}"/>
              </a:ext>
            </a:extLst>
          </p:cNvPr>
          <p:cNvSpPr/>
          <p:nvPr/>
        </p:nvSpPr>
        <p:spPr>
          <a:xfrm>
            <a:off x="2936449" y="2457851"/>
            <a:ext cx="354584" cy="461665"/>
          </a:xfrm>
          <a:prstGeom prst="rect">
            <a:avLst/>
          </a:prstGeom>
        </p:spPr>
        <p:txBody>
          <a:bodyPr wrap="none">
            <a:spAutoFit/>
          </a:bodyPr>
          <a:lstStyle/>
          <a:p>
            <a:r>
              <a:rPr lang="en-US" sz="2400" dirty="0">
                <a:solidFill>
                  <a:srgbClr val="0000CC"/>
                </a:solidFill>
                <a:latin typeface="Candara" panose="020E0502030303020204" pitchFamily="34" charset="0"/>
              </a:rPr>
              <a:t>d</a:t>
            </a:r>
          </a:p>
        </p:txBody>
      </p:sp>
    </p:spTree>
    <p:extLst>
      <p:ext uri="{BB962C8B-B14F-4D97-AF65-F5344CB8AC3E}">
        <p14:creationId xmlns:p14="http://schemas.microsoft.com/office/powerpoint/2010/main" val="398059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 fill="hold"/>
                                        <p:tgtEl>
                                          <p:spTgt spid="7"/>
                                        </p:tgtEl>
                                        <p:attrNameLst>
                                          <p:attrName>fillcolor</p:attrName>
                                        </p:attrNameLst>
                                      </p:cBhvr>
                                      <p:to>
                                        <a:schemeClr val="bg2"/>
                                      </p:to>
                                    </p:animClr>
                                    <p:set>
                                      <p:cBhvr>
                                        <p:cTn id="7" dur="10" fill="hold"/>
                                        <p:tgtEl>
                                          <p:spTgt spid="7"/>
                                        </p:tgtEl>
                                        <p:attrNameLst>
                                          <p:attrName>fill.type</p:attrName>
                                        </p:attrNameLst>
                                      </p:cBhvr>
                                      <p:to>
                                        <p:strVal val="solid"/>
                                      </p:to>
                                    </p:set>
                                    <p:set>
                                      <p:cBhvr>
                                        <p:cTn id="8" dur="10" fill="hold"/>
                                        <p:tgtEl>
                                          <p:spTgt spid="7"/>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mph" presetSubtype="2" fill="hold" nodeType="withEffect">
                                  <p:stCondLst>
                                    <p:cond delay="0"/>
                                  </p:stCondLst>
                                  <p:childTnLst>
                                    <p:animClr clrSpc="rgb" dir="cw">
                                      <p:cBhvr>
                                        <p:cTn id="12" dur="10" fill="hold"/>
                                        <p:tgtEl>
                                          <p:spTgt spid="11"/>
                                        </p:tgtEl>
                                        <p:attrNameLst>
                                          <p:attrName>fillcolor</p:attrName>
                                        </p:attrNameLst>
                                      </p:cBhvr>
                                      <p:to>
                                        <a:schemeClr val="bg2"/>
                                      </p:to>
                                    </p:animClr>
                                    <p:set>
                                      <p:cBhvr>
                                        <p:cTn id="13" dur="10" fill="hold"/>
                                        <p:tgtEl>
                                          <p:spTgt spid="11"/>
                                        </p:tgtEl>
                                        <p:attrNameLst>
                                          <p:attrName>fill.type</p:attrName>
                                        </p:attrNameLst>
                                      </p:cBhvr>
                                      <p:to>
                                        <p:strVal val="solid"/>
                                      </p:to>
                                    </p:set>
                                    <p:set>
                                      <p:cBhvr>
                                        <p:cTn id="14" dur="10" fill="hold"/>
                                        <p:tgtEl>
                                          <p:spTgt spid="11"/>
                                        </p:tgtEl>
                                        <p:attrNameLst>
                                          <p:attrName>fill.on</p:attrName>
                                        </p:attrNameLst>
                                      </p:cBhvr>
                                      <p:to>
                                        <p:strVal val="tru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 fill="hold"/>
                                        <p:tgtEl>
                                          <p:spTgt spid="13"/>
                                        </p:tgtEl>
                                        <p:attrNameLst>
                                          <p:attrName>fillcolor</p:attrName>
                                        </p:attrNameLst>
                                      </p:cBhvr>
                                      <p:to>
                                        <a:schemeClr val="bg2"/>
                                      </p:to>
                                    </p:animClr>
                                    <p:set>
                                      <p:cBhvr>
                                        <p:cTn id="21" dur="10" fill="hold"/>
                                        <p:tgtEl>
                                          <p:spTgt spid="13"/>
                                        </p:tgtEl>
                                        <p:attrNameLst>
                                          <p:attrName>fill.type</p:attrName>
                                        </p:attrNameLst>
                                      </p:cBhvr>
                                      <p:to>
                                        <p:strVal val="solid"/>
                                      </p:to>
                                    </p:set>
                                    <p:set>
                                      <p:cBhvr>
                                        <p:cTn id="22" dur="10" fill="hold"/>
                                        <p:tgtEl>
                                          <p:spTgt spid="13"/>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46628-341E-4928-B4CA-E1038EABB0F1}"/>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24" name="Content Placeholder 23">
                <a:extLst>
                  <a:ext uri="{FF2B5EF4-FFF2-40B4-BE49-F238E27FC236}">
                    <a16:creationId xmlns:a16="http://schemas.microsoft.com/office/drawing/2014/main" id="{5C8B73B8-6F80-5643-AFAC-BD0E9032A8DF}"/>
                  </a:ext>
                </a:extLst>
              </p:cNvPr>
              <p:cNvSpPr>
                <a:spLocks noGrp="1"/>
              </p:cNvSpPr>
              <p:nvPr>
                <p:ph idx="1"/>
              </p:nvPr>
            </p:nvSpPr>
            <p:spPr>
              <a:xfrm>
                <a:off x="740945" y="2275110"/>
                <a:ext cx="8012844" cy="3947890"/>
              </a:xfrm>
            </p:spPr>
            <p:txBody>
              <a:bodyPr>
                <a:normAutofit fontScale="92500" lnSpcReduction="20000"/>
              </a:bodyPr>
              <a:lstStyle/>
              <a:p>
                <a:pPr marL="11113" indent="0">
                  <a:buNone/>
                </a:pPr>
                <a:r>
                  <a:rPr lang="en-US" sz="2800" dirty="0">
                    <a:solidFill>
                      <a:srgbClr val="7030A0"/>
                    </a:solidFill>
                  </a:rPr>
                  <a:t>P(S</a:t>
                </a:r>
                <a:r>
                  <a:rPr lang="en-US" sz="2800" baseline="-25000" dirty="0">
                    <a:solidFill>
                      <a:srgbClr val="7030A0"/>
                    </a:solidFill>
                  </a:rPr>
                  <a:t>3</a:t>
                </a:r>
                <a:r>
                  <a:rPr lang="en-US" sz="2800" dirty="0">
                    <a:solidFill>
                      <a:srgbClr val="7030A0"/>
                    </a:solidFill>
                  </a:rPr>
                  <a:t>|Z</a:t>
                </a:r>
                <a:r>
                  <a:rPr lang="en-US" sz="2800" baseline="-25000" dirty="0">
                    <a:solidFill>
                      <a:srgbClr val="7030A0"/>
                    </a:solidFill>
                  </a:rPr>
                  <a:t>1</a:t>
                </a:r>
                <a:r>
                  <a:rPr lang="en-US" sz="2800" dirty="0">
                    <a:solidFill>
                      <a:srgbClr val="7030A0"/>
                    </a:solidFill>
                  </a:rPr>
                  <a:t>=d,Z</a:t>
                </a:r>
                <a:r>
                  <a:rPr lang="en-US" sz="2800" baseline="-25000" dirty="0">
                    <a:solidFill>
                      <a:srgbClr val="7030A0"/>
                    </a:solidFill>
                  </a:rPr>
                  <a:t>2</a:t>
                </a:r>
                <a:r>
                  <a:rPr lang="en-US" sz="2800" dirty="0">
                    <a:solidFill>
                      <a:srgbClr val="7030A0"/>
                    </a:solidFill>
                  </a:rPr>
                  <a:t>=d) = </a:t>
                </a:r>
                <a14:m>
                  <m:oMath xmlns:m="http://schemas.openxmlformats.org/officeDocument/2006/math">
                    <m:nary>
                      <m:naryPr>
                        <m:chr m:val="∑"/>
                        <m:limLoc m:val="subSup"/>
                        <m:supHide m:val="on"/>
                        <m:ctrlPr>
                          <a:rPr lang="en-US" sz="2800" i="1">
                            <a:solidFill>
                              <a:srgbClr val="7030A0"/>
                            </a:solidFill>
                            <a:latin typeface="Cambria Math" panose="02040503050406030204" pitchFamily="18" charset="0"/>
                          </a:rPr>
                        </m:ctrlPr>
                      </m:naryPr>
                      <m:sub>
                        <m:r>
                          <m:rPr>
                            <m:sty m:val="p"/>
                            <m:brk m:alnAt="9"/>
                          </m:rPr>
                          <a:rPr lang="en-US" sz="2800">
                            <a:solidFill>
                              <a:srgbClr val="7030A0"/>
                            </a:solidFill>
                            <a:latin typeface="Cambria Math" panose="02040503050406030204" pitchFamily="18" charset="0"/>
                          </a:rPr>
                          <m:t>s</m:t>
                        </m:r>
                      </m:sub>
                      <m:sup/>
                      <m:e>
                        <m:r>
                          <m:rPr>
                            <m:nor/>
                          </m:rPr>
                          <a:rPr lang="en-US" sz="2800" dirty="0">
                            <a:solidFill>
                              <a:srgbClr val="7030A0"/>
                            </a:solidFill>
                          </a:rPr>
                          <m:t>P</m:t>
                        </m:r>
                        <m:r>
                          <m:rPr>
                            <m:nor/>
                          </m:rPr>
                          <a:rPr lang="en-US" sz="2800" dirty="0">
                            <a:solidFill>
                              <a:srgbClr val="7030A0"/>
                            </a:solidFill>
                          </a:rPr>
                          <m:t>(</m:t>
                        </m:r>
                        <m:r>
                          <m:rPr>
                            <m:nor/>
                          </m:rPr>
                          <a:rPr lang="en-US" sz="2800" dirty="0">
                            <a:solidFill>
                              <a:srgbClr val="7030A0"/>
                            </a:solidFill>
                          </a:rPr>
                          <m:t>S</m:t>
                        </m:r>
                        <m:r>
                          <m:rPr>
                            <m:nor/>
                          </m:rPr>
                          <a:rPr lang="en-US" sz="2800" baseline="-25000" dirty="0">
                            <a:solidFill>
                              <a:srgbClr val="7030A0"/>
                            </a:solidFill>
                          </a:rPr>
                          <m:t>3</m:t>
                        </m:r>
                        <m:r>
                          <m:rPr>
                            <m:nor/>
                          </m:rPr>
                          <a:rPr lang="en-US" sz="2800" dirty="0">
                            <a:solidFill>
                              <a:srgbClr val="7030A0"/>
                            </a:solidFill>
                          </a:rPr>
                          <m:t>|</m:t>
                        </m:r>
                        <m:r>
                          <m:rPr>
                            <m:nor/>
                          </m:rPr>
                          <a:rPr lang="en-US" sz="2800" dirty="0">
                            <a:solidFill>
                              <a:srgbClr val="7030A0"/>
                            </a:solidFill>
                          </a:rPr>
                          <m:t>S</m:t>
                        </m:r>
                        <m:r>
                          <m:rPr>
                            <m:nor/>
                          </m:rPr>
                          <a:rPr lang="en-US" sz="2800" baseline="-25000" dirty="0">
                            <a:solidFill>
                              <a:srgbClr val="7030A0"/>
                            </a:solidFill>
                          </a:rPr>
                          <m:t>2</m:t>
                        </m:r>
                        <m:r>
                          <m:rPr>
                            <m:nor/>
                          </m:rPr>
                          <a:rPr lang="en-US" sz="2800" dirty="0">
                            <a:solidFill>
                              <a:srgbClr val="7030A0"/>
                            </a:solidFill>
                          </a:rPr>
                          <m:t>=</m:t>
                        </m:r>
                        <m:r>
                          <m:rPr>
                            <m:nor/>
                          </m:rPr>
                          <a:rPr lang="en-US" sz="2800" dirty="0">
                            <a:solidFill>
                              <a:srgbClr val="7030A0"/>
                            </a:solidFill>
                          </a:rPr>
                          <m:t>s</m:t>
                        </m:r>
                        <m:r>
                          <m:rPr>
                            <m:nor/>
                          </m:rPr>
                          <a:rPr lang="en-US" sz="2800" dirty="0">
                            <a:solidFill>
                              <a:srgbClr val="7030A0"/>
                            </a:solidFill>
                          </a:rPr>
                          <m:t>)</m:t>
                        </m:r>
                        <m:r>
                          <m:rPr>
                            <m:nor/>
                          </m:rPr>
                          <a:rPr lang="en-US" sz="2800" dirty="0">
                            <a:solidFill>
                              <a:srgbClr val="7030A0"/>
                            </a:solidFill>
                          </a:rPr>
                          <m:t>P</m:t>
                        </m:r>
                        <m:r>
                          <m:rPr>
                            <m:nor/>
                          </m:rPr>
                          <a:rPr lang="en-US" sz="2800" dirty="0">
                            <a:solidFill>
                              <a:srgbClr val="7030A0"/>
                            </a:solidFill>
                          </a:rPr>
                          <m:t>(</m:t>
                        </m:r>
                        <m:r>
                          <m:rPr>
                            <m:nor/>
                          </m:rPr>
                          <a:rPr lang="en-US" sz="2800" dirty="0">
                            <a:solidFill>
                              <a:srgbClr val="7030A0"/>
                            </a:solidFill>
                          </a:rPr>
                          <m:t>S</m:t>
                        </m:r>
                        <m:r>
                          <m:rPr>
                            <m:nor/>
                          </m:rPr>
                          <a:rPr lang="en-US" sz="2800" baseline="-25000" dirty="0">
                            <a:solidFill>
                              <a:srgbClr val="7030A0"/>
                            </a:solidFill>
                          </a:rPr>
                          <m:t>2</m:t>
                        </m:r>
                        <m:r>
                          <m:rPr>
                            <m:nor/>
                          </m:rPr>
                          <a:rPr lang="en-US" sz="2800" dirty="0">
                            <a:solidFill>
                              <a:srgbClr val="7030A0"/>
                            </a:solidFill>
                          </a:rPr>
                          <m:t>=</m:t>
                        </m:r>
                        <m:r>
                          <m:rPr>
                            <m:nor/>
                          </m:rPr>
                          <a:rPr lang="en-US" sz="2800" dirty="0">
                            <a:solidFill>
                              <a:srgbClr val="7030A0"/>
                            </a:solidFill>
                          </a:rPr>
                          <m:t>s</m:t>
                        </m:r>
                        <m:r>
                          <m:rPr>
                            <m:nor/>
                          </m:rPr>
                          <a:rPr lang="en-US" sz="2800" dirty="0">
                            <a:solidFill>
                              <a:srgbClr val="7030A0"/>
                            </a:solidFill>
                          </a:rPr>
                          <m:t>|</m:t>
                        </m:r>
                        <m:r>
                          <m:rPr>
                            <m:nor/>
                          </m:rPr>
                          <a:rPr lang="en-US" sz="2800" dirty="0">
                            <a:solidFill>
                              <a:srgbClr val="7030A0"/>
                            </a:solidFill>
                          </a:rPr>
                          <m:t>Z</m:t>
                        </m:r>
                        <m:r>
                          <m:rPr>
                            <m:nor/>
                          </m:rPr>
                          <a:rPr lang="en-US" sz="2800" baseline="-25000" dirty="0">
                            <a:solidFill>
                              <a:srgbClr val="7030A0"/>
                            </a:solidFill>
                          </a:rPr>
                          <m:t>1</m:t>
                        </m:r>
                        <m:r>
                          <m:rPr>
                            <m:nor/>
                          </m:rPr>
                          <a:rPr lang="en-US" sz="2800" dirty="0">
                            <a:solidFill>
                              <a:srgbClr val="7030A0"/>
                            </a:solidFill>
                          </a:rPr>
                          <m:t>=</m:t>
                        </m:r>
                        <m:r>
                          <m:rPr>
                            <m:nor/>
                          </m:rPr>
                          <a:rPr lang="en-US" sz="2800" dirty="0">
                            <a:solidFill>
                              <a:srgbClr val="7030A0"/>
                            </a:solidFill>
                          </a:rPr>
                          <m:t>d</m:t>
                        </m:r>
                        <m:r>
                          <m:rPr>
                            <m:nor/>
                          </m:rPr>
                          <a:rPr lang="en-US" sz="2800" dirty="0">
                            <a:solidFill>
                              <a:srgbClr val="7030A0"/>
                            </a:solidFill>
                          </a:rPr>
                          <m:t>,</m:t>
                        </m:r>
                        <m:r>
                          <m:rPr>
                            <m:nor/>
                          </m:rPr>
                          <a:rPr lang="en-US" sz="2800" dirty="0">
                            <a:solidFill>
                              <a:srgbClr val="7030A0"/>
                            </a:solidFill>
                          </a:rPr>
                          <m:t>Z</m:t>
                        </m:r>
                        <m:r>
                          <m:rPr>
                            <m:nor/>
                          </m:rPr>
                          <a:rPr lang="en-US" sz="2800" baseline="-25000" dirty="0">
                            <a:solidFill>
                              <a:srgbClr val="7030A0"/>
                            </a:solidFill>
                          </a:rPr>
                          <m:t>2</m:t>
                        </m:r>
                        <m:r>
                          <m:rPr>
                            <m:nor/>
                          </m:rPr>
                          <a:rPr lang="en-US" sz="2800" dirty="0">
                            <a:solidFill>
                              <a:srgbClr val="7030A0"/>
                            </a:solidFill>
                          </a:rPr>
                          <m:t>=</m:t>
                        </m:r>
                        <m:r>
                          <m:rPr>
                            <m:nor/>
                          </m:rPr>
                          <a:rPr lang="en-US" sz="2800" dirty="0">
                            <a:solidFill>
                              <a:srgbClr val="7030A0"/>
                            </a:solidFill>
                          </a:rPr>
                          <m:t>d</m:t>
                        </m:r>
                        <m:r>
                          <m:rPr>
                            <m:nor/>
                          </m:rPr>
                          <a:rPr lang="en-US" sz="2800" dirty="0">
                            <a:solidFill>
                              <a:srgbClr val="7030A0"/>
                            </a:solidFill>
                          </a:rPr>
                          <m:t>)</m:t>
                        </m:r>
                      </m:e>
                    </m:nary>
                  </m:oMath>
                </a14:m>
                <a:endParaRPr lang="en-US" sz="2800" dirty="0">
                  <a:solidFill>
                    <a:srgbClr val="7030A0"/>
                  </a:solidFill>
                </a:endParaRPr>
              </a:p>
              <a:p>
                <a:r>
                  <a:rPr lang="en-US" sz="2800" dirty="0"/>
                  <a:t>P(S</a:t>
                </a:r>
                <a:r>
                  <a:rPr lang="en-US" sz="2800" baseline="-25000" dirty="0"/>
                  <a:t>3</a:t>
                </a:r>
                <a:r>
                  <a:rPr lang="en-US" sz="2800" dirty="0"/>
                  <a:t>=3|Z</a:t>
                </a:r>
                <a:r>
                  <a:rPr lang="en-US" sz="2800" baseline="-25000" dirty="0"/>
                  <a:t>1</a:t>
                </a:r>
                <a:r>
                  <a:rPr lang="en-US" sz="2800" dirty="0"/>
                  <a:t>=d,Z</a:t>
                </a:r>
                <a:r>
                  <a:rPr lang="en-US" sz="2800" baseline="-25000" dirty="0"/>
                  <a:t>2</a:t>
                </a:r>
                <a:r>
                  <a:rPr lang="en-US" sz="2800" dirty="0"/>
                  <a:t>=d) </a:t>
                </a:r>
              </a:p>
              <a:p>
                <a:pPr>
                  <a:buClr>
                    <a:schemeClr val="bg1"/>
                  </a:buClr>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S</m:t>
                        </m:r>
                        <m:r>
                          <m:rPr>
                            <m:nor/>
                          </m:rPr>
                          <a:rPr lang="en-US" sz="2800" baseline="-25000" dirty="0"/>
                          <m:t>3</m:t>
                        </m:r>
                        <m:r>
                          <m:rPr>
                            <m:nor/>
                          </m:rPr>
                          <a:rPr lang="en-US" sz="2800" dirty="0"/>
                          <m:t>=3|</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d</m:t>
                        </m:r>
                        <m:r>
                          <m:rPr>
                            <m:nor/>
                          </m:rPr>
                          <a:rPr lang="en-US" sz="2800" dirty="0"/>
                          <m:t>)</m:t>
                        </m:r>
                      </m:e>
                    </m:nary>
                  </m:oMath>
                </a14:m>
                <a:endParaRPr lang="en-US" sz="2800" dirty="0"/>
              </a:p>
              <a:p>
                <a:pPr>
                  <a:buClr>
                    <a:schemeClr val="bg1"/>
                  </a:buClr>
                </a:pPr>
                <a:r>
                  <a:rPr lang="en-US" sz="2800" dirty="0"/>
                  <a:t>= </a:t>
                </a:r>
                <a14:m>
                  <m:oMath xmlns:m="http://schemas.openxmlformats.org/officeDocument/2006/math">
                    <m:r>
                      <m:rPr>
                        <m:nor/>
                      </m:rPr>
                      <a:rPr lang="en-US" sz="2800" dirty="0"/>
                      <m:t>P</m:t>
                    </m:r>
                    <m:r>
                      <m:rPr>
                        <m:nor/>
                      </m:rPr>
                      <a:rPr lang="en-US" sz="2800" dirty="0"/>
                      <m:t>(</m:t>
                    </m:r>
                    <m:r>
                      <m:rPr>
                        <m:nor/>
                      </m:rPr>
                      <a:rPr lang="en-US" sz="2800" dirty="0"/>
                      <m:t>S</m:t>
                    </m:r>
                    <m:r>
                      <m:rPr>
                        <m:nor/>
                      </m:rPr>
                      <a:rPr lang="en-US" sz="2800" baseline="-25000" dirty="0"/>
                      <m:t>3</m:t>
                    </m:r>
                    <m:r>
                      <m:rPr>
                        <m:nor/>
                      </m:rPr>
                      <a:rPr lang="en-US" sz="2800" dirty="0"/>
                      <m:t>=3|</m:t>
                    </m:r>
                    <m:r>
                      <m:rPr>
                        <m:nor/>
                      </m:rPr>
                      <a:rPr lang="en-US" sz="2800" dirty="0"/>
                      <m:t>S</m:t>
                    </m:r>
                    <m:r>
                      <m:rPr>
                        <m:nor/>
                      </m:rPr>
                      <a:rPr lang="en-US" sz="2800" baseline="-25000" dirty="0"/>
                      <m:t>2</m:t>
                    </m:r>
                    <m:r>
                      <m:rPr>
                        <m:nor/>
                      </m:rPr>
                      <a:rPr lang="en-US" sz="2800" dirty="0"/>
                      <m:t>=1)</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=1|</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d</m:t>
                    </m:r>
                    <m:r>
                      <m:rPr>
                        <m:nor/>
                      </m:rPr>
                      <a:rPr lang="en-US" sz="2800" dirty="0"/>
                      <m:t>)</m:t>
                    </m:r>
                  </m:oMath>
                </a14:m>
                <a:r>
                  <a:rPr lang="en-US" sz="2800" dirty="0"/>
                  <a:t> + </a:t>
                </a:r>
              </a:p>
              <a:p>
                <a:pPr>
                  <a:buClr>
                    <a:schemeClr val="bg1"/>
                  </a:buClr>
                </a:pPr>
                <a14:m>
                  <m:oMath xmlns:m="http://schemas.openxmlformats.org/officeDocument/2006/math">
                    <m:r>
                      <m:rPr>
                        <m:nor/>
                      </m:rPr>
                      <a:rPr lang="en-US" sz="2800" dirty="0"/>
                      <m:t>   </m:t>
                    </m:r>
                    <m:r>
                      <m:rPr>
                        <m:nor/>
                      </m:rPr>
                      <a:rPr lang="en-US" sz="2800" dirty="0"/>
                      <m:t>P</m:t>
                    </m:r>
                    <m:r>
                      <m:rPr>
                        <m:nor/>
                      </m:rPr>
                      <a:rPr lang="en-US" sz="2800" dirty="0"/>
                      <m:t>(</m:t>
                    </m:r>
                    <m:r>
                      <m:rPr>
                        <m:nor/>
                      </m:rPr>
                      <a:rPr lang="en-US" sz="2800" dirty="0"/>
                      <m:t>S</m:t>
                    </m:r>
                    <m:r>
                      <m:rPr>
                        <m:nor/>
                      </m:rPr>
                      <a:rPr lang="en-US" sz="2800" baseline="-25000" dirty="0"/>
                      <m:t>3</m:t>
                    </m:r>
                    <m:r>
                      <m:rPr>
                        <m:nor/>
                      </m:rPr>
                      <a:rPr lang="en-US" sz="2800" dirty="0"/>
                      <m:t>=3|</m:t>
                    </m:r>
                    <m:r>
                      <m:rPr>
                        <m:nor/>
                      </m:rPr>
                      <a:rPr lang="en-US" sz="2800" dirty="0"/>
                      <m:t>S</m:t>
                    </m:r>
                    <m:r>
                      <m:rPr>
                        <m:nor/>
                      </m:rPr>
                      <a:rPr lang="en-US" sz="2800" baseline="-25000" dirty="0"/>
                      <m:t>2</m:t>
                    </m:r>
                    <m:r>
                      <m:rPr>
                        <m:nor/>
                      </m:rPr>
                      <a:rPr lang="en-US" sz="2800" dirty="0"/>
                      <m:t>=2)</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=2|</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d</m:t>
                    </m:r>
                    <m:r>
                      <m:rPr>
                        <m:nor/>
                      </m:rPr>
                      <a:rPr lang="en-US" sz="2800" dirty="0"/>
                      <m:t>)</m:t>
                    </m:r>
                  </m:oMath>
                </a14:m>
                <a:r>
                  <a:rPr lang="en-US" sz="2800" dirty="0"/>
                  <a:t> +</a:t>
                </a:r>
              </a:p>
              <a:p>
                <a:pPr>
                  <a:buClr>
                    <a:schemeClr val="bg1"/>
                  </a:buClr>
                </a:pPr>
                <a14:m>
                  <m:oMath xmlns:m="http://schemas.openxmlformats.org/officeDocument/2006/math">
                    <m:r>
                      <m:rPr>
                        <m:nor/>
                      </m:rPr>
                      <a:rPr lang="en-US" sz="2800" dirty="0"/>
                      <m:t>   </m:t>
                    </m:r>
                    <m:r>
                      <m:rPr>
                        <m:nor/>
                      </m:rPr>
                      <a:rPr lang="en-US" sz="2800" dirty="0"/>
                      <m:t>P</m:t>
                    </m:r>
                    <m:r>
                      <m:rPr>
                        <m:nor/>
                      </m:rPr>
                      <a:rPr lang="en-US" sz="2800" dirty="0"/>
                      <m:t>(</m:t>
                    </m:r>
                    <m:r>
                      <m:rPr>
                        <m:nor/>
                      </m:rPr>
                      <a:rPr lang="en-US" sz="2800" dirty="0"/>
                      <m:t>S</m:t>
                    </m:r>
                    <m:r>
                      <m:rPr>
                        <m:nor/>
                      </m:rPr>
                      <a:rPr lang="en-US" sz="2800" baseline="-25000" dirty="0"/>
                      <m:t>3</m:t>
                    </m:r>
                    <m:r>
                      <m:rPr>
                        <m:nor/>
                      </m:rPr>
                      <a:rPr lang="en-US" sz="2800" dirty="0"/>
                      <m:t>=3|</m:t>
                    </m:r>
                    <m:r>
                      <m:rPr>
                        <m:nor/>
                      </m:rPr>
                      <a:rPr lang="en-US" sz="2800" dirty="0"/>
                      <m:t>S</m:t>
                    </m:r>
                    <m:r>
                      <m:rPr>
                        <m:nor/>
                      </m:rPr>
                      <a:rPr lang="en-US" sz="2800" baseline="-25000" dirty="0"/>
                      <m:t>2</m:t>
                    </m:r>
                    <m:r>
                      <m:rPr>
                        <m:nor/>
                      </m:rPr>
                      <a:rPr lang="en-US" sz="2800" dirty="0"/>
                      <m:t>=3)</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=3|</m:t>
                    </m:r>
                    <m:r>
                      <m:rPr>
                        <m:nor/>
                      </m:rPr>
                      <a:rPr lang="en-US" sz="2800" dirty="0"/>
                      <m:t>Z</m:t>
                    </m:r>
                    <m:r>
                      <m:rPr>
                        <m:nor/>
                      </m:rPr>
                      <a:rPr lang="en-US" sz="2800" baseline="-25000" dirty="0"/>
                      <m:t>1</m:t>
                    </m:r>
                    <m:r>
                      <m:rPr>
                        <m:nor/>
                      </m:rPr>
                      <a:rPr lang="en-US" sz="2800" dirty="0"/>
                      <m:t>=</m:t>
                    </m:r>
                    <m:r>
                      <m:rPr>
                        <m:nor/>
                      </m:rPr>
                      <a:rPr lang="en-US" sz="2800" dirty="0"/>
                      <m:t>d</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d</m:t>
                    </m:r>
                    <m:r>
                      <m:rPr>
                        <m:nor/>
                      </m:rPr>
                      <a:rPr lang="en-US" sz="2800" dirty="0"/>
                      <m:t>)</m:t>
                    </m:r>
                  </m:oMath>
                </a14:m>
                <a:r>
                  <a:rPr lang="en-US" sz="2800" dirty="0"/>
                  <a:t> +</a:t>
                </a:r>
              </a:p>
              <a:p>
                <a:pPr>
                  <a:buClr>
                    <a:schemeClr val="bg1"/>
                  </a:buClr>
                </a:pPr>
                <a:r>
                  <a:rPr lang="en-US" sz="2800" dirty="0"/>
                  <a:t>= 0.1*0.0002 + 0.8*0.0021 + 0.1*0.1130 </a:t>
                </a:r>
              </a:p>
              <a:p>
                <a:pPr>
                  <a:buClr>
                    <a:schemeClr val="bg1"/>
                  </a:buClr>
                </a:pPr>
                <a:r>
                  <a:rPr lang="en-US" sz="2800" dirty="0"/>
                  <a:t>= 0.0130</a:t>
                </a:r>
              </a:p>
              <a:p>
                <a:pPr marL="11113" indent="0">
                  <a:buNone/>
                </a:pPr>
                <a:endParaRPr lang="en-US" sz="2800" dirty="0"/>
              </a:p>
            </p:txBody>
          </p:sp>
        </mc:Choice>
        <mc:Fallback xmlns="">
          <p:sp>
            <p:nvSpPr>
              <p:cNvPr id="24" name="Content Placeholder 23">
                <a:extLst>
                  <a:ext uri="{FF2B5EF4-FFF2-40B4-BE49-F238E27FC236}">
                    <a16:creationId xmlns:a16="http://schemas.microsoft.com/office/drawing/2014/main" id="{5C8B73B8-6F80-5643-AFAC-BD0E9032A8DF}"/>
                  </a:ext>
                </a:extLst>
              </p:cNvPr>
              <p:cNvSpPr>
                <a:spLocks noGrp="1" noRot="1" noChangeAspect="1" noMove="1" noResize="1" noEditPoints="1" noAdjustHandles="1" noChangeArrowheads="1" noChangeShapeType="1" noTextEdit="1"/>
              </p:cNvSpPr>
              <p:nvPr>
                <p:ph idx="1"/>
              </p:nvPr>
            </p:nvSpPr>
            <p:spPr>
              <a:xfrm>
                <a:off x="740945" y="2275110"/>
                <a:ext cx="8012844" cy="3947890"/>
              </a:xfrm>
              <a:blipFill>
                <a:blip r:embed="rId3"/>
                <a:stretch>
                  <a:fillRect l="-1582" t="-169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B427D29-4EC3-4E73-B7A2-03724A790189}"/>
              </a:ext>
            </a:extLst>
          </p:cNvPr>
          <p:cNvSpPr>
            <a:spLocks noGrp="1"/>
          </p:cNvSpPr>
          <p:nvPr>
            <p:ph type="sldNum" sz="quarter" idx="12"/>
          </p:nvPr>
        </p:nvSpPr>
        <p:spPr/>
        <p:txBody>
          <a:bodyPr/>
          <a:lstStyle/>
          <a:p>
            <a:fld id="{CCF77436-EC8C-4AA7-8F7E-35D67B363DD7}" type="slidenum">
              <a:rPr lang="en-US" smtClean="0"/>
              <a:pPr/>
              <a:t>37</a:t>
            </a:fld>
            <a:endParaRPr lang="en-US" dirty="0"/>
          </a:p>
        </p:txBody>
      </p:sp>
      <p:pic>
        <p:nvPicPr>
          <p:cNvPr id="7" name="Picture 6">
            <a:extLst>
              <a:ext uri="{FF2B5EF4-FFF2-40B4-BE49-F238E27FC236}">
                <a16:creationId xmlns:a16="http://schemas.microsoft.com/office/drawing/2014/main" id="{AE5120E4-4346-CB47-8353-F5C3CA371B1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40945" y="5593080"/>
            <a:ext cx="7174644" cy="640080"/>
          </a:xfrm>
          <a:prstGeom prst="rect">
            <a:avLst/>
          </a:prstGeom>
        </p:spPr>
      </p:pic>
      <p:graphicFrame>
        <p:nvGraphicFramePr>
          <p:cNvPr id="8" name="Table 7">
            <a:extLst>
              <a:ext uri="{FF2B5EF4-FFF2-40B4-BE49-F238E27FC236}">
                <a16:creationId xmlns:a16="http://schemas.microsoft.com/office/drawing/2014/main" id="{5B112483-B5A0-494F-BEBB-863EE892075D}"/>
              </a:ext>
            </a:extLst>
          </p:cNvPr>
          <p:cNvGraphicFramePr>
            <a:graphicFrameLocks noGrp="1"/>
          </p:cNvGraphicFramePr>
          <p:nvPr>
            <p:extLst>
              <p:ext uri="{D42A27DB-BD31-4B8C-83A1-F6EECF244321}">
                <p14:modId xmlns:p14="http://schemas.microsoft.com/office/powerpoint/2010/main" val="1581845249"/>
              </p:ext>
            </p:extLst>
          </p:nvPr>
        </p:nvGraphicFramePr>
        <p:xfrm>
          <a:off x="740946" y="6223000"/>
          <a:ext cx="7174643" cy="558800"/>
        </p:xfrm>
        <a:graphic>
          <a:graphicData uri="http://schemas.openxmlformats.org/drawingml/2006/table">
            <a:tbl>
              <a:tblPr firstRow="1">
                <a:tableStyleId>{F5AB1C69-6EDB-4FF4-983F-18BD219EF322}</a:tableStyleId>
              </a:tblPr>
              <a:tblGrid>
                <a:gridCol w="697640">
                  <a:extLst>
                    <a:ext uri="{9D8B030D-6E8A-4147-A177-3AD203B41FA5}">
                      <a16:colId xmlns:a16="http://schemas.microsoft.com/office/drawing/2014/main" val="2325568808"/>
                    </a:ext>
                  </a:extLst>
                </a:gridCol>
                <a:gridCol w="685800">
                  <a:extLst>
                    <a:ext uri="{9D8B030D-6E8A-4147-A177-3AD203B41FA5}">
                      <a16:colId xmlns:a16="http://schemas.microsoft.com/office/drawing/2014/main" val="4294094801"/>
                    </a:ext>
                  </a:extLst>
                </a:gridCol>
                <a:gridCol w="657347">
                  <a:extLst>
                    <a:ext uri="{9D8B030D-6E8A-4147-A177-3AD203B41FA5}">
                      <a16:colId xmlns:a16="http://schemas.microsoft.com/office/drawing/2014/main" val="4008103974"/>
                    </a:ext>
                  </a:extLst>
                </a:gridCol>
                <a:gridCol w="733408">
                  <a:extLst>
                    <a:ext uri="{9D8B030D-6E8A-4147-A177-3AD203B41FA5}">
                      <a16:colId xmlns:a16="http://schemas.microsoft.com/office/drawing/2014/main" val="2573947812"/>
                    </a:ext>
                  </a:extLst>
                </a:gridCol>
                <a:gridCol w="733408">
                  <a:extLst>
                    <a:ext uri="{9D8B030D-6E8A-4147-A177-3AD203B41FA5}">
                      <a16:colId xmlns:a16="http://schemas.microsoft.com/office/drawing/2014/main" val="3355993083"/>
                    </a:ext>
                  </a:extLst>
                </a:gridCol>
                <a:gridCol w="733408">
                  <a:extLst>
                    <a:ext uri="{9D8B030D-6E8A-4147-A177-3AD203B41FA5}">
                      <a16:colId xmlns:a16="http://schemas.microsoft.com/office/drawing/2014/main" val="2955358894"/>
                    </a:ext>
                  </a:extLst>
                </a:gridCol>
                <a:gridCol w="733408">
                  <a:extLst>
                    <a:ext uri="{9D8B030D-6E8A-4147-A177-3AD203B41FA5}">
                      <a16:colId xmlns:a16="http://schemas.microsoft.com/office/drawing/2014/main" val="322307709"/>
                    </a:ext>
                  </a:extLst>
                </a:gridCol>
                <a:gridCol w="733408">
                  <a:extLst>
                    <a:ext uri="{9D8B030D-6E8A-4147-A177-3AD203B41FA5}">
                      <a16:colId xmlns:a16="http://schemas.microsoft.com/office/drawing/2014/main" val="3010940328"/>
                    </a:ext>
                  </a:extLst>
                </a:gridCol>
                <a:gridCol w="733408">
                  <a:extLst>
                    <a:ext uri="{9D8B030D-6E8A-4147-A177-3AD203B41FA5}">
                      <a16:colId xmlns:a16="http://schemas.microsoft.com/office/drawing/2014/main" val="1278462818"/>
                    </a:ext>
                  </a:extLst>
                </a:gridCol>
                <a:gridCol w="733408">
                  <a:extLst>
                    <a:ext uri="{9D8B030D-6E8A-4147-A177-3AD203B41FA5}">
                      <a16:colId xmlns:a16="http://schemas.microsoft.com/office/drawing/2014/main" val="1312387165"/>
                    </a:ext>
                  </a:extLst>
                </a:gridCol>
              </a:tblGrid>
              <a:tr h="279400">
                <a:tc>
                  <a:txBody>
                    <a:bodyPr/>
                    <a:lstStyle/>
                    <a:p>
                      <a:pPr algn="ctr" fontAlgn="b"/>
                      <a:r>
                        <a:rPr lang="en-US" sz="1600" u="none" strike="noStrike" dirty="0">
                          <a:effectLst/>
                          <a:latin typeface="Candara" panose="020E0502030303020204" pitchFamily="34" charset="0"/>
                        </a:rPr>
                        <a:t>1</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2</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3</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4</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5</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6</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7</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8</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9</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10</a:t>
                      </a:r>
                      <a:endParaRPr lang="en-US" sz="1600" b="0" i="0" u="none" strike="noStrike" dirty="0">
                        <a:solidFill>
                          <a:srgbClr val="00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1365641535"/>
                  </a:ext>
                </a:extLst>
              </a:tr>
              <a:tr h="279400">
                <a:tc>
                  <a:txBody>
                    <a:bodyPr/>
                    <a:lstStyle/>
                    <a:p>
                      <a:pPr algn="ctr" fontAlgn="b"/>
                      <a:r>
                        <a:rPr lang="en-US" sz="1600" u="none" strike="noStrike" dirty="0">
                          <a:effectLst/>
                          <a:latin typeface="Candara" panose="020E0502030303020204" pitchFamily="34" charset="0"/>
                        </a:rPr>
                        <a:t>0.0000</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0.0004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0.0130</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0.1589</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0.5611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0.0992</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0.0090</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0.0027</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0.0134</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0.1422</a:t>
                      </a:r>
                      <a:endParaRPr lang="en-US" sz="1600" b="0" i="0" u="none" strike="noStrike" dirty="0">
                        <a:solidFill>
                          <a:srgbClr val="FF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585894616"/>
                  </a:ext>
                </a:extLst>
              </a:tr>
            </a:tbl>
          </a:graphicData>
        </a:graphic>
      </p:graphicFrame>
      <p:graphicFrame>
        <p:nvGraphicFramePr>
          <p:cNvPr id="9" name="Table 8">
            <a:extLst>
              <a:ext uri="{FF2B5EF4-FFF2-40B4-BE49-F238E27FC236}">
                <a16:creationId xmlns:a16="http://schemas.microsoft.com/office/drawing/2014/main" id="{CB7C92BE-029B-3142-A514-AF327410F671}"/>
              </a:ext>
            </a:extLst>
          </p:cNvPr>
          <p:cNvGraphicFramePr>
            <a:graphicFrameLocks noGrp="1"/>
          </p:cNvGraphicFramePr>
          <p:nvPr>
            <p:extLst>
              <p:ext uri="{D42A27DB-BD31-4B8C-83A1-F6EECF244321}">
                <p14:modId xmlns:p14="http://schemas.microsoft.com/office/powerpoint/2010/main" val="3985280207"/>
              </p:ext>
            </p:extLst>
          </p:nvPr>
        </p:nvGraphicFramePr>
        <p:xfrm>
          <a:off x="740947" y="1585679"/>
          <a:ext cx="7174643" cy="558800"/>
        </p:xfrm>
        <a:graphic>
          <a:graphicData uri="http://schemas.openxmlformats.org/drawingml/2006/table">
            <a:tbl>
              <a:tblPr firstRow="1">
                <a:tableStyleId>{F5AB1C69-6EDB-4FF4-983F-18BD219EF322}</a:tableStyleId>
              </a:tblPr>
              <a:tblGrid>
                <a:gridCol w="697640">
                  <a:extLst>
                    <a:ext uri="{9D8B030D-6E8A-4147-A177-3AD203B41FA5}">
                      <a16:colId xmlns:a16="http://schemas.microsoft.com/office/drawing/2014/main" val="2325568808"/>
                    </a:ext>
                  </a:extLst>
                </a:gridCol>
                <a:gridCol w="685800">
                  <a:extLst>
                    <a:ext uri="{9D8B030D-6E8A-4147-A177-3AD203B41FA5}">
                      <a16:colId xmlns:a16="http://schemas.microsoft.com/office/drawing/2014/main" val="4294094801"/>
                    </a:ext>
                  </a:extLst>
                </a:gridCol>
                <a:gridCol w="657347">
                  <a:extLst>
                    <a:ext uri="{9D8B030D-6E8A-4147-A177-3AD203B41FA5}">
                      <a16:colId xmlns:a16="http://schemas.microsoft.com/office/drawing/2014/main" val="4008103974"/>
                    </a:ext>
                  </a:extLst>
                </a:gridCol>
                <a:gridCol w="733408">
                  <a:extLst>
                    <a:ext uri="{9D8B030D-6E8A-4147-A177-3AD203B41FA5}">
                      <a16:colId xmlns:a16="http://schemas.microsoft.com/office/drawing/2014/main" val="2573947812"/>
                    </a:ext>
                  </a:extLst>
                </a:gridCol>
                <a:gridCol w="733408">
                  <a:extLst>
                    <a:ext uri="{9D8B030D-6E8A-4147-A177-3AD203B41FA5}">
                      <a16:colId xmlns:a16="http://schemas.microsoft.com/office/drawing/2014/main" val="3355993083"/>
                    </a:ext>
                  </a:extLst>
                </a:gridCol>
                <a:gridCol w="733408">
                  <a:extLst>
                    <a:ext uri="{9D8B030D-6E8A-4147-A177-3AD203B41FA5}">
                      <a16:colId xmlns:a16="http://schemas.microsoft.com/office/drawing/2014/main" val="2955358894"/>
                    </a:ext>
                  </a:extLst>
                </a:gridCol>
                <a:gridCol w="733408">
                  <a:extLst>
                    <a:ext uri="{9D8B030D-6E8A-4147-A177-3AD203B41FA5}">
                      <a16:colId xmlns:a16="http://schemas.microsoft.com/office/drawing/2014/main" val="322307709"/>
                    </a:ext>
                  </a:extLst>
                </a:gridCol>
                <a:gridCol w="733408">
                  <a:extLst>
                    <a:ext uri="{9D8B030D-6E8A-4147-A177-3AD203B41FA5}">
                      <a16:colId xmlns:a16="http://schemas.microsoft.com/office/drawing/2014/main" val="3010940328"/>
                    </a:ext>
                  </a:extLst>
                </a:gridCol>
                <a:gridCol w="733408">
                  <a:extLst>
                    <a:ext uri="{9D8B030D-6E8A-4147-A177-3AD203B41FA5}">
                      <a16:colId xmlns:a16="http://schemas.microsoft.com/office/drawing/2014/main" val="1278462818"/>
                    </a:ext>
                  </a:extLst>
                </a:gridCol>
                <a:gridCol w="733408">
                  <a:extLst>
                    <a:ext uri="{9D8B030D-6E8A-4147-A177-3AD203B41FA5}">
                      <a16:colId xmlns:a16="http://schemas.microsoft.com/office/drawing/2014/main" val="1312387165"/>
                    </a:ext>
                  </a:extLst>
                </a:gridCol>
              </a:tblGrid>
              <a:tr h="279400">
                <a:tc>
                  <a:txBody>
                    <a:bodyPr/>
                    <a:lstStyle/>
                    <a:p>
                      <a:pPr algn="ctr" fontAlgn="b"/>
                      <a:r>
                        <a:rPr lang="en-US" sz="1600" u="none" strike="noStrike" dirty="0">
                          <a:effectLst/>
                          <a:latin typeface="Candara" panose="020E0502030303020204" pitchFamily="34" charset="0"/>
                        </a:rPr>
                        <a:t>1</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2</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3</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4</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5</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6</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7</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8</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9</a:t>
                      </a:r>
                      <a:endParaRPr lang="en-US" sz="1600" b="0" i="0" u="none" strike="noStrike" dirty="0">
                        <a:solidFill>
                          <a:srgbClr val="00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10</a:t>
                      </a:r>
                      <a:endParaRPr lang="en-US" sz="1600" b="0" i="0" u="none" strike="noStrike" dirty="0">
                        <a:solidFill>
                          <a:srgbClr val="00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1365641535"/>
                  </a:ext>
                </a:extLst>
              </a:tr>
              <a:tr h="279400">
                <a:tc>
                  <a:txBody>
                    <a:bodyPr/>
                    <a:lstStyle/>
                    <a:p>
                      <a:pPr algn="ctr" fontAlgn="b"/>
                      <a:r>
                        <a:rPr lang="en-US" sz="1600" u="none" strike="noStrike" dirty="0">
                          <a:effectLst/>
                          <a:latin typeface="Candara" panose="020E0502030303020204" pitchFamily="34" charset="0"/>
                        </a:rPr>
                        <a:t>0.0002</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0.0021</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0.1130</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0.6825</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0.0379</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0.0063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0.0023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0.0023</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0.1130</a:t>
                      </a:r>
                      <a:endParaRPr lang="en-US" sz="1600" b="0" i="0" u="none" strike="noStrike" dirty="0">
                        <a:solidFill>
                          <a:srgbClr val="FF0000"/>
                        </a:solidFill>
                        <a:effectLst/>
                        <a:latin typeface="Candara" panose="020E0502030303020204" pitchFamily="34" charset="0"/>
                      </a:endParaRPr>
                    </a:p>
                  </a:txBody>
                  <a:tcPr marL="9525" marR="9525" marT="9525" marB="0" anchor="b"/>
                </a:tc>
                <a:tc>
                  <a:txBody>
                    <a:bodyPr/>
                    <a:lstStyle/>
                    <a:p>
                      <a:pPr algn="ctr" fontAlgn="b"/>
                      <a:r>
                        <a:rPr lang="en-US" sz="1600" u="none" strike="noStrike" dirty="0">
                          <a:effectLst/>
                          <a:latin typeface="Candara" panose="020E0502030303020204" pitchFamily="34" charset="0"/>
                        </a:rPr>
                        <a:t>0.0402</a:t>
                      </a:r>
                      <a:endParaRPr lang="en-US" sz="1600" b="0" i="0" u="none" strike="noStrike" dirty="0">
                        <a:solidFill>
                          <a:srgbClr val="FF0000"/>
                        </a:solidFill>
                        <a:effectLst/>
                        <a:latin typeface="Candara" panose="020E0502030303020204" pitchFamily="34" charset="0"/>
                      </a:endParaRPr>
                    </a:p>
                  </a:txBody>
                  <a:tcPr marL="9525" marR="9525" marT="9525" marB="0" anchor="b"/>
                </a:tc>
                <a:extLst>
                  <a:ext uri="{0D108BD9-81ED-4DB2-BD59-A6C34878D82A}">
                    <a16:rowId xmlns:a16="http://schemas.microsoft.com/office/drawing/2014/main" val="585894616"/>
                  </a:ext>
                </a:extLst>
              </a:tr>
            </a:tbl>
          </a:graphicData>
        </a:graphic>
      </p:graphicFrame>
      <p:pic>
        <p:nvPicPr>
          <p:cNvPr id="10" name="Picture 9">
            <a:extLst>
              <a:ext uri="{FF2B5EF4-FFF2-40B4-BE49-F238E27FC236}">
                <a16:creationId xmlns:a16="http://schemas.microsoft.com/office/drawing/2014/main" id="{4DCB1CC8-4ADC-814A-BC35-7B728C699C06}"/>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40947" y="925279"/>
            <a:ext cx="7174643" cy="685800"/>
          </a:xfrm>
          <a:prstGeom prst="rect">
            <a:avLst/>
          </a:prstGeom>
        </p:spPr>
      </p:pic>
      <p:sp>
        <p:nvSpPr>
          <p:cNvPr id="11" name="Rectangle 10">
            <a:extLst>
              <a:ext uri="{FF2B5EF4-FFF2-40B4-BE49-F238E27FC236}">
                <a16:creationId xmlns:a16="http://schemas.microsoft.com/office/drawing/2014/main" id="{4E4B8144-6CF9-8644-A139-8161573258CD}"/>
              </a:ext>
            </a:extLst>
          </p:cNvPr>
          <p:cNvSpPr/>
          <p:nvPr/>
        </p:nvSpPr>
        <p:spPr>
          <a:xfrm>
            <a:off x="7942801" y="1553996"/>
            <a:ext cx="654346" cy="369332"/>
          </a:xfrm>
          <a:prstGeom prst="rect">
            <a:avLst/>
          </a:prstGeom>
        </p:spPr>
        <p:txBody>
          <a:bodyPr wrap="none">
            <a:spAutoFit/>
          </a:bodyPr>
          <a:lstStyle/>
          <a:p>
            <a:r>
              <a:rPr lang="en-US" dirty="0">
                <a:latin typeface="Candara" panose="020E0502030303020204" pitchFamily="34" charset="0"/>
              </a:rPr>
              <a:t>Prior</a:t>
            </a:r>
          </a:p>
        </p:txBody>
      </p:sp>
      <p:sp>
        <p:nvSpPr>
          <p:cNvPr id="12" name="Rectangle 11">
            <a:extLst>
              <a:ext uri="{FF2B5EF4-FFF2-40B4-BE49-F238E27FC236}">
                <a16:creationId xmlns:a16="http://schemas.microsoft.com/office/drawing/2014/main" id="{6EF1A0EE-6A1D-9041-8F81-F1B2A5F43BD7}"/>
              </a:ext>
            </a:extLst>
          </p:cNvPr>
          <p:cNvSpPr/>
          <p:nvPr/>
        </p:nvSpPr>
        <p:spPr>
          <a:xfrm>
            <a:off x="7915589" y="6174011"/>
            <a:ext cx="1080745" cy="369332"/>
          </a:xfrm>
          <a:prstGeom prst="rect">
            <a:avLst/>
          </a:prstGeom>
        </p:spPr>
        <p:txBody>
          <a:bodyPr wrap="none">
            <a:spAutoFit/>
          </a:bodyPr>
          <a:lstStyle/>
          <a:p>
            <a:r>
              <a:rPr lang="en-US" dirty="0">
                <a:latin typeface="Candara" panose="020E0502030303020204" pitchFamily="34" charset="0"/>
              </a:rPr>
              <a:t>Posterior</a:t>
            </a:r>
          </a:p>
        </p:txBody>
      </p:sp>
    </p:spTree>
    <p:extLst>
      <p:ext uri="{BB962C8B-B14F-4D97-AF65-F5344CB8AC3E}">
        <p14:creationId xmlns:p14="http://schemas.microsoft.com/office/powerpoint/2010/main" val="21067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Hidden Markov Models (HMMs)</a:t>
            </a:r>
          </a:p>
          <a:p>
            <a:pPr lvl="1"/>
            <a:r>
              <a:rPr lang="en-US" dirty="0"/>
              <a:t>Inference: Toy Example</a:t>
            </a:r>
          </a:p>
          <a:p>
            <a:pPr lvl="1"/>
            <a:r>
              <a:rPr lang="en-US" dirty="0"/>
              <a:t>Inference: Robot Localization</a:t>
            </a:r>
          </a:p>
          <a:p>
            <a:pPr lvl="1"/>
            <a:r>
              <a:rPr lang="en-US" dirty="0"/>
              <a:t>Inference: General Formula</a:t>
            </a:r>
          </a:p>
          <a:p>
            <a:endParaRPr lang="en-US" dirty="0"/>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38</a:t>
            </a:fld>
            <a:endParaRPr lang="en-US" dirty="0"/>
          </a:p>
        </p:txBody>
      </p:sp>
    </p:spTree>
    <p:extLst>
      <p:ext uri="{BB962C8B-B14F-4D97-AF65-F5344CB8AC3E}">
        <p14:creationId xmlns:p14="http://schemas.microsoft.com/office/powerpoint/2010/main" val="41787805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lstStyle/>
          <a:p>
            <a:r>
              <a:rPr lang="en-US" dirty="0"/>
              <a:t>HMM Iterative Equations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622620"/>
                <a:ext cx="10972800" cy="3930582"/>
              </a:xfrm>
            </p:spPr>
            <p:txBody>
              <a:bodyPr>
                <a:normAutofit/>
              </a:bodyPr>
              <a:lstStyle/>
              <a:p>
                <a:r>
                  <a:rPr lang="en-US" sz="2800" dirty="0"/>
                  <a:t>P(S</a:t>
                </a:r>
                <a:r>
                  <a:rPr lang="en-US" sz="2800" baseline="-25000" dirty="0"/>
                  <a:t>1</a:t>
                </a:r>
                <a:r>
                  <a:rPr lang="en-US" sz="2800" dirty="0"/>
                  <a:t>|No Z</a:t>
                </a:r>
                <a:r>
                  <a:rPr lang="en-US" sz="2800" baseline="-25000" dirty="0"/>
                  <a:t>i</a:t>
                </a:r>
                <a:r>
                  <a:rPr lang="en-US" sz="2800" dirty="0"/>
                  <a:t>) = uniform</a:t>
                </a:r>
              </a:p>
              <a:p>
                <a:r>
                  <a:rPr lang="en-US" sz="2800" dirty="0"/>
                  <a:t>P(S</a:t>
                </a:r>
                <a:r>
                  <a:rPr lang="en-US" sz="2800" baseline="-25000" dirty="0"/>
                  <a:t>1</a:t>
                </a:r>
                <a:r>
                  <a:rPr lang="en-US" sz="2800" dirty="0"/>
                  <a:t>|Z</a:t>
                </a:r>
                <a:r>
                  <a:rPr lang="en-US" sz="2800" baseline="-25000" dirty="0"/>
                  <a:t>1</a:t>
                </a:r>
                <a:r>
                  <a:rPr lang="en-US" sz="2800" dirty="0"/>
                  <a:t>=z</a:t>
                </a:r>
                <a:r>
                  <a:rPr lang="en-US" sz="2800" baseline="-25000" dirty="0"/>
                  <a:t>1</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 </m:t>
                    </m:r>
                  </m:oMath>
                </a14:m>
                <a:r>
                  <a:rPr lang="en-US" sz="2800" dirty="0"/>
                  <a:t>P(Z</a:t>
                </a:r>
                <a:r>
                  <a:rPr lang="en-US" sz="2800" baseline="-25000" dirty="0"/>
                  <a:t>1</a:t>
                </a:r>
                <a:r>
                  <a:rPr lang="en-US" sz="2800" dirty="0"/>
                  <a:t>=z</a:t>
                </a:r>
                <a:r>
                  <a:rPr lang="en-US" sz="2800" baseline="-25000" dirty="0"/>
                  <a:t>1</a:t>
                </a:r>
                <a:r>
                  <a:rPr lang="en-US" sz="2800" dirty="0"/>
                  <a:t>|S</a:t>
                </a:r>
                <a:r>
                  <a:rPr lang="en-US" sz="2800" baseline="-25000" dirty="0"/>
                  <a:t>1</a:t>
                </a:r>
                <a:r>
                  <a:rPr lang="en-US" sz="2800" dirty="0"/>
                  <a:t>)P(S</a:t>
                </a:r>
                <a:r>
                  <a:rPr lang="en-US" sz="2800" baseline="-25000" dirty="0"/>
                  <a:t>1</a:t>
                </a:r>
                <a:r>
                  <a:rPr lang="en-US" sz="2800" dirty="0"/>
                  <a:t>) </a:t>
                </a:r>
              </a:p>
              <a:p>
                <a:r>
                  <a:rPr lang="en-US" sz="2800" dirty="0"/>
                  <a:t>P(S</a:t>
                </a:r>
                <a:r>
                  <a:rPr lang="en-US" sz="2800" baseline="-25000" dirty="0"/>
                  <a:t>2</a:t>
                </a:r>
                <a:r>
                  <a:rPr lang="en-US" sz="2800" dirty="0"/>
                  <a:t>|Z</a:t>
                </a:r>
                <a:r>
                  <a:rPr lang="en-US" sz="2800" baseline="-25000" dirty="0"/>
                  <a:t>1</a:t>
                </a:r>
                <a:r>
                  <a:rPr lang="en-US" sz="2800" dirty="0"/>
                  <a:t>=z</a:t>
                </a:r>
                <a:r>
                  <a:rPr lang="en-US" sz="2800" baseline="-25000" dirty="0"/>
                  <a:t>1</a:t>
                </a:r>
                <a:r>
                  <a:rPr lang="en-US" sz="2800" dirty="0"/>
                  <a:t>) =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baseline="-25000" dirty="0"/>
                          <m:t>1</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1</m:t>
                        </m:r>
                        <m:r>
                          <m:rPr>
                            <m:nor/>
                          </m:rPr>
                          <a:rPr lang="en-US" sz="2800" dirty="0"/>
                          <m:t>=</m:t>
                        </m:r>
                        <m:r>
                          <m:rPr>
                            <m:nor/>
                          </m:rPr>
                          <a:rPr lang="en-US" sz="2800" dirty="0"/>
                          <m:t>s</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z</m:t>
                        </m:r>
                        <m:r>
                          <m:rPr>
                            <m:nor/>
                          </m:rPr>
                          <a:rPr lang="en-US" sz="2800" baseline="-25000" dirty="0"/>
                          <m:t>1</m:t>
                        </m:r>
                        <m:r>
                          <m:rPr>
                            <m:nor/>
                          </m:rPr>
                          <a:rPr lang="en-US" sz="2800" dirty="0"/>
                          <m:t>)</m:t>
                        </m:r>
                      </m:e>
                    </m:nary>
                  </m:oMath>
                </a14:m>
                <a:endParaRPr lang="en-US" sz="2800" dirty="0"/>
              </a:p>
              <a:p>
                <a:r>
                  <a:rPr lang="en-US" sz="2800" dirty="0"/>
                  <a:t>P(S</a:t>
                </a:r>
                <a:r>
                  <a:rPr lang="en-US" sz="2800" baseline="-25000" dirty="0"/>
                  <a:t>2</a:t>
                </a:r>
                <a:r>
                  <a:rPr lang="en-US" sz="2800" dirty="0"/>
                  <a:t>|Z</a:t>
                </a:r>
                <a:r>
                  <a:rPr lang="en-US" sz="2800" baseline="-25000" dirty="0"/>
                  <a:t>1</a:t>
                </a:r>
                <a:r>
                  <a:rPr lang="en-US" sz="2800" dirty="0"/>
                  <a:t>=z</a:t>
                </a:r>
                <a:r>
                  <a:rPr lang="en-US" sz="2800" baseline="-25000" dirty="0"/>
                  <a:t>1</a:t>
                </a:r>
                <a:r>
                  <a:rPr lang="en-US" sz="2800" dirty="0"/>
                  <a:t>,Z</a:t>
                </a:r>
                <a:r>
                  <a:rPr lang="en-US" sz="2800" baseline="-25000" dirty="0"/>
                  <a:t>2</a:t>
                </a:r>
                <a:r>
                  <a:rPr lang="en-US" sz="2800" dirty="0"/>
                  <a:t>=z</a:t>
                </a:r>
                <a:r>
                  <a:rPr lang="en-US" sz="2800" baseline="-25000" dirty="0"/>
                  <a:t>2</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 </m:t>
                    </m:r>
                  </m:oMath>
                </a14:m>
                <a:r>
                  <a:rPr lang="en-US" sz="2800" dirty="0"/>
                  <a:t>P(Z</a:t>
                </a:r>
                <a:r>
                  <a:rPr lang="en-US" sz="2800" baseline="-25000" dirty="0"/>
                  <a:t>2</a:t>
                </a:r>
                <a:r>
                  <a:rPr lang="en-US" sz="2800" dirty="0"/>
                  <a:t>=z</a:t>
                </a:r>
                <a:r>
                  <a:rPr lang="en-US" sz="2800" baseline="-25000" dirty="0"/>
                  <a:t>2</a:t>
                </a:r>
                <a:r>
                  <a:rPr lang="en-US" sz="2800" dirty="0"/>
                  <a:t>|S</a:t>
                </a:r>
                <a:r>
                  <a:rPr lang="en-US" sz="2800" baseline="-25000" dirty="0"/>
                  <a:t>2</a:t>
                </a:r>
                <a:r>
                  <a:rPr lang="en-US" sz="2800" dirty="0"/>
                  <a:t>)P(S</a:t>
                </a:r>
                <a:r>
                  <a:rPr lang="en-US" sz="2800" baseline="-25000" dirty="0"/>
                  <a:t>2</a:t>
                </a:r>
                <a:r>
                  <a:rPr lang="en-US" sz="2800" dirty="0"/>
                  <a:t>|Z</a:t>
                </a:r>
                <a:r>
                  <a:rPr lang="en-US" sz="2800" baseline="-25000" dirty="0"/>
                  <a:t>1</a:t>
                </a:r>
                <a:r>
                  <a:rPr lang="en-US" sz="2800" dirty="0"/>
                  <a:t>=z</a:t>
                </a:r>
                <a:r>
                  <a:rPr lang="en-US" sz="2800" baseline="-25000" dirty="0"/>
                  <a:t>1</a:t>
                </a:r>
                <a:r>
                  <a:rPr lang="en-US" sz="2800" dirty="0"/>
                  <a:t>) </a:t>
                </a:r>
              </a:p>
              <a:p>
                <a:r>
                  <a:rPr lang="en-US" sz="2800" dirty="0"/>
                  <a:t>P(S</a:t>
                </a:r>
                <a:r>
                  <a:rPr lang="en-US" sz="2800" baseline="-25000" dirty="0"/>
                  <a:t>3</a:t>
                </a:r>
                <a:r>
                  <a:rPr lang="en-US" sz="2800" dirty="0"/>
                  <a:t>|Z</a:t>
                </a:r>
                <a:r>
                  <a:rPr lang="en-US" sz="2800" baseline="-25000" dirty="0"/>
                  <a:t>1</a:t>
                </a:r>
                <a:r>
                  <a:rPr lang="en-US" sz="2800" dirty="0"/>
                  <a:t>=z</a:t>
                </a:r>
                <a:r>
                  <a:rPr lang="en-US" sz="2800" baseline="-25000" dirty="0"/>
                  <a:t>1</a:t>
                </a:r>
                <a:r>
                  <a:rPr lang="en-US" sz="2800" dirty="0"/>
                  <a:t>,Z</a:t>
                </a:r>
                <a:r>
                  <a:rPr lang="en-US" sz="2800" baseline="-25000" dirty="0"/>
                  <a:t>2</a:t>
                </a:r>
                <a:r>
                  <a:rPr lang="en-US" sz="2800" dirty="0"/>
                  <a:t>=z</a:t>
                </a:r>
                <a:r>
                  <a:rPr lang="en-US" sz="2800" baseline="-25000" dirty="0"/>
                  <a:t>2</a:t>
                </a:r>
                <a:r>
                  <a:rPr lang="en-US" sz="2800" dirty="0"/>
                  <a:t>) =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S</m:t>
                        </m:r>
                        <m:r>
                          <m:rPr>
                            <m:nor/>
                          </m:rPr>
                          <a:rPr lang="en-US" sz="2800" baseline="-25000" dirty="0"/>
                          <m:t>3</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z</m:t>
                        </m:r>
                        <m:r>
                          <m:rPr>
                            <m:nor/>
                          </m:rPr>
                          <a:rPr lang="en-US" sz="2800" baseline="-25000" dirty="0"/>
                          <m:t>1</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z</m:t>
                        </m:r>
                        <m:r>
                          <m:rPr>
                            <m:nor/>
                          </m:rPr>
                          <a:rPr lang="en-US" sz="2800" baseline="-25000" dirty="0"/>
                          <m:t>2</m:t>
                        </m:r>
                        <m:r>
                          <m:rPr>
                            <m:nor/>
                          </m:rPr>
                          <a:rPr lang="en-US" sz="2800" dirty="0"/>
                          <m:t>)</m:t>
                        </m:r>
                      </m:e>
                    </m:nary>
                  </m:oMath>
                </a14:m>
                <a:endParaRPr lang="en-US" sz="2800" dirty="0"/>
              </a:p>
              <a:p>
                <a:r>
                  <a:rPr lang="en-US" sz="2800" dirty="0"/>
                  <a:t>…</a:t>
                </a:r>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2622620"/>
                <a:ext cx="10972800" cy="3930582"/>
              </a:xfrm>
              <a:blipFill>
                <a:blip r:embed="rId2"/>
                <a:stretch>
                  <a:fillRect l="-1272" t="-64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39</a:t>
            </a:fld>
            <a:endParaRPr lang="en-US" dirty="0"/>
          </a:p>
        </p:txBody>
      </p:sp>
      <p:sp>
        <p:nvSpPr>
          <p:cNvPr id="22" name="Oval 21">
            <a:extLst>
              <a:ext uri="{FF2B5EF4-FFF2-40B4-BE49-F238E27FC236}">
                <a16:creationId xmlns:a16="http://schemas.microsoft.com/office/drawing/2014/main" id="{429AB81E-8F56-A84F-A8A4-337B7093A5BD}"/>
              </a:ext>
            </a:extLst>
          </p:cNvPr>
          <p:cNvSpPr/>
          <p:nvPr/>
        </p:nvSpPr>
        <p:spPr>
          <a:xfrm>
            <a:off x="20607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3" name="Straight Arrow Connector 22">
            <a:extLst>
              <a:ext uri="{FF2B5EF4-FFF2-40B4-BE49-F238E27FC236}">
                <a16:creationId xmlns:a16="http://schemas.microsoft.com/office/drawing/2014/main" id="{34C75A66-CA82-BB48-AE27-49FD3598668E}"/>
              </a:ext>
            </a:extLst>
          </p:cNvPr>
          <p:cNvCxnSpPr>
            <a:cxnSpLocks/>
          </p:cNvCxnSpPr>
          <p:nvPr/>
        </p:nvCxnSpPr>
        <p:spPr>
          <a:xfrm>
            <a:off x="24924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3FBD827-5757-D242-8A66-D9A6EA1EF7A8}"/>
              </a:ext>
            </a:extLst>
          </p:cNvPr>
          <p:cNvSpPr/>
          <p:nvPr/>
        </p:nvSpPr>
        <p:spPr>
          <a:xfrm>
            <a:off x="20607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5" name="Straight Arrow Connector 24">
            <a:extLst>
              <a:ext uri="{FF2B5EF4-FFF2-40B4-BE49-F238E27FC236}">
                <a16:creationId xmlns:a16="http://schemas.microsoft.com/office/drawing/2014/main" id="{9FF7D57C-4039-D747-9F31-0FBFE82EE7F0}"/>
              </a:ext>
            </a:extLst>
          </p:cNvPr>
          <p:cNvCxnSpPr>
            <a:cxnSpLocks/>
            <a:stCxn id="22" idx="4"/>
            <a:endCxn id="24" idx="0"/>
          </p:cNvCxnSpPr>
          <p:nvPr/>
        </p:nvCxnSpPr>
        <p:spPr>
          <a:xfrm flipH="1">
            <a:off x="22765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903D42D-2497-1B4F-B6DC-856D21E5EA1C}"/>
              </a:ext>
            </a:extLst>
          </p:cNvPr>
          <p:cNvSpPr/>
          <p:nvPr/>
        </p:nvSpPr>
        <p:spPr>
          <a:xfrm>
            <a:off x="28989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1336B336-0C6A-DA4A-B546-7DC97016DC2D}"/>
              </a:ext>
            </a:extLst>
          </p:cNvPr>
          <p:cNvCxnSpPr>
            <a:cxnSpLocks/>
          </p:cNvCxnSpPr>
          <p:nvPr/>
        </p:nvCxnSpPr>
        <p:spPr>
          <a:xfrm>
            <a:off x="33306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CEF4D2B-52E2-8141-BED9-35FEC83A4BD6}"/>
              </a:ext>
            </a:extLst>
          </p:cNvPr>
          <p:cNvSpPr/>
          <p:nvPr/>
        </p:nvSpPr>
        <p:spPr>
          <a:xfrm>
            <a:off x="28989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9" name="Straight Arrow Connector 28">
            <a:extLst>
              <a:ext uri="{FF2B5EF4-FFF2-40B4-BE49-F238E27FC236}">
                <a16:creationId xmlns:a16="http://schemas.microsoft.com/office/drawing/2014/main" id="{3AEFF858-A604-934D-B7E7-8CFE7766D78A}"/>
              </a:ext>
            </a:extLst>
          </p:cNvPr>
          <p:cNvCxnSpPr>
            <a:cxnSpLocks/>
            <a:stCxn id="26" idx="4"/>
            <a:endCxn id="28" idx="0"/>
          </p:cNvCxnSpPr>
          <p:nvPr/>
        </p:nvCxnSpPr>
        <p:spPr>
          <a:xfrm flipH="1">
            <a:off x="31147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CE385A5A-A3B5-1040-ADF2-F0A929E5ECCF}"/>
              </a:ext>
            </a:extLst>
          </p:cNvPr>
          <p:cNvSpPr/>
          <p:nvPr/>
        </p:nvSpPr>
        <p:spPr>
          <a:xfrm>
            <a:off x="37371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1" name="Straight Arrow Connector 30">
            <a:extLst>
              <a:ext uri="{FF2B5EF4-FFF2-40B4-BE49-F238E27FC236}">
                <a16:creationId xmlns:a16="http://schemas.microsoft.com/office/drawing/2014/main" id="{F25459A5-8581-9E4A-AA3A-1CF546CC0BC8}"/>
              </a:ext>
            </a:extLst>
          </p:cNvPr>
          <p:cNvCxnSpPr>
            <a:cxnSpLocks/>
          </p:cNvCxnSpPr>
          <p:nvPr/>
        </p:nvCxnSpPr>
        <p:spPr>
          <a:xfrm>
            <a:off x="41688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88A6252-D40E-F44D-8E75-558E1F7BF48E}"/>
              </a:ext>
            </a:extLst>
          </p:cNvPr>
          <p:cNvSpPr/>
          <p:nvPr/>
        </p:nvSpPr>
        <p:spPr>
          <a:xfrm>
            <a:off x="37371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3" name="Straight Arrow Connector 32">
            <a:extLst>
              <a:ext uri="{FF2B5EF4-FFF2-40B4-BE49-F238E27FC236}">
                <a16:creationId xmlns:a16="http://schemas.microsoft.com/office/drawing/2014/main" id="{D05BDC5C-EE6B-924B-B08B-CE441AB1EB4A}"/>
              </a:ext>
            </a:extLst>
          </p:cNvPr>
          <p:cNvCxnSpPr>
            <a:cxnSpLocks/>
            <a:stCxn id="30" idx="4"/>
            <a:endCxn id="32" idx="0"/>
          </p:cNvCxnSpPr>
          <p:nvPr/>
        </p:nvCxnSpPr>
        <p:spPr>
          <a:xfrm flipH="1">
            <a:off x="39529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20D551CC-482F-D247-BD7D-84AC7AADF489}"/>
              </a:ext>
            </a:extLst>
          </p:cNvPr>
          <p:cNvCxnSpPr>
            <a:cxnSpLocks/>
          </p:cNvCxnSpPr>
          <p:nvPr/>
        </p:nvCxnSpPr>
        <p:spPr>
          <a:xfrm>
            <a:off x="4622696" y="128930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171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94CF7-7E28-B041-8BC9-964755DA1D04}"/>
              </a:ext>
            </a:extLst>
          </p:cNvPr>
          <p:cNvSpPr>
            <a:spLocks noGrp="1"/>
          </p:cNvSpPr>
          <p:nvPr>
            <p:ph type="title"/>
          </p:nvPr>
        </p:nvSpPr>
        <p:spPr/>
        <p:txBody>
          <a:bodyPr>
            <a:normAutofit/>
          </a:bodyPr>
          <a:lstStyle/>
          <a:p>
            <a:r>
              <a:rPr lang="en-US" dirty="0"/>
              <a:t>Bayesian Networks over Time (cont’d)</a:t>
            </a:r>
          </a:p>
        </p:txBody>
      </p:sp>
      <p:sp>
        <p:nvSpPr>
          <p:cNvPr id="3" name="Content Placeholder 2">
            <a:extLst>
              <a:ext uri="{FF2B5EF4-FFF2-40B4-BE49-F238E27FC236}">
                <a16:creationId xmlns:a16="http://schemas.microsoft.com/office/drawing/2014/main" id="{F05FE3FB-4D97-154A-B64F-CD56603B3E88}"/>
              </a:ext>
            </a:extLst>
          </p:cNvPr>
          <p:cNvSpPr>
            <a:spLocks noGrp="1"/>
          </p:cNvSpPr>
          <p:nvPr>
            <p:ph sz="half" idx="1"/>
          </p:nvPr>
        </p:nvSpPr>
        <p:spPr>
          <a:xfrm>
            <a:off x="609600" y="1295400"/>
            <a:ext cx="7063114" cy="5504688"/>
          </a:xfrm>
        </p:spPr>
        <p:txBody>
          <a:bodyPr>
            <a:normAutofit/>
          </a:bodyPr>
          <a:lstStyle/>
          <a:p>
            <a:r>
              <a:rPr lang="en-US" dirty="0"/>
              <a:t>Blood sugar level and Insulin level can change rapidly over time, depending on recent food intake and insulin doses. </a:t>
            </a:r>
          </a:p>
          <a:p>
            <a:r>
              <a:rPr lang="en-US" dirty="0"/>
              <a:t>To assess the current state from the history of evidence and to predict the outcomes of treatment actions, we must </a:t>
            </a:r>
            <a:r>
              <a:rPr lang="en-US" dirty="0">
                <a:solidFill>
                  <a:srgbClr val="00B050"/>
                </a:solidFill>
              </a:rPr>
              <a:t>model these changes</a:t>
            </a:r>
            <a:r>
              <a:rPr lang="en-US" dirty="0"/>
              <a:t>.</a:t>
            </a:r>
          </a:p>
        </p:txBody>
      </p:sp>
      <p:sp>
        <p:nvSpPr>
          <p:cNvPr id="4" name="Slide Number Placeholder 3">
            <a:extLst>
              <a:ext uri="{FF2B5EF4-FFF2-40B4-BE49-F238E27FC236}">
                <a16:creationId xmlns:a16="http://schemas.microsoft.com/office/drawing/2014/main" id="{A0CC5237-1D5D-A249-978C-9396427A92EF}"/>
              </a:ext>
            </a:extLst>
          </p:cNvPr>
          <p:cNvSpPr>
            <a:spLocks noGrp="1"/>
          </p:cNvSpPr>
          <p:nvPr>
            <p:ph type="sldNum" sz="quarter" idx="12"/>
          </p:nvPr>
        </p:nvSpPr>
        <p:spPr/>
        <p:txBody>
          <a:bodyPr/>
          <a:lstStyle/>
          <a:p>
            <a:pPr>
              <a:defRPr/>
            </a:pPr>
            <a:fld id="{CCF77436-EC8C-4AA7-8F7E-35D67B363DD7}" type="slidenum">
              <a:rPr lang="en-US" smtClean="0"/>
              <a:pPr>
                <a:defRPr/>
              </a:pPr>
              <a:t>4</a:t>
            </a:fld>
            <a:endParaRPr lang="en-US" dirty="0"/>
          </a:p>
        </p:txBody>
      </p:sp>
      <p:sp>
        <p:nvSpPr>
          <p:cNvPr id="14" name="Rounded Rectangle 13">
            <a:extLst>
              <a:ext uri="{FF2B5EF4-FFF2-40B4-BE49-F238E27FC236}">
                <a16:creationId xmlns:a16="http://schemas.microsoft.com/office/drawing/2014/main" id="{CC4B2979-437A-5443-A7A8-08797D695DC2}"/>
              </a:ext>
            </a:extLst>
          </p:cNvPr>
          <p:cNvSpPr/>
          <p:nvPr/>
        </p:nvSpPr>
        <p:spPr>
          <a:xfrm>
            <a:off x="9277409" y="2569238"/>
            <a:ext cx="961372" cy="533400"/>
          </a:xfrm>
          <a:prstGeom prst="roundRect">
            <a:avLst>
              <a:gd name="adj" fmla="val 50000"/>
            </a:avLst>
          </a:prstGeom>
          <a:solidFill>
            <a:srgbClr val="FF0000"/>
          </a:solidFill>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solidFill>
                  <a:schemeClr val="bg1"/>
                </a:solidFill>
                <a:latin typeface="Candara" panose="020E0502030303020204" pitchFamily="34" charset="0"/>
              </a:rPr>
              <a:t>diabetic</a:t>
            </a:r>
          </a:p>
        </p:txBody>
      </p:sp>
      <p:sp>
        <p:nvSpPr>
          <p:cNvPr id="15" name="Rounded Rectangle 14">
            <a:extLst>
              <a:ext uri="{FF2B5EF4-FFF2-40B4-BE49-F238E27FC236}">
                <a16:creationId xmlns:a16="http://schemas.microsoft.com/office/drawing/2014/main" id="{C274BB4B-1442-D545-AB2C-8C8BC108A1C2}"/>
              </a:ext>
            </a:extLst>
          </p:cNvPr>
          <p:cNvSpPr/>
          <p:nvPr/>
        </p:nvSpPr>
        <p:spPr>
          <a:xfrm>
            <a:off x="8634145" y="1537489"/>
            <a:ext cx="97155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insulin doses</a:t>
            </a:r>
          </a:p>
        </p:txBody>
      </p:sp>
      <p:sp>
        <p:nvSpPr>
          <p:cNvPr id="16" name="Rounded Rectangle 15">
            <a:extLst>
              <a:ext uri="{FF2B5EF4-FFF2-40B4-BE49-F238E27FC236}">
                <a16:creationId xmlns:a16="http://schemas.microsoft.com/office/drawing/2014/main" id="{7CD67249-DB1F-0540-A125-66BEA4599577}"/>
              </a:ext>
            </a:extLst>
          </p:cNvPr>
          <p:cNvSpPr/>
          <p:nvPr/>
        </p:nvSpPr>
        <p:spPr>
          <a:xfrm>
            <a:off x="9834295" y="1540538"/>
            <a:ext cx="961372"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food intake</a:t>
            </a:r>
          </a:p>
        </p:txBody>
      </p:sp>
      <p:cxnSp>
        <p:nvCxnSpPr>
          <p:cNvPr id="17" name="Straight Arrow Connector 16">
            <a:extLst>
              <a:ext uri="{FF2B5EF4-FFF2-40B4-BE49-F238E27FC236}">
                <a16:creationId xmlns:a16="http://schemas.microsoft.com/office/drawing/2014/main" id="{C8F22874-263E-5B4B-BC23-E0FAC19F68A0}"/>
              </a:ext>
            </a:extLst>
          </p:cNvPr>
          <p:cNvCxnSpPr>
            <a:cxnSpLocks/>
            <a:stCxn id="15" idx="2"/>
          </p:cNvCxnSpPr>
          <p:nvPr/>
        </p:nvCxnSpPr>
        <p:spPr>
          <a:xfrm>
            <a:off x="9119920" y="2070889"/>
            <a:ext cx="485775" cy="498349"/>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sp>
        <p:nvSpPr>
          <p:cNvPr id="18" name="Rounded Rectangle 17">
            <a:extLst>
              <a:ext uri="{FF2B5EF4-FFF2-40B4-BE49-F238E27FC236}">
                <a16:creationId xmlns:a16="http://schemas.microsoft.com/office/drawing/2014/main" id="{68B4DE2D-E1CF-B243-8099-3C79BCAB3B8B}"/>
              </a:ext>
            </a:extLst>
          </p:cNvPr>
          <p:cNvSpPr/>
          <p:nvPr/>
        </p:nvSpPr>
        <p:spPr>
          <a:xfrm>
            <a:off x="8557945" y="3467636"/>
            <a:ext cx="97155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insulin level</a:t>
            </a:r>
          </a:p>
        </p:txBody>
      </p:sp>
      <p:sp>
        <p:nvSpPr>
          <p:cNvPr id="19" name="Rounded Rectangle 18">
            <a:extLst>
              <a:ext uri="{FF2B5EF4-FFF2-40B4-BE49-F238E27FC236}">
                <a16:creationId xmlns:a16="http://schemas.microsoft.com/office/drawing/2014/main" id="{6C989512-6926-0046-AD31-C98F02BEC894}"/>
              </a:ext>
            </a:extLst>
          </p:cNvPr>
          <p:cNvSpPr/>
          <p:nvPr/>
        </p:nvSpPr>
        <p:spPr>
          <a:xfrm>
            <a:off x="9815245" y="3467636"/>
            <a:ext cx="1123950" cy="533400"/>
          </a:xfrm>
          <a:prstGeom prst="roundRect">
            <a:avLst>
              <a:gd name="adj" fmla="val 50000"/>
            </a:avLst>
          </a:prstGeom>
          <a:ln w="254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1600" dirty="0">
                <a:latin typeface="Candara" panose="020E0502030303020204" pitchFamily="34" charset="0"/>
              </a:rPr>
              <a:t>blood sugar level</a:t>
            </a:r>
          </a:p>
        </p:txBody>
      </p:sp>
      <p:cxnSp>
        <p:nvCxnSpPr>
          <p:cNvPr id="20" name="Straight Arrow Connector 19">
            <a:extLst>
              <a:ext uri="{FF2B5EF4-FFF2-40B4-BE49-F238E27FC236}">
                <a16:creationId xmlns:a16="http://schemas.microsoft.com/office/drawing/2014/main" id="{B484E82E-F50B-0843-A91B-32D7878026E2}"/>
              </a:ext>
            </a:extLst>
          </p:cNvPr>
          <p:cNvCxnSpPr>
            <a:cxnSpLocks/>
            <a:stCxn id="16" idx="2"/>
          </p:cNvCxnSpPr>
          <p:nvPr/>
        </p:nvCxnSpPr>
        <p:spPr>
          <a:xfrm flipH="1">
            <a:off x="9907480" y="2073938"/>
            <a:ext cx="407501" cy="495300"/>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C5ACFB1-D1AA-9249-BF07-457F99F5E57F}"/>
              </a:ext>
            </a:extLst>
          </p:cNvPr>
          <p:cNvCxnSpPr>
            <a:cxnSpLocks/>
            <a:endCxn id="18" idx="0"/>
          </p:cNvCxnSpPr>
          <p:nvPr/>
        </p:nvCxnSpPr>
        <p:spPr>
          <a:xfrm flipH="1">
            <a:off x="9043720" y="3102638"/>
            <a:ext cx="561975" cy="364998"/>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CF10246B-0ECA-5349-B9D8-797BE5CB4FA5}"/>
              </a:ext>
            </a:extLst>
          </p:cNvPr>
          <p:cNvCxnSpPr>
            <a:cxnSpLocks/>
            <a:endCxn id="19" idx="0"/>
          </p:cNvCxnSpPr>
          <p:nvPr/>
        </p:nvCxnSpPr>
        <p:spPr>
          <a:xfrm>
            <a:off x="9907480" y="3102638"/>
            <a:ext cx="469740" cy="364998"/>
          </a:xfrm>
          <a:prstGeom prst="straightConnector1">
            <a:avLst/>
          </a:prstGeom>
          <a:ln w="28575">
            <a:solidFill>
              <a:srgbClr val="0000CC"/>
            </a:solidFill>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468759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4584-B6E3-4E88-A9BA-198450ECA3AC}"/>
              </a:ext>
            </a:extLst>
          </p:cNvPr>
          <p:cNvSpPr>
            <a:spLocks noGrp="1"/>
          </p:cNvSpPr>
          <p:nvPr>
            <p:ph type="title"/>
          </p:nvPr>
        </p:nvSpPr>
        <p:spPr/>
        <p:txBody>
          <a:bodyPr/>
          <a:lstStyle/>
          <a:p>
            <a:r>
              <a:rPr lang="en-US" dirty="0"/>
              <a:t>Iterative Updates</a:t>
            </a:r>
          </a:p>
        </p:txBody>
      </p:sp>
      <p:sp>
        <p:nvSpPr>
          <p:cNvPr id="4" name="Slide Number Placeholder 3">
            <a:extLst>
              <a:ext uri="{FF2B5EF4-FFF2-40B4-BE49-F238E27FC236}">
                <a16:creationId xmlns:a16="http://schemas.microsoft.com/office/drawing/2014/main" id="{A560215E-4F50-4CFD-92C8-C36D67FFE2CF}"/>
              </a:ext>
            </a:extLst>
          </p:cNvPr>
          <p:cNvSpPr>
            <a:spLocks noGrp="1"/>
          </p:cNvSpPr>
          <p:nvPr>
            <p:ph type="sldNum" sz="quarter" idx="12"/>
          </p:nvPr>
        </p:nvSpPr>
        <p:spPr/>
        <p:txBody>
          <a:bodyPr/>
          <a:lstStyle/>
          <a:p>
            <a:pPr>
              <a:defRPr/>
            </a:pPr>
            <a:fld id="{CCF77436-EC8C-4AA7-8F7E-35D67B363DD7}" type="slidenum">
              <a:rPr lang="en-US" smtClean="0"/>
              <a:pPr>
                <a:defRPr/>
              </a:pPr>
              <a:t>40</a:t>
            </a:fld>
            <a:endParaRPr lang="en-US" dirty="0"/>
          </a:p>
        </p:txBody>
      </p:sp>
      <p:sp>
        <p:nvSpPr>
          <p:cNvPr id="24" name="Rectangle: Rounded Corners 23">
            <a:extLst>
              <a:ext uri="{FF2B5EF4-FFF2-40B4-BE49-F238E27FC236}">
                <a16:creationId xmlns:a16="http://schemas.microsoft.com/office/drawing/2014/main" id="{E352529C-8291-4126-B25E-5FA043A61A08}"/>
              </a:ext>
            </a:extLst>
          </p:cNvPr>
          <p:cNvSpPr/>
          <p:nvPr/>
        </p:nvSpPr>
        <p:spPr>
          <a:xfrm>
            <a:off x="2459340" y="3120433"/>
            <a:ext cx="2156593" cy="1008062"/>
          </a:xfrm>
          <a:prstGeom prst="roundRect">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lIns="0" tIns="0" rIns="0" bIns="0" rtlCol="0" anchor="ctr"/>
          <a:lstStyle/>
          <a:p>
            <a:pPr algn="ctr" defTabSz="1244600">
              <a:lnSpc>
                <a:spcPct val="90000"/>
              </a:lnSpc>
              <a:spcAft>
                <a:spcPct val="35000"/>
              </a:spcAft>
            </a:pPr>
            <a:r>
              <a:rPr lang="en-US" sz="2800" dirty="0">
                <a:latin typeface="Candara" panose="020E0502030303020204" pitchFamily="34" charset="0"/>
              </a:rPr>
              <a:t>Sensor update</a:t>
            </a:r>
          </a:p>
        </p:txBody>
      </p:sp>
      <p:sp>
        <p:nvSpPr>
          <p:cNvPr id="25" name="Rectangle: Rounded Corners 24">
            <a:extLst>
              <a:ext uri="{FF2B5EF4-FFF2-40B4-BE49-F238E27FC236}">
                <a16:creationId xmlns:a16="http://schemas.microsoft.com/office/drawing/2014/main" id="{A7C7073B-417B-4F1A-9293-9D0173777D94}"/>
              </a:ext>
            </a:extLst>
          </p:cNvPr>
          <p:cNvSpPr/>
          <p:nvPr/>
        </p:nvSpPr>
        <p:spPr>
          <a:xfrm>
            <a:off x="4916789" y="3120433"/>
            <a:ext cx="2057401" cy="1008062"/>
          </a:xfrm>
          <a:prstGeom prst="roundRect">
            <a:avLst/>
          </a:prstGeom>
          <a:solidFill>
            <a:schemeClr val="bg1"/>
          </a:solidFill>
          <a:ln w="12700">
            <a:solidFill>
              <a:schemeClr val="bg1">
                <a:lumMod val="50000"/>
              </a:schemeClr>
            </a:solidFill>
          </a:ln>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lIns="0" tIns="0" rIns="0" bIns="0" rtlCol="0" anchor="ctr"/>
          <a:lstStyle/>
          <a:p>
            <a:pPr algn="ctr" defTabSz="1244600">
              <a:lnSpc>
                <a:spcPct val="90000"/>
              </a:lnSpc>
              <a:spcAft>
                <a:spcPct val="35000"/>
              </a:spcAft>
            </a:pPr>
            <a:r>
              <a:rPr lang="en-US" sz="2800" dirty="0">
                <a:latin typeface="Candara" panose="020E0502030303020204" pitchFamily="34" charset="0"/>
              </a:rPr>
              <a:t>Motion update</a:t>
            </a:r>
          </a:p>
        </p:txBody>
      </p:sp>
      <p:cxnSp>
        <p:nvCxnSpPr>
          <p:cNvPr id="26" name="Curved Connector 7">
            <a:extLst>
              <a:ext uri="{FF2B5EF4-FFF2-40B4-BE49-F238E27FC236}">
                <a16:creationId xmlns:a16="http://schemas.microsoft.com/office/drawing/2014/main" id="{1632EE0F-8FFD-4028-A3DD-74FCAE14FC0E}"/>
              </a:ext>
            </a:extLst>
          </p:cNvPr>
          <p:cNvCxnSpPr>
            <a:cxnSpLocks/>
            <a:stCxn id="24" idx="0"/>
            <a:endCxn id="25" idx="0"/>
          </p:cNvCxnSpPr>
          <p:nvPr/>
        </p:nvCxnSpPr>
        <p:spPr>
          <a:xfrm rot="5400000" flipH="1" flipV="1">
            <a:off x="4741562" y="1916508"/>
            <a:ext cx="12700" cy="2407853"/>
          </a:xfrm>
          <a:prstGeom prst="curvedConnector3">
            <a:avLst>
              <a:gd name="adj1" fmla="val 4000000"/>
            </a:avLst>
          </a:prstGeom>
          <a:ln w="38100" cmpd="sng">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7" name="Curved Connector 9">
            <a:extLst>
              <a:ext uri="{FF2B5EF4-FFF2-40B4-BE49-F238E27FC236}">
                <a16:creationId xmlns:a16="http://schemas.microsoft.com/office/drawing/2014/main" id="{E95FFF84-2E9D-4A33-8CAE-4D1080E44516}"/>
              </a:ext>
            </a:extLst>
          </p:cNvPr>
          <p:cNvCxnSpPr>
            <a:cxnSpLocks/>
            <a:stCxn id="25" idx="2"/>
            <a:endCxn id="24" idx="2"/>
          </p:cNvCxnSpPr>
          <p:nvPr/>
        </p:nvCxnSpPr>
        <p:spPr>
          <a:xfrm rot="5400000">
            <a:off x="4741563" y="2924570"/>
            <a:ext cx="12700" cy="2407853"/>
          </a:xfrm>
          <a:prstGeom prst="curvedConnector3">
            <a:avLst>
              <a:gd name="adj1" fmla="val 3600000"/>
            </a:avLst>
          </a:prstGeom>
          <a:ln w="38100" cmpd="sng">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130F3D96-D42C-4075-B7E2-83F9F9311B2C}"/>
              </a:ext>
            </a:extLst>
          </p:cNvPr>
          <p:cNvSpPr/>
          <p:nvPr/>
        </p:nvSpPr>
        <p:spPr>
          <a:xfrm>
            <a:off x="769923" y="4156680"/>
            <a:ext cx="1972024" cy="954107"/>
          </a:xfrm>
          <a:prstGeom prst="rect">
            <a:avLst/>
          </a:prstGeom>
        </p:spPr>
        <p:txBody>
          <a:bodyPr wrap="square">
            <a:spAutoFit/>
          </a:bodyPr>
          <a:lstStyle/>
          <a:p>
            <a:r>
              <a:rPr lang="en-US" sz="2800" dirty="0">
                <a:latin typeface="Candara" panose="020E0502030303020204" pitchFamily="34" charset="0"/>
              </a:rPr>
              <a:t>Bayes’ Rule (product)</a:t>
            </a:r>
          </a:p>
        </p:txBody>
      </p:sp>
      <p:sp>
        <p:nvSpPr>
          <p:cNvPr id="35" name="Rectangle 34">
            <a:extLst>
              <a:ext uri="{FF2B5EF4-FFF2-40B4-BE49-F238E27FC236}">
                <a16:creationId xmlns:a16="http://schemas.microsoft.com/office/drawing/2014/main" id="{E63A8DF5-BBA6-43D7-BA02-068D5AAFD451}"/>
              </a:ext>
            </a:extLst>
          </p:cNvPr>
          <p:cNvSpPr/>
          <p:nvPr/>
        </p:nvSpPr>
        <p:spPr>
          <a:xfrm>
            <a:off x="6241168" y="4156680"/>
            <a:ext cx="2735986" cy="954107"/>
          </a:xfrm>
          <a:prstGeom prst="rect">
            <a:avLst/>
          </a:prstGeom>
        </p:spPr>
        <p:txBody>
          <a:bodyPr wrap="square">
            <a:spAutoFit/>
          </a:bodyPr>
          <a:lstStyle/>
          <a:p>
            <a:pPr algn="r"/>
            <a:r>
              <a:rPr lang="en-US" sz="2800" dirty="0">
                <a:latin typeface="Candara" panose="020E0502030303020204" pitchFamily="34" charset="0"/>
              </a:rPr>
              <a:t>Total Probability (summation)</a:t>
            </a:r>
          </a:p>
        </p:txBody>
      </p:sp>
      <p:sp>
        <p:nvSpPr>
          <p:cNvPr id="6" name="Rectangle 5">
            <a:extLst>
              <a:ext uri="{FF2B5EF4-FFF2-40B4-BE49-F238E27FC236}">
                <a16:creationId xmlns:a16="http://schemas.microsoft.com/office/drawing/2014/main" id="{5519278B-E887-004B-AD6C-C2F2E43E93F1}"/>
              </a:ext>
            </a:extLst>
          </p:cNvPr>
          <p:cNvSpPr/>
          <p:nvPr/>
        </p:nvSpPr>
        <p:spPr>
          <a:xfrm>
            <a:off x="759184" y="3618096"/>
            <a:ext cx="1606530" cy="584775"/>
          </a:xfrm>
          <a:prstGeom prst="rect">
            <a:avLst/>
          </a:prstGeom>
          <a:solidFill>
            <a:schemeClr val="bg1"/>
          </a:solidFill>
        </p:spPr>
        <p:txBody>
          <a:bodyPr wrap="none">
            <a:spAutoFit/>
          </a:bodyPr>
          <a:lstStyle/>
          <a:p>
            <a:r>
              <a:rPr lang="en-US" sz="3200" dirty="0">
                <a:solidFill>
                  <a:srgbClr val="FF0000"/>
                </a:solidFill>
                <a:latin typeface="Candara" panose="020E0502030303020204" pitchFamily="34" charset="0"/>
              </a:rPr>
              <a:t>Filtering</a:t>
            </a:r>
          </a:p>
        </p:txBody>
      </p:sp>
      <p:sp>
        <p:nvSpPr>
          <p:cNvPr id="13" name="Rectangle 12">
            <a:extLst>
              <a:ext uri="{FF2B5EF4-FFF2-40B4-BE49-F238E27FC236}">
                <a16:creationId xmlns:a16="http://schemas.microsoft.com/office/drawing/2014/main" id="{31D44C12-40DB-4F4A-8479-B69535E23EB5}"/>
              </a:ext>
            </a:extLst>
          </p:cNvPr>
          <p:cNvSpPr/>
          <p:nvPr/>
        </p:nvSpPr>
        <p:spPr>
          <a:xfrm>
            <a:off x="7029033" y="3618096"/>
            <a:ext cx="1959191" cy="584775"/>
          </a:xfrm>
          <a:prstGeom prst="rect">
            <a:avLst/>
          </a:prstGeom>
          <a:solidFill>
            <a:schemeClr val="bg1"/>
          </a:solidFill>
        </p:spPr>
        <p:txBody>
          <a:bodyPr wrap="none">
            <a:spAutoFit/>
          </a:bodyPr>
          <a:lstStyle/>
          <a:p>
            <a:r>
              <a:rPr lang="en-US" sz="3200" dirty="0">
                <a:solidFill>
                  <a:srgbClr val="FF0000"/>
                </a:solidFill>
                <a:latin typeface="Candara" panose="020E0502030303020204" pitchFamily="34" charset="0"/>
              </a:rPr>
              <a:t>Prediction</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D7C94EA-53E6-864C-AA02-4332411FD8D5}"/>
                  </a:ext>
                </a:extLst>
              </p:cNvPr>
              <p:cNvSpPr/>
              <p:nvPr/>
            </p:nvSpPr>
            <p:spPr>
              <a:xfrm>
                <a:off x="791358" y="5505661"/>
                <a:ext cx="2998375" cy="954107"/>
              </a:xfrm>
              <a:prstGeom prst="rect">
                <a:avLst/>
              </a:prstGeom>
            </p:spPr>
            <p:txBody>
              <a:bodyPr wrap="square">
                <a:spAutoFit/>
              </a:bodyPr>
              <a:lstStyle/>
              <a:p>
                <a:r>
                  <a:rPr lang="en-US" sz="2800" dirty="0">
                    <a:solidFill>
                      <a:srgbClr val="7030A0"/>
                    </a:solidFill>
                    <a:latin typeface="Candara" panose="020E0502030303020204" pitchFamily="34" charset="0"/>
                  </a:rPr>
                  <a:t>P(S</a:t>
                </a:r>
                <a:r>
                  <a:rPr lang="en-US" sz="2800" baseline="-25000" dirty="0">
                    <a:solidFill>
                      <a:srgbClr val="7030A0"/>
                    </a:solidFill>
                    <a:latin typeface="Candara" panose="020E0502030303020204" pitchFamily="34" charset="0"/>
                  </a:rPr>
                  <a:t>1</a:t>
                </a:r>
                <a:r>
                  <a:rPr lang="en-US" sz="2800" dirty="0">
                    <a:solidFill>
                      <a:srgbClr val="7030A0"/>
                    </a:solidFill>
                    <a:latin typeface="Candara" panose="020E0502030303020204" pitchFamily="34" charset="0"/>
                  </a:rPr>
                  <a:t>|Z</a:t>
                </a:r>
                <a:r>
                  <a:rPr lang="en-US" sz="2800" baseline="-25000" dirty="0">
                    <a:solidFill>
                      <a:srgbClr val="7030A0"/>
                    </a:solidFill>
                    <a:latin typeface="Candara" panose="020E0502030303020204" pitchFamily="34" charset="0"/>
                  </a:rPr>
                  <a:t>1</a:t>
                </a:r>
                <a:r>
                  <a:rPr lang="en-US" sz="2800" dirty="0">
                    <a:solidFill>
                      <a:srgbClr val="7030A0"/>
                    </a:solidFill>
                    <a:latin typeface="Candara" panose="020E0502030303020204" pitchFamily="34" charset="0"/>
                  </a:rPr>
                  <a:t>=z</a:t>
                </a:r>
                <a:r>
                  <a:rPr lang="en-US" sz="2800" baseline="-25000" dirty="0">
                    <a:solidFill>
                      <a:srgbClr val="7030A0"/>
                    </a:solidFill>
                    <a:latin typeface="Candara" panose="020E0502030303020204" pitchFamily="34" charset="0"/>
                  </a:rPr>
                  <a:t>1</a:t>
                </a:r>
                <a:r>
                  <a:rPr lang="en-US" sz="2800" dirty="0">
                    <a:solidFill>
                      <a:srgbClr val="7030A0"/>
                    </a:solidFill>
                    <a:latin typeface="Candara" panose="020E0502030303020204" pitchFamily="34" charset="0"/>
                  </a:rPr>
                  <a:t>) </a:t>
                </a:r>
                <a:endParaRPr lang="en-US" sz="2800" i="1" dirty="0">
                  <a:latin typeface="Cambria Math" panose="02040503050406030204" pitchFamily="18" charset="0"/>
                  <a:ea typeface="Cambria Math" panose="02040503050406030204" pitchFamily="18" charset="0"/>
                </a:endParaRPr>
              </a:p>
              <a:p>
                <a14:m>
                  <m:oMath xmlns:m="http://schemas.openxmlformats.org/officeDocument/2006/math">
                    <m:r>
                      <a:rPr lang="en-US" sz="2800" i="1">
                        <a:solidFill>
                          <a:srgbClr val="7030A0"/>
                        </a:solidFill>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 </m:t>
                    </m:r>
                  </m:oMath>
                </a14:m>
                <a:r>
                  <a:rPr lang="en-US" sz="2800" dirty="0">
                    <a:solidFill>
                      <a:srgbClr val="7030A0"/>
                    </a:solidFill>
                    <a:latin typeface="Candara" panose="020E0502030303020204" pitchFamily="34" charset="0"/>
                  </a:rPr>
                  <a:t>P(Z</a:t>
                </a:r>
                <a:r>
                  <a:rPr lang="en-US" sz="2800" baseline="-25000" dirty="0">
                    <a:solidFill>
                      <a:srgbClr val="7030A0"/>
                    </a:solidFill>
                    <a:latin typeface="Candara" panose="020E0502030303020204" pitchFamily="34" charset="0"/>
                  </a:rPr>
                  <a:t>1</a:t>
                </a:r>
                <a:r>
                  <a:rPr lang="en-US" sz="2800" dirty="0">
                    <a:solidFill>
                      <a:srgbClr val="7030A0"/>
                    </a:solidFill>
                    <a:latin typeface="Candara" panose="020E0502030303020204" pitchFamily="34" charset="0"/>
                  </a:rPr>
                  <a:t>=z</a:t>
                </a:r>
                <a:r>
                  <a:rPr lang="en-US" sz="2800" baseline="-25000" dirty="0">
                    <a:solidFill>
                      <a:srgbClr val="7030A0"/>
                    </a:solidFill>
                    <a:latin typeface="Candara" panose="020E0502030303020204" pitchFamily="34" charset="0"/>
                  </a:rPr>
                  <a:t>1</a:t>
                </a:r>
                <a:r>
                  <a:rPr lang="en-US" sz="2800" dirty="0">
                    <a:solidFill>
                      <a:srgbClr val="7030A0"/>
                    </a:solidFill>
                    <a:latin typeface="Candara" panose="020E0502030303020204" pitchFamily="34" charset="0"/>
                  </a:rPr>
                  <a:t>|S</a:t>
                </a:r>
                <a:r>
                  <a:rPr lang="en-US" sz="2800" baseline="-25000" dirty="0">
                    <a:solidFill>
                      <a:srgbClr val="7030A0"/>
                    </a:solidFill>
                    <a:latin typeface="Candara" panose="020E0502030303020204" pitchFamily="34" charset="0"/>
                  </a:rPr>
                  <a:t>1</a:t>
                </a:r>
                <a:r>
                  <a:rPr lang="en-US" sz="2800" dirty="0">
                    <a:solidFill>
                      <a:srgbClr val="7030A0"/>
                    </a:solidFill>
                    <a:latin typeface="Candara" panose="020E0502030303020204" pitchFamily="34" charset="0"/>
                  </a:rPr>
                  <a:t>)P(S</a:t>
                </a:r>
                <a:r>
                  <a:rPr lang="en-US" sz="2800" baseline="-25000" dirty="0">
                    <a:solidFill>
                      <a:srgbClr val="7030A0"/>
                    </a:solidFill>
                    <a:latin typeface="Candara" panose="020E0502030303020204" pitchFamily="34" charset="0"/>
                  </a:rPr>
                  <a:t>1</a:t>
                </a:r>
                <a:r>
                  <a:rPr lang="en-US" sz="2800" dirty="0">
                    <a:solidFill>
                      <a:srgbClr val="7030A0"/>
                    </a:solidFill>
                    <a:latin typeface="Candara" panose="020E0502030303020204" pitchFamily="34" charset="0"/>
                  </a:rPr>
                  <a:t>) </a:t>
                </a:r>
              </a:p>
            </p:txBody>
          </p:sp>
        </mc:Choice>
        <mc:Fallback xmlns="">
          <p:sp>
            <p:nvSpPr>
              <p:cNvPr id="3" name="Rectangle 2">
                <a:extLst>
                  <a:ext uri="{FF2B5EF4-FFF2-40B4-BE49-F238E27FC236}">
                    <a16:creationId xmlns:a16="http://schemas.microsoft.com/office/drawing/2014/main" id="{AD7C94EA-53E6-864C-AA02-4332411FD8D5}"/>
                  </a:ext>
                </a:extLst>
              </p:cNvPr>
              <p:cNvSpPr>
                <a:spLocks noRot="1" noChangeAspect="1" noMove="1" noResize="1" noEditPoints="1" noAdjustHandles="1" noChangeArrowheads="1" noChangeShapeType="1" noTextEdit="1"/>
              </p:cNvSpPr>
              <p:nvPr/>
            </p:nvSpPr>
            <p:spPr>
              <a:xfrm>
                <a:off x="791358" y="5505661"/>
                <a:ext cx="2998375" cy="954107"/>
              </a:xfrm>
              <a:prstGeom prst="rect">
                <a:avLst/>
              </a:prstGeom>
              <a:blipFill>
                <a:blip r:embed="rId3"/>
                <a:stretch>
                  <a:fillRect l="-4219" t="-6579"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F004EE7-45BA-7247-A87A-70962FA237C9}"/>
                  </a:ext>
                </a:extLst>
              </p:cNvPr>
              <p:cNvSpPr/>
              <p:nvPr/>
            </p:nvSpPr>
            <p:spPr>
              <a:xfrm>
                <a:off x="4615933" y="5505660"/>
                <a:ext cx="4299578" cy="954107"/>
              </a:xfrm>
              <a:prstGeom prst="rect">
                <a:avLst/>
              </a:prstGeom>
            </p:spPr>
            <p:txBody>
              <a:bodyPr wrap="square">
                <a:spAutoFit/>
              </a:bodyPr>
              <a:lstStyle/>
              <a:p>
                <a:pPr algn="r"/>
                <a:r>
                  <a:rPr lang="en-US" sz="2800" dirty="0">
                    <a:solidFill>
                      <a:srgbClr val="7030A0"/>
                    </a:solidFill>
                    <a:latin typeface="Candara" panose="020E0502030303020204" pitchFamily="34" charset="0"/>
                  </a:rPr>
                  <a:t>P(S</a:t>
                </a:r>
                <a:r>
                  <a:rPr lang="en-US" sz="2800" baseline="-25000" dirty="0">
                    <a:solidFill>
                      <a:srgbClr val="7030A0"/>
                    </a:solidFill>
                    <a:latin typeface="Candara" panose="020E0502030303020204" pitchFamily="34" charset="0"/>
                  </a:rPr>
                  <a:t>2</a:t>
                </a:r>
                <a:r>
                  <a:rPr lang="en-US" sz="2800" dirty="0">
                    <a:solidFill>
                      <a:srgbClr val="7030A0"/>
                    </a:solidFill>
                    <a:latin typeface="Candara" panose="020E0502030303020204" pitchFamily="34" charset="0"/>
                  </a:rPr>
                  <a:t>|Z</a:t>
                </a:r>
                <a:r>
                  <a:rPr lang="en-US" sz="2800" baseline="-25000" dirty="0">
                    <a:solidFill>
                      <a:srgbClr val="7030A0"/>
                    </a:solidFill>
                    <a:latin typeface="Candara" panose="020E0502030303020204" pitchFamily="34" charset="0"/>
                  </a:rPr>
                  <a:t>1</a:t>
                </a:r>
                <a:r>
                  <a:rPr lang="en-US" sz="2800" dirty="0">
                    <a:solidFill>
                      <a:srgbClr val="7030A0"/>
                    </a:solidFill>
                    <a:latin typeface="Candara" panose="020E0502030303020204" pitchFamily="34" charset="0"/>
                  </a:rPr>
                  <a:t>=z</a:t>
                </a:r>
                <a:r>
                  <a:rPr lang="en-US" sz="2800" baseline="-25000" dirty="0">
                    <a:solidFill>
                      <a:srgbClr val="7030A0"/>
                    </a:solidFill>
                    <a:latin typeface="Candara" panose="020E0502030303020204" pitchFamily="34" charset="0"/>
                  </a:rPr>
                  <a:t>1</a:t>
                </a:r>
                <a:r>
                  <a:rPr lang="en-US" sz="2800" dirty="0">
                    <a:solidFill>
                      <a:srgbClr val="7030A0"/>
                    </a:solidFill>
                    <a:latin typeface="Candara" panose="020E0502030303020204" pitchFamily="34" charset="0"/>
                  </a:rPr>
                  <a:t>) </a:t>
                </a:r>
              </a:p>
              <a:p>
                <a:pPr algn="r"/>
                <a:r>
                  <a:rPr lang="en-US" sz="2800" dirty="0">
                    <a:solidFill>
                      <a:srgbClr val="7030A0"/>
                    </a:solidFill>
                    <a:latin typeface="Candara" panose="020E0502030303020204" pitchFamily="34" charset="0"/>
                  </a:rPr>
                  <a:t>= </a:t>
                </a:r>
                <a14:m>
                  <m:oMath xmlns:m="http://schemas.openxmlformats.org/officeDocument/2006/math">
                    <m:nary>
                      <m:naryPr>
                        <m:chr m:val="∑"/>
                        <m:limLoc m:val="subSup"/>
                        <m:supHide m:val="on"/>
                        <m:ctrlPr>
                          <a:rPr lang="en-US" sz="2800" i="1">
                            <a:solidFill>
                              <a:srgbClr val="7030A0"/>
                            </a:solidFill>
                            <a:latin typeface="Cambria Math" panose="02040503050406030204" pitchFamily="18" charset="0"/>
                          </a:rPr>
                        </m:ctrlPr>
                      </m:naryPr>
                      <m:sub>
                        <m:r>
                          <m:rPr>
                            <m:sty m:val="p"/>
                            <m:brk m:alnAt="9"/>
                          </m:rPr>
                          <a:rPr lang="en-US" sz="2800">
                            <a:solidFill>
                              <a:srgbClr val="7030A0"/>
                            </a:solidFill>
                            <a:latin typeface="Cambria Math" panose="02040503050406030204" pitchFamily="18" charset="0"/>
                          </a:rPr>
                          <m:t>s</m:t>
                        </m:r>
                      </m:sub>
                      <m:sup/>
                      <m:e>
                        <m:r>
                          <m:rPr>
                            <m:nor/>
                          </m:rPr>
                          <a:rPr lang="en-US" sz="2800" dirty="0">
                            <a:solidFill>
                              <a:srgbClr val="7030A0"/>
                            </a:solidFill>
                            <a:latin typeface="Candara" panose="020E0502030303020204" pitchFamily="34" charset="0"/>
                          </a:rPr>
                          <m:t>P</m:t>
                        </m:r>
                        <m:r>
                          <m:rPr>
                            <m:nor/>
                          </m:rPr>
                          <a:rPr lang="en-US" sz="2800" dirty="0">
                            <a:solidFill>
                              <a:srgbClr val="7030A0"/>
                            </a:solidFill>
                            <a:latin typeface="Candara" panose="020E0502030303020204" pitchFamily="34" charset="0"/>
                          </a:rPr>
                          <m:t>(</m:t>
                        </m:r>
                        <m:r>
                          <m:rPr>
                            <m:nor/>
                          </m:rPr>
                          <a:rPr lang="en-US" sz="2800" dirty="0">
                            <a:solidFill>
                              <a:srgbClr val="7030A0"/>
                            </a:solidFill>
                            <a:latin typeface="Candara" panose="020E0502030303020204" pitchFamily="34" charset="0"/>
                          </a:rPr>
                          <m:t>S</m:t>
                        </m:r>
                        <m:r>
                          <m:rPr>
                            <m:nor/>
                          </m:rPr>
                          <a:rPr lang="en-US" sz="2800" baseline="-25000" dirty="0">
                            <a:solidFill>
                              <a:srgbClr val="7030A0"/>
                            </a:solidFill>
                            <a:latin typeface="Candara" panose="020E0502030303020204" pitchFamily="34" charset="0"/>
                          </a:rPr>
                          <m:t>2</m:t>
                        </m:r>
                        <m:r>
                          <m:rPr>
                            <m:nor/>
                          </m:rPr>
                          <a:rPr lang="en-US" sz="2800" dirty="0">
                            <a:solidFill>
                              <a:srgbClr val="7030A0"/>
                            </a:solidFill>
                            <a:latin typeface="Candara" panose="020E0502030303020204" pitchFamily="34" charset="0"/>
                          </a:rPr>
                          <m:t>|</m:t>
                        </m:r>
                        <m:r>
                          <m:rPr>
                            <m:nor/>
                          </m:rPr>
                          <a:rPr lang="en-US" sz="2800" dirty="0">
                            <a:solidFill>
                              <a:srgbClr val="7030A0"/>
                            </a:solidFill>
                            <a:latin typeface="Candara" panose="020E0502030303020204" pitchFamily="34" charset="0"/>
                          </a:rPr>
                          <m:t>S</m:t>
                        </m:r>
                        <m:r>
                          <m:rPr>
                            <m:nor/>
                          </m:rPr>
                          <a:rPr lang="en-US" sz="2800" baseline="-25000" dirty="0">
                            <a:solidFill>
                              <a:srgbClr val="7030A0"/>
                            </a:solidFill>
                            <a:latin typeface="Candara" panose="020E0502030303020204" pitchFamily="34" charset="0"/>
                          </a:rPr>
                          <m:t>1</m:t>
                        </m:r>
                        <m:r>
                          <m:rPr>
                            <m:nor/>
                          </m:rPr>
                          <a:rPr lang="en-US" sz="2800" dirty="0">
                            <a:solidFill>
                              <a:srgbClr val="7030A0"/>
                            </a:solidFill>
                            <a:latin typeface="Candara" panose="020E0502030303020204" pitchFamily="34" charset="0"/>
                          </a:rPr>
                          <m:t>=</m:t>
                        </m:r>
                        <m:r>
                          <m:rPr>
                            <m:nor/>
                          </m:rPr>
                          <a:rPr lang="en-US" sz="2800" dirty="0">
                            <a:solidFill>
                              <a:srgbClr val="7030A0"/>
                            </a:solidFill>
                            <a:latin typeface="Candara" panose="020E0502030303020204" pitchFamily="34" charset="0"/>
                          </a:rPr>
                          <m:t>s</m:t>
                        </m:r>
                        <m:r>
                          <m:rPr>
                            <m:nor/>
                          </m:rPr>
                          <a:rPr lang="en-US" sz="2800" dirty="0">
                            <a:solidFill>
                              <a:srgbClr val="7030A0"/>
                            </a:solidFill>
                            <a:latin typeface="Candara" panose="020E0502030303020204" pitchFamily="34" charset="0"/>
                          </a:rPr>
                          <m:t>)</m:t>
                        </m:r>
                        <m:r>
                          <m:rPr>
                            <m:nor/>
                          </m:rPr>
                          <a:rPr lang="en-US" sz="2800" dirty="0">
                            <a:solidFill>
                              <a:srgbClr val="7030A0"/>
                            </a:solidFill>
                            <a:latin typeface="Candara" panose="020E0502030303020204" pitchFamily="34" charset="0"/>
                          </a:rPr>
                          <m:t>P</m:t>
                        </m:r>
                        <m:r>
                          <m:rPr>
                            <m:nor/>
                          </m:rPr>
                          <a:rPr lang="en-US" sz="2800" dirty="0">
                            <a:solidFill>
                              <a:srgbClr val="7030A0"/>
                            </a:solidFill>
                            <a:latin typeface="Candara" panose="020E0502030303020204" pitchFamily="34" charset="0"/>
                          </a:rPr>
                          <m:t>(</m:t>
                        </m:r>
                        <m:r>
                          <m:rPr>
                            <m:nor/>
                          </m:rPr>
                          <a:rPr lang="en-US" sz="2800" dirty="0">
                            <a:solidFill>
                              <a:srgbClr val="7030A0"/>
                            </a:solidFill>
                            <a:latin typeface="Candara" panose="020E0502030303020204" pitchFamily="34" charset="0"/>
                          </a:rPr>
                          <m:t>S</m:t>
                        </m:r>
                        <m:r>
                          <m:rPr>
                            <m:nor/>
                          </m:rPr>
                          <a:rPr lang="en-US" sz="2800" baseline="-25000" dirty="0">
                            <a:solidFill>
                              <a:srgbClr val="7030A0"/>
                            </a:solidFill>
                            <a:latin typeface="Candara" panose="020E0502030303020204" pitchFamily="34" charset="0"/>
                          </a:rPr>
                          <m:t>1</m:t>
                        </m:r>
                        <m:r>
                          <m:rPr>
                            <m:nor/>
                          </m:rPr>
                          <a:rPr lang="en-US" sz="2800" dirty="0">
                            <a:solidFill>
                              <a:srgbClr val="7030A0"/>
                            </a:solidFill>
                            <a:latin typeface="Candara" panose="020E0502030303020204" pitchFamily="34" charset="0"/>
                          </a:rPr>
                          <m:t>=</m:t>
                        </m:r>
                        <m:r>
                          <m:rPr>
                            <m:nor/>
                          </m:rPr>
                          <a:rPr lang="en-US" sz="2800" dirty="0">
                            <a:solidFill>
                              <a:srgbClr val="7030A0"/>
                            </a:solidFill>
                            <a:latin typeface="Candara" panose="020E0502030303020204" pitchFamily="34" charset="0"/>
                          </a:rPr>
                          <m:t>s</m:t>
                        </m:r>
                        <m:r>
                          <m:rPr>
                            <m:nor/>
                          </m:rPr>
                          <a:rPr lang="en-US" sz="2800" dirty="0">
                            <a:solidFill>
                              <a:srgbClr val="7030A0"/>
                            </a:solidFill>
                            <a:latin typeface="Candara" panose="020E0502030303020204" pitchFamily="34" charset="0"/>
                          </a:rPr>
                          <m:t>|</m:t>
                        </m:r>
                        <m:r>
                          <m:rPr>
                            <m:nor/>
                          </m:rPr>
                          <a:rPr lang="en-US" sz="2800" dirty="0">
                            <a:solidFill>
                              <a:srgbClr val="7030A0"/>
                            </a:solidFill>
                            <a:latin typeface="Candara" panose="020E0502030303020204" pitchFamily="34" charset="0"/>
                          </a:rPr>
                          <m:t>Z</m:t>
                        </m:r>
                        <m:r>
                          <m:rPr>
                            <m:nor/>
                          </m:rPr>
                          <a:rPr lang="en-US" sz="2800" baseline="-25000" dirty="0">
                            <a:solidFill>
                              <a:srgbClr val="7030A0"/>
                            </a:solidFill>
                            <a:latin typeface="Candara" panose="020E0502030303020204" pitchFamily="34" charset="0"/>
                          </a:rPr>
                          <m:t>1</m:t>
                        </m:r>
                        <m:r>
                          <m:rPr>
                            <m:nor/>
                          </m:rPr>
                          <a:rPr lang="en-US" sz="2800" dirty="0">
                            <a:solidFill>
                              <a:srgbClr val="7030A0"/>
                            </a:solidFill>
                            <a:latin typeface="Candara" panose="020E0502030303020204" pitchFamily="34" charset="0"/>
                          </a:rPr>
                          <m:t>=</m:t>
                        </m:r>
                        <m:r>
                          <m:rPr>
                            <m:nor/>
                          </m:rPr>
                          <a:rPr lang="en-US" sz="2800" dirty="0">
                            <a:solidFill>
                              <a:srgbClr val="7030A0"/>
                            </a:solidFill>
                            <a:latin typeface="Candara" panose="020E0502030303020204" pitchFamily="34" charset="0"/>
                          </a:rPr>
                          <m:t>z</m:t>
                        </m:r>
                        <m:r>
                          <m:rPr>
                            <m:nor/>
                          </m:rPr>
                          <a:rPr lang="en-US" sz="2800" baseline="-25000" dirty="0">
                            <a:solidFill>
                              <a:srgbClr val="7030A0"/>
                            </a:solidFill>
                            <a:latin typeface="Candara" panose="020E0502030303020204" pitchFamily="34" charset="0"/>
                          </a:rPr>
                          <m:t>1</m:t>
                        </m:r>
                        <m:r>
                          <m:rPr>
                            <m:nor/>
                          </m:rPr>
                          <a:rPr lang="en-US" sz="2800" dirty="0">
                            <a:solidFill>
                              <a:srgbClr val="7030A0"/>
                            </a:solidFill>
                            <a:latin typeface="Candara" panose="020E0502030303020204" pitchFamily="34" charset="0"/>
                          </a:rPr>
                          <m:t>)</m:t>
                        </m:r>
                      </m:e>
                    </m:nary>
                  </m:oMath>
                </a14:m>
                <a:endParaRPr lang="en-US" sz="2800" dirty="0">
                  <a:solidFill>
                    <a:srgbClr val="7030A0"/>
                  </a:solidFill>
                  <a:latin typeface="Candara" panose="020E0502030303020204" pitchFamily="34" charset="0"/>
                </a:endParaRPr>
              </a:p>
            </p:txBody>
          </p:sp>
        </mc:Choice>
        <mc:Fallback xmlns="">
          <p:sp>
            <p:nvSpPr>
              <p:cNvPr id="5" name="Rectangle 4">
                <a:extLst>
                  <a:ext uri="{FF2B5EF4-FFF2-40B4-BE49-F238E27FC236}">
                    <a16:creationId xmlns:a16="http://schemas.microsoft.com/office/drawing/2014/main" id="{8F004EE7-45BA-7247-A87A-70962FA237C9}"/>
                  </a:ext>
                </a:extLst>
              </p:cNvPr>
              <p:cNvSpPr>
                <a:spLocks noRot="1" noChangeAspect="1" noMove="1" noResize="1" noEditPoints="1" noAdjustHandles="1" noChangeArrowheads="1" noChangeShapeType="1" noTextEdit="1"/>
              </p:cNvSpPr>
              <p:nvPr/>
            </p:nvSpPr>
            <p:spPr>
              <a:xfrm>
                <a:off x="4615933" y="5505660"/>
                <a:ext cx="4299578" cy="954107"/>
              </a:xfrm>
              <a:prstGeom prst="rect">
                <a:avLst/>
              </a:prstGeom>
              <a:blipFill>
                <a:blip r:embed="rId4"/>
                <a:stretch>
                  <a:fillRect l="-2647" t="-26316" r="-4706" b="-106579"/>
                </a:stretch>
              </a:blipFill>
            </p:spPr>
            <p:txBody>
              <a:bodyPr/>
              <a:lstStyle/>
              <a:p>
                <a:r>
                  <a:rPr lang="en-US">
                    <a:noFill/>
                  </a:rPr>
                  <a:t> </a:t>
                </a:r>
              </a:p>
            </p:txBody>
          </p:sp>
        </mc:Fallback>
      </mc:AlternateContent>
      <p:sp>
        <p:nvSpPr>
          <p:cNvPr id="31" name="Oval 30">
            <a:extLst>
              <a:ext uri="{FF2B5EF4-FFF2-40B4-BE49-F238E27FC236}">
                <a16:creationId xmlns:a16="http://schemas.microsoft.com/office/drawing/2014/main" id="{B2644A02-9988-F341-9F16-61FFB0D4BD13}"/>
              </a:ext>
            </a:extLst>
          </p:cNvPr>
          <p:cNvSpPr/>
          <p:nvPr/>
        </p:nvSpPr>
        <p:spPr>
          <a:xfrm>
            <a:off x="20607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32" name="Straight Arrow Connector 31">
            <a:extLst>
              <a:ext uri="{FF2B5EF4-FFF2-40B4-BE49-F238E27FC236}">
                <a16:creationId xmlns:a16="http://schemas.microsoft.com/office/drawing/2014/main" id="{67BF9E49-74E7-E548-89DA-FB4751A8EF5F}"/>
              </a:ext>
            </a:extLst>
          </p:cNvPr>
          <p:cNvCxnSpPr>
            <a:cxnSpLocks/>
          </p:cNvCxnSpPr>
          <p:nvPr/>
        </p:nvCxnSpPr>
        <p:spPr>
          <a:xfrm>
            <a:off x="24924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3" name="Oval 32">
            <a:extLst>
              <a:ext uri="{FF2B5EF4-FFF2-40B4-BE49-F238E27FC236}">
                <a16:creationId xmlns:a16="http://schemas.microsoft.com/office/drawing/2014/main" id="{3664D301-4DDF-7845-83F2-4DD8767CCE19}"/>
              </a:ext>
            </a:extLst>
          </p:cNvPr>
          <p:cNvSpPr/>
          <p:nvPr/>
        </p:nvSpPr>
        <p:spPr>
          <a:xfrm>
            <a:off x="20607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36" name="Straight Arrow Connector 35">
            <a:extLst>
              <a:ext uri="{FF2B5EF4-FFF2-40B4-BE49-F238E27FC236}">
                <a16:creationId xmlns:a16="http://schemas.microsoft.com/office/drawing/2014/main" id="{79797DF4-B34B-A840-B582-2C9172C5E9DD}"/>
              </a:ext>
            </a:extLst>
          </p:cNvPr>
          <p:cNvCxnSpPr>
            <a:cxnSpLocks/>
            <a:stCxn id="31" idx="4"/>
            <a:endCxn id="33" idx="0"/>
          </p:cNvCxnSpPr>
          <p:nvPr/>
        </p:nvCxnSpPr>
        <p:spPr>
          <a:xfrm flipH="1">
            <a:off x="22765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2261B9AA-05AE-DA45-883D-20AED16227F5}"/>
              </a:ext>
            </a:extLst>
          </p:cNvPr>
          <p:cNvSpPr/>
          <p:nvPr/>
        </p:nvSpPr>
        <p:spPr>
          <a:xfrm>
            <a:off x="28989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38" name="Straight Arrow Connector 37">
            <a:extLst>
              <a:ext uri="{FF2B5EF4-FFF2-40B4-BE49-F238E27FC236}">
                <a16:creationId xmlns:a16="http://schemas.microsoft.com/office/drawing/2014/main" id="{3B3B651B-3FCB-A84A-82D9-F5EA83CF6372}"/>
              </a:ext>
            </a:extLst>
          </p:cNvPr>
          <p:cNvCxnSpPr>
            <a:cxnSpLocks/>
          </p:cNvCxnSpPr>
          <p:nvPr/>
        </p:nvCxnSpPr>
        <p:spPr>
          <a:xfrm>
            <a:off x="33306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3FD0D77C-8F99-D547-BC23-81EE9CA51CF3}"/>
              </a:ext>
            </a:extLst>
          </p:cNvPr>
          <p:cNvSpPr/>
          <p:nvPr/>
        </p:nvSpPr>
        <p:spPr>
          <a:xfrm>
            <a:off x="28989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40" name="Straight Arrow Connector 39">
            <a:extLst>
              <a:ext uri="{FF2B5EF4-FFF2-40B4-BE49-F238E27FC236}">
                <a16:creationId xmlns:a16="http://schemas.microsoft.com/office/drawing/2014/main" id="{8CCED767-192C-3941-B990-78ECB840BE6A}"/>
              </a:ext>
            </a:extLst>
          </p:cNvPr>
          <p:cNvCxnSpPr>
            <a:cxnSpLocks/>
            <a:stCxn id="37" idx="4"/>
            <a:endCxn id="39" idx="0"/>
          </p:cNvCxnSpPr>
          <p:nvPr/>
        </p:nvCxnSpPr>
        <p:spPr>
          <a:xfrm flipH="1">
            <a:off x="31147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3F01B0A4-FC78-A547-BB9C-69B2819C32FB}"/>
              </a:ext>
            </a:extLst>
          </p:cNvPr>
          <p:cNvSpPr/>
          <p:nvPr/>
        </p:nvSpPr>
        <p:spPr>
          <a:xfrm>
            <a:off x="37371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42" name="Straight Arrow Connector 41">
            <a:extLst>
              <a:ext uri="{FF2B5EF4-FFF2-40B4-BE49-F238E27FC236}">
                <a16:creationId xmlns:a16="http://schemas.microsoft.com/office/drawing/2014/main" id="{1D79D34A-73A8-3F4E-9B92-DB1534C7A21F}"/>
              </a:ext>
            </a:extLst>
          </p:cNvPr>
          <p:cNvCxnSpPr>
            <a:cxnSpLocks/>
          </p:cNvCxnSpPr>
          <p:nvPr/>
        </p:nvCxnSpPr>
        <p:spPr>
          <a:xfrm>
            <a:off x="41688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106672DA-A34D-F04E-A3B0-66B7E58144B6}"/>
              </a:ext>
            </a:extLst>
          </p:cNvPr>
          <p:cNvSpPr/>
          <p:nvPr/>
        </p:nvSpPr>
        <p:spPr>
          <a:xfrm>
            <a:off x="37371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44" name="Straight Arrow Connector 43">
            <a:extLst>
              <a:ext uri="{FF2B5EF4-FFF2-40B4-BE49-F238E27FC236}">
                <a16:creationId xmlns:a16="http://schemas.microsoft.com/office/drawing/2014/main" id="{3CBBD9CE-D9EF-A44C-9F47-F3BBE20D4BD8}"/>
              </a:ext>
            </a:extLst>
          </p:cNvPr>
          <p:cNvCxnSpPr>
            <a:cxnSpLocks/>
            <a:stCxn id="41" idx="4"/>
            <a:endCxn id="43" idx="0"/>
          </p:cNvCxnSpPr>
          <p:nvPr/>
        </p:nvCxnSpPr>
        <p:spPr>
          <a:xfrm flipH="1">
            <a:off x="39529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1ED628ED-88C4-264F-BAF0-5D8FFAC6C083}"/>
              </a:ext>
            </a:extLst>
          </p:cNvPr>
          <p:cNvCxnSpPr>
            <a:cxnSpLocks/>
          </p:cNvCxnSpPr>
          <p:nvPr/>
        </p:nvCxnSpPr>
        <p:spPr>
          <a:xfrm>
            <a:off x="4622696" y="128930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5225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mph" presetSubtype="2" fill="hold" nodeType="withEffect">
                                  <p:stCondLst>
                                    <p:cond delay="0"/>
                                  </p:stCondLst>
                                  <p:childTnLst>
                                    <p:animClr clrSpc="rgb" dir="cw">
                                      <p:cBhvr>
                                        <p:cTn id="8" dur="10" fill="hold"/>
                                        <p:tgtEl>
                                          <p:spTgt spid="33"/>
                                        </p:tgtEl>
                                        <p:attrNameLst>
                                          <p:attrName>fillcolor</p:attrName>
                                        </p:attrNameLst>
                                      </p:cBhvr>
                                      <p:to>
                                        <a:srgbClr val="FFFC00"/>
                                      </p:to>
                                    </p:animClr>
                                    <p:set>
                                      <p:cBhvr>
                                        <p:cTn id="9" dur="10" fill="hold"/>
                                        <p:tgtEl>
                                          <p:spTgt spid="33"/>
                                        </p:tgtEl>
                                        <p:attrNameLst>
                                          <p:attrName>fill.type</p:attrName>
                                        </p:attrNameLst>
                                      </p:cBhvr>
                                      <p:to>
                                        <p:strVal val="solid"/>
                                      </p:to>
                                    </p:set>
                                    <p:set>
                                      <p:cBhvr>
                                        <p:cTn id="10" dur="10" fill="hold"/>
                                        <p:tgtEl>
                                          <p:spTgt spid="33"/>
                                        </p:tgtEl>
                                        <p:attrNameLst>
                                          <p:attrName>fill.on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mph" presetSubtype="2" fill="hold" nodeType="withEffect">
                                  <p:stCondLst>
                                    <p:cond delay="0"/>
                                  </p:stCondLst>
                                  <p:childTnLst>
                                    <p:animClr clrSpc="rgb" dir="cw">
                                      <p:cBhvr>
                                        <p:cTn id="20" dur="10" fill="hold"/>
                                        <p:tgtEl>
                                          <p:spTgt spid="31"/>
                                        </p:tgtEl>
                                        <p:attrNameLst>
                                          <p:attrName>fillcolor</p:attrName>
                                        </p:attrNameLst>
                                      </p:cBhvr>
                                      <p:to>
                                        <a:srgbClr val="FFFC00"/>
                                      </p:to>
                                    </p:animClr>
                                    <p:set>
                                      <p:cBhvr>
                                        <p:cTn id="21" dur="10" fill="hold"/>
                                        <p:tgtEl>
                                          <p:spTgt spid="31"/>
                                        </p:tgtEl>
                                        <p:attrNameLst>
                                          <p:attrName>fill.type</p:attrName>
                                        </p:attrNameLst>
                                      </p:cBhvr>
                                      <p:to>
                                        <p:strVal val="solid"/>
                                      </p:to>
                                    </p:set>
                                    <p:set>
                                      <p:cBhvr>
                                        <p:cTn id="22" dur="10" fill="hold"/>
                                        <p:tgtEl>
                                          <p:spTgt spid="31"/>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mph" presetSubtype="2" fill="hold" nodeType="withEffect">
                                  <p:stCondLst>
                                    <p:cond delay="0"/>
                                  </p:stCondLst>
                                  <p:childTnLst>
                                    <p:animClr clrSpc="rgb" dir="cw">
                                      <p:cBhvr>
                                        <p:cTn id="38" dur="10" fill="hold"/>
                                        <p:tgtEl>
                                          <p:spTgt spid="37"/>
                                        </p:tgtEl>
                                        <p:attrNameLst>
                                          <p:attrName>fillcolor</p:attrName>
                                        </p:attrNameLst>
                                      </p:cBhvr>
                                      <p:to>
                                        <a:srgbClr val="FFFC00"/>
                                      </p:to>
                                    </p:animClr>
                                    <p:set>
                                      <p:cBhvr>
                                        <p:cTn id="39" dur="10" fill="hold"/>
                                        <p:tgtEl>
                                          <p:spTgt spid="37"/>
                                        </p:tgtEl>
                                        <p:attrNameLst>
                                          <p:attrName>fill.type</p:attrName>
                                        </p:attrNameLst>
                                      </p:cBhvr>
                                      <p:to>
                                        <p:strVal val="solid"/>
                                      </p:to>
                                    </p:set>
                                    <p:set>
                                      <p:cBhvr>
                                        <p:cTn id="40" dur="10" fill="hold"/>
                                        <p:tgtEl>
                                          <p:spTgt spid="37"/>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34" grpId="0"/>
      <p:bldP spid="35" grpId="0"/>
      <p:bldP spid="6" grpId="0" animBg="1"/>
      <p:bldP spid="13" grpId="0" animBg="1"/>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Filtering and Prediction</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599942"/>
            <a:ext cx="10972800" cy="3953260"/>
          </a:xfrm>
        </p:spPr>
        <p:txBody>
          <a:bodyPr>
            <a:normAutofit lnSpcReduction="10000"/>
          </a:bodyPr>
          <a:lstStyle/>
          <a:p>
            <a:r>
              <a:rPr lang="en-US" sz="2800" dirty="0"/>
              <a:t>Goal:</a:t>
            </a:r>
          </a:p>
          <a:p>
            <a:pPr lvl="1"/>
            <a:r>
              <a:rPr lang="en-US" sz="2400" dirty="0"/>
              <a:t>Filtering      P(S</a:t>
            </a:r>
            <a:r>
              <a:rPr lang="en-US" sz="2400" baseline="-25000" dirty="0"/>
              <a:t>1</a:t>
            </a:r>
            <a:r>
              <a:rPr lang="en-US" sz="2400" dirty="0"/>
              <a:t>|Z</a:t>
            </a:r>
            <a:r>
              <a:rPr lang="en-US" sz="2400" baseline="-25000" dirty="0"/>
              <a:t>1</a:t>
            </a:r>
            <a:r>
              <a:rPr lang="en-US" sz="2400" dirty="0"/>
              <a:t>=z</a:t>
            </a:r>
            <a:r>
              <a:rPr lang="en-US" sz="2400" baseline="-25000" dirty="0"/>
              <a:t>1</a:t>
            </a:r>
            <a:r>
              <a:rPr lang="en-US" sz="2400" dirty="0"/>
              <a:t>)</a:t>
            </a:r>
          </a:p>
          <a:p>
            <a:pPr lvl="1"/>
            <a:r>
              <a:rPr lang="en-US" sz="2400" dirty="0"/>
              <a:t>Prediction  P(S</a:t>
            </a:r>
            <a:r>
              <a:rPr lang="en-US" sz="2400" baseline="-25000" dirty="0"/>
              <a:t>2</a:t>
            </a:r>
            <a:r>
              <a:rPr lang="en-US" sz="2400" dirty="0"/>
              <a:t>|Z</a:t>
            </a:r>
            <a:r>
              <a:rPr lang="en-US" sz="2400" baseline="-25000" dirty="0"/>
              <a:t>1</a:t>
            </a:r>
            <a:r>
              <a:rPr lang="en-US" sz="2400" dirty="0"/>
              <a:t>=z</a:t>
            </a:r>
            <a:r>
              <a:rPr lang="en-US" sz="2400" baseline="-25000" dirty="0"/>
              <a:t>1</a:t>
            </a:r>
            <a:r>
              <a:rPr lang="en-US" sz="2400" dirty="0"/>
              <a:t>)</a:t>
            </a:r>
          </a:p>
          <a:p>
            <a:pPr lvl="1"/>
            <a:r>
              <a:rPr lang="en-US" sz="2400" dirty="0"/>
              <a:t>Filtering      P(S</a:t>
            </a:r>
            <a:r>
              <a:rPr lang="en-US" sz="2400" baseline="-25000" dirty="0"/>
              <a:t>2</a:t>
            </a:r>
            <a:r>
              <a:rPr lang="en-US" sz="2400" dirty="0"/>
              <a:t>|Z</a:t>
            </a:r>
            <a:r>
              <a:rPr lang="en-US" sz="2400" baseline="-25000" dirty="0"/>
              <a:t>1</a:t>
            </a:r>
            <a:r>
              <a:rPr lang="en-US" sz="2400" dirty="0"/>
              <a:t>=z</a:t>
            </a:r>
            <a:r>
              <a:rPr lang="en-US" sz="2400" baseline="-25000" dirty="0"/>
              <a:t>1</a:t>
            </a:r>
            <a:r>
              <a:rPr lang="en-US" sz="2400" dirty="0"/>
              <a:t>,Z</a:t>
            </a:r>
            <a:r>
              <a:rPr lang="en-US" sz="2400" baseline="-25000" dirty="0"/>
              <a:t>2</a:t>
            </a:r>
            <a:r>
              <a:rPr lang="en-US" sz="2400" dirty="0"/>
              <a:t>=z</a:t>
            </a:r>
            <a:r>
              <a:rPr lang="en-US" sz="2400" baseline="-25000" dirty="0"/>
              <a:t>2</a:t>
            </a:r>
            <a:r>
              <a:rPr lang="en-US" sz="2400" dirty="0"/>
              <a:t>)</a:t>
            </a:r>
          </a:p>
          <a:p>
            <a:pPr lvl="1"/>
            <a:r>
              <a:rPr lang="en-US" sz="2400" dirty="0"/>
              <a:t>Prediction  P(S</a:t>
            </a:r>
            <a:r>
              <a:rPr lang="en-US" sz="2400" baseline="-25000" dirty="0"/>
              <a:t>3</a:t>
            </a:r>
            <a:r>
              <a:rPr lang="en-US" sz="2400" dirty="0"/>
              <a:t>|Z</a:t>
            </a:r>
            <a:r>
              <a:rPr lang="en-US" sz="2400" baseline="-25000" dirty="0"/>
              <a:t>1</a:t>
            </a:r>
            <a:r>
              <a:rPr lang="en-US" sz="2400" dirty="0"/>
              <a:t>=z</a:t>
            </a:r>
            <a:r>
              <a:rPr lang="en-US" sz="2400" baseline="-25000" dirty="0"/>
              <a:t>1</a:t>
            </a:r>
            <a:r>
              <a:rPr lang="en-US" sz="2400" dirty="0"/>
              <a:t>,Z</a:t>
            </a:r>
            <a:r>
              <a:rPr lang="en-US" sz="2400" baseline="-25000" dirty="0"/>
              <a:t>2</a:t>
            </a:r>
            <a:r>
              <a:rPr lang="en-US" sz="2400" dirty="0"/>
              <a:t>=z</a:t>
            </a:r>
            <a:r>
              <a:rPr lang="en-US" sz="2400" baseline="-25000" dirty="0"/>
              <a:t>2</a:t>
            </a:r>
            <a:r>
              <a:rPr lang="en-US" sz="2400" dirty="0"/>
              <a:t>)</a:t>
            </a:r>
          </a:p>
          <a:p>
            <a:pPr lvl="1"/>
            <a:r>
              <a:rPr lang="en-US" sz="2400" dirty="0"/>
              <a:t>Filtering      P(S</a:t>
            </a:r>
            <a:r>
              <a:rPr lang="en-US" sz="2400" baseline="-25000" dirty="0"/>
              <a:t>3</a:t>
            </a:r>
            <a:r>
              <a:rPr lang="en-US" sz="2400" dirty="0"/>
              <a:t>|Z</a:t>
            </a:r>
            <a:r>
              <a:rPr lang="en-US" sz="2400" baseline="-25000" dirty="0"/>
              <a:t>1</a:t>
            </a:r>
            <a:r>
              <a:rPr lang="en-US" sz="2400" dirty="0"/>
              <a:t>=z</a:t>
            </a:r>
            <a:r>
              <a:rPr lang="en-US" sz="2400" baseline="-25000" dirty="0"/>
              <a:t>1</a:t>
            </a:r>
            <a:r>
              <a:rPr lang="en-US" sz="2400" dirty="0"/>
              <a:t>,Z</a:t>
            </a:r>
            <a:r>
              <a:rPr lang="en-US" sz="2400" baseline="-25000" dirty="0"/>
              <a:t>2</a:t>
            </a:r>
            <a:r>
              <a:rPr lang="en-US" sz="2400" dirty="0"/>
              <a:t>=z</a:t>
            </a:r>
            <a:r>
              <a:rPr lang="en-US" sz="2400" baseline="-25000" dirty="0"/>
              <a:t>2</a:t>
            </a:r>
            <a:r>
              <a:rPr lang="en-US" sz="2400" dirty="0"/>
              <a:t>,Z</a:t>
            </a:r>
            <a:r>
              <a:rPr lang="en-US" sz="2400" baseline="-25000" dirty="0"/>
              <a:t>3</a:t>
            </a:r>
            <a:r>
              <a:rPr lang="en-US" sz="2400" dirty="0"/>
              <a:t>=z</a:t>
            </a:r>
            <a:r>
              <a:rPr lang="en-US" sz="2400" baseline="-25000" dirty="0"/>
              <a:t>3</a:t>
            </a:r>
            <a:r>
              <a:rPr lang="en-US" sz="2400" dirty="0"/>
              <a:t>)</a:t>
            </a:r>
          </a:p>
          <a:p>
            <a:r>
              <a:rPr lang="en-US" sz="2800" dirty="0"/>
              <a:t>Algorithm:</a:t>
            </a:r>
          </a:p>
          <a:p>
            <a:pPr lvl="1"/>
            <a:r>
              <a:rPr lang="en-US" sz="2400" dirty="0"/>
              <a:t>Forward Algorithm</a:t>
            </a:r>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41</a:t>
            </a:fld>
            <a:endParaRPr lang="en-US" dirty="0"/>
          </a:p>
        </p:txBody>
      </p:sp>
      <p:sp>
        <p:nvSpPr>
          <p:cNvPr id="22" name="Oval 21">
            <a:extLst>
              <a:ext uri="{FF2B5EF4-FFF2-40B4-BE49-F238E27FC236}">
                <a16:creationId xmlns:a16="http://schemas.microsoft.com/office/drawing/2014/main" id="{429AB81E-8F56-A84F-A8A4-337B7093A5BD}"/>
              </a:ext>
            </a:extLst>
          </p:cNvPr>
          <p:cNvSpPr/>
          <p:nvPr/>
        </p:nvSpPr>
        <p:spPr>
          <a:xfrm>
            <a:off x="2060715" y="124668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3" name="Straight Arrow Connector 22">
            <a:extLst>
              <a:ext uri="{FF2B5EF4-FFF2-40B4-BE49-F238E27FC236}">
                <a16:creationId xmlns:a16="http://schemas.microsoft.com/office/drawing/2014/main" id="{34C75A66-CA82-BB48-AE27-49FD3598668E}"/>
              </a:ext>
            </a:extLst>
          </p:cNvPr>
          <p:cNvCxnSpPr>
            <a:cxnSpLocks/>
          </p:cNvCxnSpPr>
          <p:nvPr/>
        </p:nvCxnSpPr>
        <p:spPr>
          <a:xfrm>
            <a:off x="2492410" y="146918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3FBD827-5757-D242-8A66-D9A6EA1EF7A8}"/>
              </a:ext>
            </a:extLst>
          </p:cNvPr>
          <p:cNvSpPr/>
          <p:nvPr/>
        </p:nvSpPr>
        <p:spPr>
          <a:xfrm>
            <a:off x="2060714" y="197200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5" name="Straight Arrow Connector 24">
            <a:extLst>
              <a:ext uri="{FF2B5EF4-FFF2-40B4-BE49-F238E27FC236}">
                <a16:creationId xmlns:a16="http://schemas.microsoft.com/office/drawing/2014/main" id="{9FF7D57C-4039-D747-9F31-0FBFE82EE7F0}"/>
              </a:ext>
            </a:extLst>
          </p:cNvPr>
          <p:cNvCxnSpPr>
            <a:cxnSpLocks/>
            <a:stCxn id="22" idx="4"/>
            <a:endCxn id="24" idx="0"/>
          </p:cNvCxnSpPr>
          <p:nvPr/>
        </p:nvCxnSpPr>
        <p:spPr>
          <a:xfrm flipH="1">
            <a:off x="2276562" y="169168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903D42D-2497-1B4F-B6DC-856D21E5EA1C}"/>
              </a:ext>
            </a:extLst>
          </p:cNvPr>
          <p:cNvSpPr/>
          <p:nvPr/>
        </p:nvSpPr>
        <p:spPr>
          <a:xfrm>
            <a:off x="2898915" y="124668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1336B336-0C6A-DA4A-B546-7DC97016DC2D}"/>
              </a:ext>
            </a:extLst>
          </p:cNvPr>
          <p:cNvCxnSpPr>
            <a:cxnSpLocks/>
          </p:cNvCxnSpPr>
          <p:nvPr/>
        </p:nvCxnSpPr>
        <p:spPr>
          <a:xfrm>
            <a:off x="3330610" y="146918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CEF4D2B-52E2-8141-BED9-35FEC83A4BD6}"/>
              </a:ext>
            </a:extLst>
          </p:cNvPr>
          <p:cNvSpPr/>
          <p:nvPr/>
        </p:nvSpPr>
        <p:spPr>
          <a:xfrm>
            <a:off x="2898914" y="197200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9" name="Straight Arrow Connector 28">
            <a:extLst>
              <a:ext uri="{FF2B5EF4-FFF2-40B4-BE49-F238E27FC236}">
                <a16:creationId xmlns:a16="http://schemas.microsoft.com/office/drawing/2014/main" id="{3AEFF858-A604-934D-B7E7-8CFE7766D78A}"/>
              </a:ext>
            </a:extLst>
          </p:cNvPr>
          <p:cNvCxnSpPr>
            <a:cxnSpLocks/>
            <a:stCxn id="26" idx="4"/>
            <a:endCxn id="28" idx="0"/>
          </p:cNvCxnSpPr>
          <p:nvPr/>
        </p:nvCxnSpPr>
        <p:spPr>
          <a:xfrm flipH="1">
            <a:off x="3114762" y="169168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CE385A5A-A3B5-1040-ADF2-F0A929E5ECCF}"/>
              </a:ext>
            </a:extLst>
          </p:cNvPr>
          <p:cNvSpPr/>
          <p:nvPr/>
        </p:nvSpPr>
        <p:spPr>
          <a:xfrm>
            <a:off x="3737115" y="124668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1" name="Straight Arrow Connector 30">
            <a:extLst>
              <a:ext uri="{FF2B5EF4-FFF2-40B4-BE49-F238E27FC236}">
                <a16:creationId xmlns:a16="http://schemas.microsoft.com/office/drawing/2014/main" id="{F25459A5-8581-9E4A-AA3A-1CF546CC0BC8}"/>
              </a:ext>
            </a:extLst>
          </p:cNvPr>
          <p:cNvCxnSpPr>
            <a:cxnSpLocks/>
          </p:cNvCxnSpPr>
          <p:nvPr/>
        </p:nvCxnSpPr>
        <p:spPr>
          <a:xfrm>
            <a:off x="4168810" y="146918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88A6252-D40E-F44D-8E75-558E1F7BF48E}"/>
              </a:ext>
            </a:extLst>
          </p:cNvPr>
          <p:cNvSpPr/>
          <p:nvPr/>
        </p:nvSpPr>
        <p:spPr>
          <a:xfrm>
            <a:off x="3737114" y="197200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3" name="Straight Arrow Connector 32">
            <a:extLst>
              <a:ext uri="{FF2B5EF4-FFF2-40B4-BE49-F238E27FC236}">
                <a16:creationId xmlns:a16="http://schemas.microsoft.com/office/drawing/2014/main" id="{D05BDC5C-EE6B-924B-B08B-CE441AB1EB4A}"/>
              </a:ext>
            </a:extLst>
          </p:cNvPr>
          <p:cNvCxnSpPr>
            <a:cxnSpLocks/>
            <a:stCxn id="30" idx="4"/>
            <a:endCxn id="32" idx="0"/>
          </p:cNvCxnSpPr>
          <p:nvPr/>
        </p:nvCxnSpPr>
        <p:spPr>
          <a:xfrm flipH="1">
            <a:off x="3952962" y="169168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20D551CC-482F-D247-BD7D-84AC7AADF489}"/>
              </a:ext>
            </a:extLst>
          </p:cNvPr>
          <p:cNvCxnSpPr>
            <a:cxnSpLocks/>
          </p:cNvCxnSpPr>
          <p:nvPr/>
        </p:nvCxnSpPr>
        <p:spPr>
          <a:xfrm>
            <a:off x="4622696" y="146918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6372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fontScale="90000"/>
          </a:bodyPr>
          <a:lstStyle/>
          <a:p>
            <a:r>
              <a:rPr lang="en-US" dirty="0"/>
              <a:t>More Inference: Smoothing (go back and refine/update probabilities of all states when we get new evidence)</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697332"/>
            <a:ext cx="10972800" cy="3855870"/>
          </a:xfrm>
        </p:spPr>
        <p:txBody>
          <a:bodyPr>
            <a:normAutofit/>
          </a:bodyPr>
          <a:lstStyle/>
          <a:p>
            <a:r>
              <a:rPr lang="en-US" sz="2800" dirty="0"/>
              <a:t>Goal:</a:t>
            </a:r>
          </a:p>
          <a:p>
            <a:pPr lvl="1"/>
            <a:r>
              <a:rPr lang="en-US" sz="2400" dirty="0"/>
              <a:t>P(S</a:t>
            </a:r>
            <a:r>
              <a:rPr lang="en-US" sz="2400" baseline="-25000" dirty="0"/>
              <a:t>1</a:t>
            </a:r>
            <a:r>
              <a:rPr lang="en-US" sz="2400" dirty="0"/>
              <a:t>|Z</a:t>
            </a:r>
            <a:r>
              <a:rPr lang="en-US" sz="2400" baseline="-25000" dirty="0"/>
              <a:t>1</a:t>
            </a:r>
            <a:r>
              <a:rPr lang="en-US" sz="2400" dirty="0"/>
              <a:t>=z</a:t>
            </a:r>
            <a:r>
              <a:rPr lang="en-US" sz="2400" baseline="-25000" dirty="0"/>
              <a:t>1</a:t>
            </a:r>
            <a:r>
              <a:rPr lang="en-US" sz="2400" dirty="0"/>
              <a:t>,Z</a:t>
            </a:r>
            <a:r>
              <a:rPr lang="en-US" sz="2400" baseline="-25000" dirty="0"/>
              <a:t>2</a:t>
            </a:r>
            <a:r>
              <a:rPr lang="en-US" sz="2400" dirty="0"/>
              <a:t>=z</a:t>
            </a:r>
            <a:r>
              <a:rPr lang="en-US" sz="2400" baseline="-25000" dirty="0"/>
              <a:t>2</a:t>
            </a:r>
            <a:r>
              <a:rPr lang="en-US" sz="2400" dirty="0"/>
              <a:t>)</a:t>
            </a:r>
          </a:p>
          <a:p>
            <a:pPr lvl="1"/>
            <a:r>
              <a:rPr lang="en-US" sz="2400" dirty="0"/>
              <a:t>P(S</a:t>
            </a:r>
            <a:r>
              <a:rPr lang="en-US" sz="2400" baseline="-25000" dirty="0"/>
              <a:t>1</a:t>
            </a:r>
            <a:r>
              <a:rPr lang="en-US" sz="2400" dirty="0"/>
              <a:t>|Z</a:t>
            </a:r>
            <a:r>
              <a:rPr lang="en-US" sz="2400" baseline="-25000" dirty="0"/>
              <a:t>1</a:t>
            </a:r>
            <a:r>
              <a:rPr lang="en-US" sz="2400" dirty="0"/>
              <a:t>=z</a:t>
            </a:r>
            <a:r>
              <a:rPr lang="en-US" sz="2400" baseline="-25000" dirty="0"/>
              <a:t>1</a:t>
            </a:r>
            <a:r>
              <a:rPr lang="en-US" sz="2400" dirty="0"/>
              <a:t>,Z</a:t>
            </a:r>
            <a:r>
              <a:rPr lang="en-US" sz="2400" baseline="-25000" dirty="0"/>
              <a:t>2</a:t>
            </a:r>
            <a:r>
              <a:rPr lang="en-US" sz="2400" dirty="0"/>
              <a:t>=z</a:t>
            </a:r>
            <a:r>
              <a:rPr lang="en-US" sz="2400" baseline="-25000" dirty="0"/>
              <a:t>2</a:t>
            </a:r>
            <a:r>
              <a:rPr lang="en-US" sz="2400" dirty="0"/>
              <a:t>,Z</a:t>
            </a:r>
            <a:r>
              <a:rPr lang="en-US" sz="2400" baseline="-25000" dirty="0"/>
              <a:t>3</a:t>
            </a:r>
            <a:r>
              <a:rPr lang="en-US" sz="2400" dirty="0"/>
              <a:t>=z</a:t>
            </a:r>
            <a:r>
              <a:rPr lang="en-US" sz="2400" baseline="-25000" dirty="0"/>
              <a:t>3</a:t>
            </a:r>
            <a:r>
              <a:rPr lang="en-US" sz="2400" dirty="0"/>
              <a:t>)</a:t>
            </a:r>
          </a:p>
          <a:p>
            <a:pPr lvl="1"/>
            <a:r>
              <a:rPr lang="en-US" sz="2400" dirty="0"/>
              <a:t>P(S</a:t>
            </a:r>
            <a:r>
              <a:rPr lang="en-US" sz="2400" baseline="-25000" dirty="0"/>
              <a:t>1</a:t>
            </a:r>
            <a:r>
              <a:rPr lang="en-US" sz="2400" dirty="0"/>
              <a:t>,S</a:t>
            </a:r>
            <a:r>
              <a:rPr lang="en-US" sz="2400" baseline="-25000" dirty="0"/>
              <a:t>2</a:t>
            </a:r>
            <a:r>
              <a:rPr lang="en-US" sz="2400" dirty="0"/>
              <a:t>|Z</a:t>
            </a:r>
            <a:r>
              <a:rPr lang="en-US" sz="2400" baseline="-25000" dirty="0"/>
              <a:t>1</a:t>
            </a:r>
            <a:r>
              <a:rPr lang="en-US" sz="2400" dirty="0"/>
              <a:t>=z</a:t>
            </a:r>
            <a:r>
              <a:rPr lang="en-US" sz="2400" baseline="-25000" dirty="0"/>
              <a:t>1</a:t>
            </a:r>
            <a:r>
              <a:rPr lang="en-US" sz="2400" dirty="0"/>
              <a:t>,Z</a:t>
            </a:r>
            <a:r>
              <a:rPr lang="en-US" sz="2400" baseline="-25000" dirty="0"/>
              <a:t>2</a:t>
            </a:r>
            <a:r>
              <a:rPr lang="en-US" sz="2400" dirty="0"/>
              <a:t>=z</a:t>
            </a:r>
            <a:r>
              <a:rPr lang="en-US" sz="2400" baseline="-25000" dirty="0"/>
              <a:t>2</a:t>
            </a:r>
            <a:r>
              <a:rPr lang="en-US" sz="2400" dirty="0"/>
              <a:t>,Z</a:t>
            </a:r>
            <a:r>
              <a:rPr lang="en-US" sz="2400" baseline="-25000" dirty="0"/>
              <a:t>3</a:t>
            </a:r>
            <a:r>
              <a:rPr lang="en-US" sz="2400" dirty="0"/>
              <a:t>=z</a:t>
            </a:r>
            <a:r>
              <a:rPr lang="en-US" sz="2400" baseline="-25000" dirty="0"/>
              <a:t>3</a:t>
            </a:r>
            <a:r>
              <a:rPr lang="en-US" sz="2400" dirty="0"/>
              <a:t>)</a:t>
            </a:r>
          </a:p>
          <a:p>
            <a:r>
              <a:rPr lang="en-US" sz="2800" dirty="0"/>
              <a:t>Algorithm:</a:t>
            </a:r>
          </a:p>
          <a:p>
            <a:pPr lvl="1"/>
            <a:r>
              <a:rPr lang="en-US" sz="2400" dirty="0"/>
              <a:t>Forward-Backward Algorithm</a:t>
            </a:r>
          </a:p>
          <a:p>
            <a:pPr lvl="1"/>
            <a:endParaRPr lang="en-US" sz="2400" dirty="0"/>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42</a:t>
            </a:fld>
            <a:endParaRPr lang="en-US" dirty="0"/>
          </a:p>
        </p:txBody>
      </p:sp>
      <p:sp>
        <p:nvSpPr>
          <p:cNvPr id="22" name="Oval 21">
            <a:extLst>
              <a:ext uri="{FF2B5EF4-FFF2-40B4-BE49-F238E27FC236}">
                <a16:creationId xmlns:a16="http://schemas.microsoft.com/office/drawing/2014/main" id="{429AB81E-8F56-A84F-A8A4-337B7093A5BD}"/>
              </a:ext>
            </a:extLst>
          </p:cNvPr>
          <p:cNvSpPr/>
          <p:nvPr/>
        </p:nvSpPr>
        <p:spPr>
          <a:xfrm>
            <a:off x="2060715" y="124668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3" name="Straight Arrow Connector 22">
            <a:extLst>
              <a:ext uri="{FF2B5EF4-FFF2-40B4-BE49-F238E27FC236}">
                <a16:creationId xmlns:a16="http://schemas.microsoft.com/office/drawing/2014/main" id="{34C75A66-CA82-BB48-AE27-49FD3598668E}"/>
              </a:ext>
            </a:extLst>
          </p:cNvPr>
          <p:cNvCxnSpPr>
            <a:cxnSpLocks/>
          </p:cNvCxnSpPr>
          <p:nvPr/>
        </p:nvCxnSpPr>
        <p:spPr>
          <a:xfrm>
            <a:off x="2492410" y="146918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3FBD827-5757-D242-8A66-D9A6EA1EF7A8}"/>
              </a:ext>
            </a:extLst>
          </p:cNvPr>
          <p:cNvSpPr/>
          <p:nvPr/>
        </p:nvSpPr>
        <p:spPr>
          <a:xfrm>
            <a:off x="2060714" y="197200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5" name="Straight Arrow Connector 24">
            <a:extLst>
              <a:ext uri="{FF2B5EF4-FFF2-40B4-BE49-F238E27FC236}">
                <a16:creationId xmlns:a16="http://schemas.microsoft.com/office/drawing/2014/main" id="{9FF7D57C-4039-D747-9F31-0FBFE82EE7F0}"/>
              </a:ext>
            </a:extLst>
          </p:cNvPr>
          <p:cNvCxnSpPr>
            <a:cxnSpLocks/>
            <a:stCxn id="22" idx="4"/>
            <a:endCxn id="24" idx="0"/>
          </p:cNvCxnSpPr>
          <p:nvPr/>
        </p:nvCxnSpPr>
        <p:spPr>
          <a:xfrm flipH="1">
            <a:off x="2276562" y="169168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903D42D-2497-1B4F-B6DC-856D21E5EA1C}"/>
              </a:ext>
            </a:extLst>
          </p:cNvPr>
          <p:cNvSpPr/>
          <p:nvPr/>
        </p:nvSpPr>
        <p:spPr>
          <a:xfrm>
            <a:off x="2898915" y="124668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1336B336-0C6A-DA4A-B546-7DC97016DC2D}"/>
              </a:ext>
            </a:extLst>
          </p:cNvPr>
          <p:cNvCxnSpPr>
            <a:cxnSpLocks/>
          </p:cNvCxnSpPr>
          <p:nvPr/>
        </p:nvCxnSpPr>
        <p:spPr>
          <a:xfrm>
            <a:off x="3330610" y="146918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CEF4D2B-52E2-8141-BED9-35FEC83A4BD6}"/>
              </a:ext>
            </a:extLst>
          </p:cNvPr>
          <p:cNvSpPr/>
          <p:nvPr/>
        </p:nvSpPr>
        <p:spPr>
          <a:xfrm>
            <a:off x="2898914" y="197200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9" name="Straight Arrow Connector 28">
            <a:extLst>
              <a:ext uri="{FF2B5EF4-FFF2-40B4-BE49-F238E27FC236}">
                <a16:creationId xmlns:a16="http://schemas.microsoft.com/office/drawing/2014/main" id="{3AEFF858-A604-934D-B7E7-8CFE7766D78A}"/>
              </a:ext>
            </a:extLst>
          </p:cNvPr>
          <p:cNvCxnSpPr>
            <a:cxnSpLocks/>
            <a:stCxn id="26" idx="4"/>
            <a:endCxn id="28" idx="0"/>
          </p:cNvCxnSpPr>
          <p:nvPr/>
        </p:nvCxnSpPr>
        <p:spPr>
          <a:xfrm flipH="1">
            <a:off x="3114762" y="169168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CE385A5A-A3B5-1040-ADF2-F0A929E5ECCF}"/>
              </a:ext>
            </a:extLst>
          </p:cNvPr>
          <p:cNvSpPr/>
          <p:nvPr/>
        </p:nvSpPr>
        <p:spPr>
          <a:xfrm>
            <a:off x="3737115" y="124668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1" name="Straight Arrow Connector 30">
            <a:extLst>
              <a:ext uri="{FF2B5EF4-FFF2-40B4-BE49-F238E27FC236}">
                <a16:creationId xmlns:a16="http://schemas.microsoft.com/office/drawing/2014/main" id="{F25459A5-8581-9E4A-AA3A-1CF546CC0BC8}"/>
              </a:ext>
            </a:extLst>
          </p:cNvPr>
          <p:cNvCxnSpPr>
            <a:cxnSpLocks/>
          </p:cNvCxnSpPr>
          <p:nvPr/>
        </p:nvCxnSpPr>
        <p:spPr>
          <a:xfrm>
            <a:off x="4168810" y="146918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88A6252-D40E-F44D-8E75-558E1F7BF48E}"/>
              </a:ext>
            </a:extLst>
          </p:cNvPr>
          <p:cNvSpPr/>
          <p:nvPr/>
        </p:nvSpPr>
        <p:spPr>
          <a:xfrm>
            <a:off x="3737114" y="197200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3" name="Straight Arrow Connector 32">
            <a:extLst>
              <a:ext uri="{FF2B5EF4-FFF2-40B4-BE49-F238E27FC236}">
                <a16:creationId xmlns:a16="http://schemas.microsoft.com/office/drawing/2014/main" id="{D05BDC5C-EE6B-924B-B08B-CE441AB1EB4A}"/>
              </a:ext>
            </a:extLst>
          </p:cNvPr>
          <p:cNvCxnSpPr>
            <a:cxnSpLocks/>
            <a:stCxn id="30" idx="4"/>
            <a:endCxn id="32" idx="0"/>
          </p:cNvCxnSpPr>
          <p:nvPr/>
        </p:nvCxnSpPr>
        <p:spPr>
          <a:xfrm flipH="1">
            <a:off x="3952962" y="169168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20D551CC-482F-D247-BD7D-84AC7AADF489}"/>
              </a:ext>
            </a:extLst>
          </p:cNvPr>
          <p:cNvCxnSpPr>
            <a:cxnSpLocks/>
          </p:cNvCxnSpPr>
          <p:nvPr/>
        </p:nvCxnSpPr>
        <p:spPr>
          <a:xfrm>
            <a:off x="4622696" y="146918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9736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More Inference: Most Likely State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697332"/>
                <a:ext cx="10972800" cy="3855870"/>
              </a:xfrm>
            </p:spPr>
            <p:txBody>
              <a:bodyPr>
                <a:normAutofit/>
              </a:bodyPr>
              <a:lstStyle/>
              <a:p>
                <a:r>
                  <a:rPr lang="en-US" sz="2800" dirty="0"/>
                  <a:t>Goal:</a:t>
                </a:r>
              </a:p>
              <a:p>
                <a:pPr lvl="1"/>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argmax</m:t>
                            </m:r>
                          </m:e>
                          <m:lim>
                            <m:r>
                              <m:rPr>
                                <m:sty m:val="p"/>
                              </m:rPr>
                              <a:rPr lang="en-US" sz="2400">
                                <a:latin typeface="Cambria Math" panose="02040503050406030204" pitchFamily="18" charset="0"/>
                              </a:rPr>
                              <m:t>s</m:t>
                            </m:r>
                            <m:r>
                              <a:rPr lang="en-US" sz="2400" baseline="-25000">
                                <a:latin typeface="Cambria Math" panose="02040503050406030204" pitchFamily="18" charset="0"/>
                              </a:rPr>
                              <m:t>1</m:t>
                            </m:r>
                          </m:lim>
                        </m:limLow>
                      </m:fName>
                      <m:e>
                        <m:r>
                          <m:rPr>
                            <m:nor/>
                          </m:rPr>
                          <a:rPr lang="en-US" sz="2400" dirty="0"/>
                          <m:t>P</m:t>
                        </m:r>
                        <m:r>
                          <m:rPr>
                            <m:nor/>
                          </m:rPr>
                          <a:rPr lang="en-US" sz="2400" dirty="0"/>
                          <m:t>(</m:t>
                        </m:r>
                        <m:r>
                          <m:rPr>
                            <m:nor/>
                          </m:rPr>
                          <a:rPr lang="en-US" sz="2400" dirty="0"/>
                          <m:t>S</m:t>
                        </m:r>
                        <m:r>
                          <m:rPr>
                            <m:nor/>
                          </m:rPr>
                          <a:rPr lang="en-US" sz="2400" baseline="-25000" dirty="0"/>
                          <m:t>1</m:t>
                        </m:r>
                        <m:r>
                          <m:rPr>
                            <m:nor/>
                          </m:rPr>
                          <a:rPr lang="en-US" sz="2400" dirty="0"/>
                          <m:t>=</m:t>
                        </m:r>
                        <m:r>
                          <m:rPr>
                            <m:nor/>
                          </m:rPr>
                          <a:rPr lang="en-US" sz="2400" dirty="0"/>
                          <m:t>s</m:t>
                        </m:r>
                        <m:r>
                          <m:rPr>
                            <m:nor/>
                          </m:rPr>
                          <a:rPr lang="en-US" sz="2400" baseline="-25000" dirty="0"/>
                          <m:t>1</m:t>
                        </m:r>
                        <m:r>
                          <a:rPr lang="en-US" sz="2400" i="1" dirty="0">
                            <a:latin typeface="Cambria Math" panose="02040503050406030204" pitchFamily="18" charset="0"/>
                          </a:rPr>
                          <m:t> </m:t>
                        </m:r>
                        <m:r>
                          <m:rPr>
                            <m:nor/>
                          </m:rPr>
                          <a:rPr lang="en-US" sz="2400" dirty="0"/>
                          <m:t>|</m:t>
                        </m:r>
                        <m:r>
                          <m:rPr>
                            <m:nor/>
                          </m:rPr>
                          <a:rPr lang="en-US" sz="2400" dirty="0"/>
                          <m:t>Z</m:t>
                        </m:r>
                        <m:r>
                          <m:rPr>
                            <m:nor/>
                          </m:rPr>
                          <a:rPr lang="en-US" sz="2400" baseline="-25000" dirty="0"/>
                          <m:t>1</m:t>
                        </m:r>
                        <m:r>
                          <m:rPr>
                            <m:nor/>
                          </m:rPr>
                          <a:rPr lang="en-US" sz="2400" dirty="0"/>
                          <m:t>=</m:t>
                        </m:r>
                        <m:r>
                          <m:rPr>
                            <m:nor/>
                          </m:rPr>
                          <a:rPr lang="en-US" sz="2400" dirty="0"/>
                          <m:t>z</m:t>
                        </m:r>
                        <m:r>
                          <m:rPr>
                            <m:nor/>
                          </m:rPr>
                          <a:rPr lang="en-US" sz="2400" baseline="-25000" dirty="0"/>
                          <m:t>1</m:t>
                        </m:r>
                        <m:r>
                          <m:rPr>
                            <m:nor/>
                          </m:rPr>
                          <a:rPr lang="en-US" sz="2400" dirty="0"/>
                          <m:t>) </m:t>
                        </m:r>
                      </m:e>
                    </m:func>
                    <m:r>
                      <a:rPr lang="en-US" sz="2400" i="1" dirty="0">
                        <a:latin typeface="Cambria Math" panose="02040503050406030204" pitchFamily="18" charset="0"/>
                      </a:rPr>
                      <m:t> </m:t>
                    </m:r>
                  </m:oMath>
                </a14:m>
                <a:endParaRPr lang="en-US" sz="2400" dirty="0"/>
              </a:p>
              <a:p>
                <a:pPr lvl="1"/>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argmax</m:t>
                            </m:r>
                          </m:e>
                          <m:lim>
                            <m:r>
                              <m:rPr>
                                <m:sty m:val="p"/>
                              </m:rPr>
                              <a:rPr lang="en-US" sz="2400">
                                <a:latin typeface="Cambria Math" panose="02040503050406030204" pitchFamily="18" charset="0"/>
                              </a:rPr>
                              <m:t>s</m:t>
                            </m:r>
                            <m:r>
                              <a:rPr lang="en-US" sz="2400" baseline="-25000">
                                <a:latin typeface="Cambria Math" panose="02040503050406030204" pitchFamily="18" charset="0"/>
                              </a:rPr>
                              <m:t>1</m:t>
                            </m:r>
                            <m:r>
                              <a:rPr lang="en-US" sz="2400">
                                <a:latin typeface="Cambria Math" panose="02040503050406030204" pitchFamily="18" charset="0"/>
                              </a:rPr>
                              <m:t>,</m:t>
                            </m:r>
                            <m:r>
                              <m:rPr>
                                <m:sty m:val="p"/>
                              </m:rPr>
                              <a:rPr lang="en-US" sz="2400">
                                <a:latin typeface="Cambria Math" panose="02040503050406030204" pitchFamily="18" charset="0"/>
                              </a:rPr>
                              <m:t>s</m:t>
                            </m:r>
                            <m:r>
                              <a:rPr lang="en-US" sz="2400" baseline="-25000">
                                <a:latin typeface="Cambria Math" panose="02040503050406030204" pitchFamily="18" charset="0"/>
                              </a:rPr>
                              <m:t>2</m:t>
                            </m:r>
                          </m:lim>
                        </m:limLow>
                      </m:fName>
                      <m:e>
                        <m:r>
                          <m:rPr>
                            <m:nor/>
                          </m:rPr>
                          <a:rPr lang="en-US" sz="2400" dirty="0"/>
                          <m:t>P</m:t>
                        </m:r>
                        <m:r>
                          <m:rPr>
                            <m:nor/>
                          </m:rPr>
                          <a:rPr lang="en-US" sz="2400" dirty="0"/>
                          <m:t>(</m:t>
                        </m:r>
                        <m:r>
                          <m:rPr>
                            <m:nor/>
                          </m:rPr>
                          <a:rPr lang="en-US" sz="2400" dirty="0"/>
                          <m:t>S</m:t>
                        </m:r>
                        <m:r>
                          <m:rPr>
                            <m:nor/>
                          </m:rPr>
                          <a:rPr lang="en-US" sz="2400" baseline="-25000" dirty="0"/>
                          <m:t>1</m:t>
                        </m:r>
                        <m:r>
                          <m:rPr>
                            <m:nor/>
                          </m:rPr>
                          <a:rPr lang="en-US" sz="2400" dirty="0"/>
                          <m:t>=</m:t>
                        </m:r>
                        <m:r>
                          <m:rPr>
                            <m:nor/>
                          </m:rPr>
                          <a:rPr lang="en-US" sz="2400" dirty="0"/>
                          <m:t>s</m:t>
                        </m:r>
                        <m:r>
                          <m:rPr>
                            <m:nor/>
                          </m:rPr>
                          <a:rPr lang="en-US" sz="2400" baseline="-25000" dirty="0"/>
                          <m:t>1</m:t>
                        </m:r>
                        <m:r>
                          <m:rPr>
                            <m:nor/>
                          </m:rPr>
                          <a:rPr lang="en-US" sz="2400" dirty="0"/>
                          <m:t>,</m:t>
                        </m:r>
                        <m:r>
                          <m:rPr>
                            <m:nor/>
                          </m:rPr>
                          <a:rPr lang="en-US" sz="2400" dirty="0"/>
                          <m:t>S</m:t>
                        </m:r>
                        <m:r>
                          <m:rPr>
                            <m:nor/>
                          </m:rPr>
                          <a:rPr lang="en-US" sz="2400" baseline="-25000" dirty="0"/>
                          <m:t>2</m:t>
                        </m:r>
                        <m:r>
                          <m:rPr>
                            <m:nor/>
                          </m:rPr>
                          <a:rPr lang="en-US" sz="2400" dirty="0"/>
                          <m:t>=</m:t>
                        </m:r>
                        <m:r>
                          <m:rPr>
                            <m:nor/>
                          </m:rPr>
                          <a:rPr lang="en-US" sz="2400" dirty="0"/>
                          <m:t>s</m:t>
                        </m:r>
                        <m:r>
                          <m:rPr>
                            <m:nor/>
                          </m:rPr>
                          <a:rPr lang="en-US" sz="2400" baseline="-25000" dirty="0"/>
                          <m:t>2</m:t>
                        </m:r>
                        <m:r>
                          <m:rPr>
                            <m:nor/>
                          </m:rPr>
                          <a:rPr lang="en-US" sz="2400" dirty="0"/>
                          <m:t>|</m:t>
                        </m:r>
                        <m:r>
                          <m:rPr>
                            <m:nor/>
                          </m:rPr>
                          <a:rPr lang="en-US" sz="2400" dirty="0"/>
                          <m:t>Z</m:t>
                        </m:r>
                        <m:r>
                          <m:rPr>
                            <m:nor/>
                          </m:rPr>
                          <a:rPr lang="en-US" sz="2400" baseline="-25000" dirty="0"/>
                          <m:t>1</m:t>
                        </m:r>
                        <m:r>
                          <m:rPr>
                            <m:nor/>
                          </m:rPr>
                          <a:rPr lang="en-US" sz="2400" dirty="0"/>
                          <m:t>=</m:t>
                        </m:r>
                        <m:r>
                          <m:rPr>
                            <m:nor/>
                          </m:rPr>
                          <a:rPr lang="en-US" sz="2400" dirty="0"/>
                          <m:t>z</m:t>
                        </m:r>
                        <m:r>
                          <m:rPr>
                            <m:nor/>
                          </m:rPr>
                          <a:rPr lang="en-US" sz="2400" baseline="-25000" dirty="0"/>
                          <m:t>1</m:t>
                        </m:r>
                        <m:r>
                          <m:rPr>
                            <m:nor/>
                          </m:rPr>
                          <a:rPr lang="en-US" sz="2400" dirty="0"/>
                          <m:t>,</m:t>
                        </m:r>
                        <m:r>
                          <m:rPr>
                            <m:nor/>
                          </m:rPr>
                          <a:rPr lang="en-US" sz="2400" dirty="0"/>
                          <m:t>Z</m:t>
                        </m:r>
                        <m:r>
                          <m:rPr>
                            <m:nor/>
                          </m:rPr>
                          <a:rPr lang="en-US" sz="2400" baseline="-25000" dirty="0"/>
                          <m:t>2</m:t>
                        </m:r>
                        <m:r>
                          <m:rPr>
                            <m:nor/>
                          </m:rPr>
                          <a:rPr lang="en-US" sz="2400" dirty="0"/>
                          <m:t>=</m:t>
                        </m:r>
                        <m:r>
                          <m:rPr>
                            <m:nor/>
                          </m:rPr>
                          <a:rPr lang="en-US" sz="2400" dirty="0"/>
                          <m:t>z</m:t>
                        </m:r>
                        <m:r>
                          <m:rPr>
                            <m:nor/>
                          </m:rPr>
                          <a:rPr lang="en-US" sz="2400" baseline="-25000" dirty="0"/>
                          <m:t>2</m:t>
                        </m:r>
                        <m:r>
                          <m:rPr>
                            <m:nor/>
                          </m:rPr>
                          <a:rPr lang="en-US" sz="2400" dirty="0"/>
                          <m:t>) </m:t>
                        </m:r>
                      </m:e>
                    </m:func>
                  </m:oMath>
                </a14:m>
                <a:endParaRPr lang="en-US" sz="2400" dirty="0"/>
              </a:p>
              <a:p>
                <a:pPr lvl="1"/>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argmax</m:t>
                            </m:r>
                          </m:e>
                          <m:lim>
                            <m:r>
                              <m:rPr>
                                <m:sty m:val="p"/>
                              </m:rPr>
                              <a:rPr lang="en-US" sz="2400">
                                <a:latin typeface="Cambria Math" panose="02040503050406030204" pitchFamily="18" charset="0"/>
                              </a:rPr>
                              <m:t>s</m:t>
                            </m:r>
                            <m:r>
                              <a:rPr lang="en-US" sz="2400" baseline="-25000">
                                <a:latin typeface="Cambria Math" panose="02040503050406030204" pitchFamily="18" charset="0"/>
                              </a:rPr>
                              <m:t>1</m:t>
                            </m:r>
                            <m:r>
                              <a:rPr lang="en-US" sz="2400">
                                <a:latin typeface="Cambria Math" panose="02040503050406030204" pitchFamily="18" charset="0"/>
                              </a:rPr>
                              <m:t>,</m:t>
                            </m:r>
                            <m:r>
                              <m:rPr>
                                <m:sty m:val="p"/>
                              </m:rPr>
                              <a:rPr lang="en-US" sz="2400">
                                <a:latin typeface="Cambria Math" panose="02040503050406030204" pitchFamily="18" charset="0"/>
                              </a:rPr>
                              <m:t>s</m:t>
                            </m:r>
                            <m:r>
                              <a:rPr lang="en-US" sz="2400" baseline="-25000">
                                <a:latin typeface="Cambria Math" panose="02040503050406030204" pitchFamily="18" charset="0"/>
                              </a:rPr>
                              <m:t>2</m:t>
                            </m:r>
                            <m:r>
                              <a:rPr lang="en-US" sz="2400">
                                <a:latin typeface="Cambria Math" panose="02040503050406030204" pitchFamily="18" charset="0"/>
                              </a:rPr>
                              <m:t>,</m:t>
                            </m:r>
                            <m:r>
                              <m:rPr>
                                <m:sty m:val="p"/>
                              </m:rPr>
                              <a:rPr lang="en-US" sz="2400">
                                <a:latin typeface="Cambria Math" panose="02040503050406030204" pitchFamily="18" charset="0"/>
                              </a:rPr>
                              <m:t>s</m:t>
                            </m:r>
                            <m:r>
                              <a:rPr lang="en-US" sz="2400" baseline="-25000">
                                <a:latin typeface="Cambria Math" panose="02040503050406030204" pitchFamily="18" charset="0"/>
                              </a:rPr>
                              <m:t>3</m:t>
                            </m:r>
                          </m:lim>
                        </m:limLow>
                      </m:fName>
                      <m:e>
                        <m:r>
                          <m:rPr>
                            <m:nor/>
                          </m:rPr>
                          <a:rPr lang="en-US" sz="2400" dirty="0"/>
                          <m:t>P</m:t>
                        </m:r>
                        <m:r>
                          <m:rPr>
                            <m:nor/>
                          </m:rPr>
                          <a:rPr lang="en-US" sz="2400" dirty="0"/>
                          <m:t>(</m:t>
                        </m:r>
                        <m:r>
                          <m:rPr>
                            <m:nor/>
                          </m:rPr>
                          <a:rPr lang="en-US" sz="2400" dirty="0"/>
                          <m:t>S</m:t>
                        </m:r>
                        <m:r>
                          <m:rPr>
                            <m:nor/>
                          </m:rPr>
                          <a:rPr lang="en-US" sz="2400" baseline="-25000" dirty="0"/>
                          <m:t>1</m:t>
                        </m:r>
                        <m:r>
                          <m:rPr>
                            <m:nor/>
                          </m:rPr>
                          <a:rPr lang="en-US" sz="2400" dirty="0"/>
                          <m:t>=</m:t>
                        </m:r>
                        <m:r>
                          <m:rPr>
                            <m:nor/>
                          </m:rPr>
                          <a:rPr lang="en-US" sz="2400" dirty="0"/>
                          <m:t>s</m:t>
                        </m:r>
                        <m:r>
                          <m:rPr>
                            <m:nor/>
                          </m:rPr>
                          <a:rPr lang="en-US" sz="2400" baseline="-25000" dirty="0"/>
                          <m:t>1</m:t>
                        </m:r>
                        <m:r>
                          <m:rPr>
                            <m:nor/>
                          </m:rPr>
                          <a:rPr lang="en-US" sz="2400" dirty="0"/>
                          <m:t>,</m:t>
                        </m:r>
                        <m:r>
                          <m:rPr>
                            <m:nor/>
                          </m:rPr>
                          <a:rPr lang="en-US" sz="2400" dirty="0"/>
                          <m:t>S</m:t>
                        </m:r>
                        <m:r>
                          <m:rPr>
                            <m:nor/>
                          </m:rPr>
                          <a:rPr lang="en-US" sz="2400" baseline="-25000" dirty="0"/>
                          <m:t>2</m:t>
                        </m:r>
                        <m:r>
                          <m:rPr>
                            <m:nor/>
                          </m:rPr>
                          <a:rPr lang="en-US" sz="2400" dirty="0"/>
                          <m:t>=</m:t>
                        </m:r>
                        <m:r>
                          <m:rPr>
                            <m:nor/>
                          </m:rPr>
                          <a:rPr lang="en-US" sz="2400" dirty="0"/>
                          <m:t>s</m:t>
                        </m:r>
                        <m:r>
                          <m:rPr>
                            <m:nor/>
                          </m:rPr>
                          <a:rPr lang="en-US" sz="2400" baseline="-25000" dirty="0"/>
                          <m:t>2</m:t>
                        </m:r>
                        <m:r>
                          <m:rPr>
                            <m:nor/>
                          </m:rPr>
                          <a:rPr lang="en-US" sz="2400" dirty="0"/>
                          <m:t>,</m:t>
                        </m:r>
                        <m:r>
                          <m:rPr>
                            <m:nor/>
                          </m:rPr>
                          <a:rPr lang="en-US" sz="2400" dirty="0"/>
                          <m:t>S</m:t>
                        </m:r>
                        <m:r>
                          <m:rPr>
                            <m:nor/>
                          </m:rPr>
                          <a:rPr lang="en-US" sz="2400" baseline="-25000" dirty="0"/>
                          <m:t>3</m:t>
                        </m:r>
                        <m:r>
                          <m:rPr>
                            <m:nor/>
                          </m:rPr>
                          <a:rPr lang="en-US" sz="2400" dirty="0"/>
                          <m:t>=</m:t>
                        </m:r>
                        <m:r>
                          <m:rPr>
                            <m:nor/>
                          </m:rPr>
                          <a:rPr lang="en-US" sz="2400" dirty="0"/>
                          <m:t>s</m:t>
                        </m:r>
                        <m:r>
                          <m:rPr>
                            <m:nor/>
                          </m:rPr>
                          <a:rPr lang="en-US" sz="2400" baseline="-25000" dirty="0"/>
                          <m:t>3</m:t>
                        </m:r>
                        <m:r>
                          <m:rPr>
                            <m:nor/>
                          </m:rPr>
                          <a:rPr lang="en-US" sz="2400" dirty="0"/>
                          <m:t>|</m:t>
                        </m:r>
                        <m:r>
                          <m:rPr>
                            <m:nor/>
                          </m:rPr>
                          <a:rPr lang="en-US" sz="2400" dirty="0"/>
                          <m:t>Z</m:t>
                        </m:r>
                        <m:r>
                          <m:rPr>
                            <m:nor/>
                          </m:rPr>
                          <a:rPr lang="en-US" sz="2400" baseline="-25000" dirty="0"/>
                          <m:t>1</m:t>
                        </m:r>
                        <m:r>
                          <m:rPr>
                            <m:nor/>
                          </m:rPr>
                          <a:rPr lang="en-US" sz="2400" dirty="0"/>
                          <m:t>=</m:t>
                        </m:r>
                        <m:r>
                          <m:rPr>
                            <m:nor/>
                          </m:rPr>
                          <a:rPr lang="en-US" sz="2400" dirty="0"/>
                          <m:t>z</m:t>
                        </m:r>
                        <m:r>
                          <m:rPr>
                            <m:nor/>
                          </m:rPr>
                          <a:rPr lang="en-US" sz="2400" baseline="-25000" dirty="0"/>
                          <m:t>1</m:t>
                        </m:r>
                        <m:r>
                          <m:rPr>
                            <m:nor/>
                          </m:rPr>
                          <a:rPr lang="en-US" sz="2400" dirty="0"/>
                          <m:t>,</m:t>
                        </m:r>
                        <m:r>
                          <m:rPr>
                            <m:nor/>
                          </m:rPr>
                          <a:rPr lang="en-US" sz="2400" dirty="0"/>
                          <m:t>Z</m:t>
                        </m:r>
                        <m:r>
                          <m:rPr>
                            <m:nor/>
                          </m:rPr>
                          <a:rPr lang="en-US" sz="2400" baseline="-25000" dirty="0"/>
                          <m:t>2</m:t>
                        </m:r>
                        <m:r>
                          <m:rPr>
                            <m:nor/>
                          </m:rPr>
                          <a:rPr lang="en-US" sz="2400" dirty="0"/>
                          <m:t>=</m:t>
                        </m:r>
                        <m:r>
                          <m:rPr>
                            <m:nor/>
                          </m:rPr>
                          <a:rPr lang="en-US" sz="2400" dirty="0"/>
                          <m:t>z</m:t>
                        </m:r>
                        <m:r>
                          <m:rPr>
                            <m:nor/>
                          </m:rPr>
                          <a:rPr lang="en-US" sz="2400" baseline="-25000" dirty="0"/>
                          <m:t>2</m:t>
                        </m:r>
                        <m:r>
                          <m:rPr>
                            <m:nor/>
                          </m:rPr>
                          <a:rPr lang="en-US" sz="2400" dirty="0"/>
                          <m:t>,</m:t>
                        </m:r>
                        <m:r>
                          <m:rPr>
                            <m:nor/>
                          </m:rPr>
                          <a:rPr lang="en-US" sz="2400" dirty="0"/>
                          <m:t>Z</m:t>
                        </m:r>
                        <m:r>
                          <m:rPr>
                            <m:nor/>
                          </m:rPr>
                          <a:rPr lang="en-US" sz="2400" baseline="-25000" dirty="0"/>
                          <m:t>3</m:t>
                        </m:r>
                        <m:r>
                          <m:rPr>
                            <m:nor/>
                          </m:rPr>
                          <a:rPr lang="en-US" sz="2400" dirty="0"/>
                          <m:t>=</m:t>
                        </m:r>
                        <m:r>
                          <m:rPr>
                            <m:nor/>
                          </m:rPr>
                          <a:rPr lang="en-US" sz="2400" dirty="0"/>
                          <m:t>z</m:t>
                        </m:r>
                        <m:r>
                          <m:rPr>
                            <m:nor/>
                          </m:rPr>
                          <a:rPr lang="en-US" sz="2400" baseline="-25000" dirty="0"/>
                          <m:t>3</m:t>
                        </m:r>
                        <m:r>
                          <m:rPr>
                            <m:nor/>
                          </m:rPr>
                          <a:rPr lang="en-US" sz="2400" dirty="0"/>
                          <m:t>) </m:t>
                        </m:r>
                      </m:e>
                    </m:func>
                    <m:r>
                      <a:rPr lang="en-US" sz="2400" i="1" dirty="0">
                        <a:latin typeface="Cambria Math" panose="02040503050406030204" pitchFamily="18" charset="0"/>
                      </a:rPr>
                      <m:t> </m:t>
                    </m:r>
                  </m:oMath>
                </a14:m>
                <a:endParaRPr lang="en-US" dirty="0"/>
              </a:p>
              <a:p>
                <a:r>
                  <a:rPr lang="en-US" sz="2800" dirty="0"/>
                  <a:t>Algorithm:</a:t>
                </a:r>
              </a:p>
              <a:p>
                <a:pPr lvl="1"/>
                <a:r>
                  <a:rPr lang="en-US" sz="2400" dirty="0"/>
                  <a:t>Viterbi Algorithm</a:t>
                </a:r>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2697332"/>
                <a:ext cx="10972800" cy="3855870"/>
              </a:xfrm>
              <a:blipFill>
                <a:blip r:embed="rId3"/>
                <a:stretch>
                  <a:fillRect l="-1272" t="-658" b="-230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43</a:t>
            </a:fld>
            <a:endParaRPr lang="en-US" dirty="0"/>
          </a:p>
        </p:txBody>
      </p:sp>
      <p:sp>
        <p:nvSpPr>
          <p:cNvPr id="22" name="Oval 21">
            <a:extLst>
              <a:ext uri="{FF2B5EF4-FFF2-40B4-BE49-F238E27FC236}">
                <a16:creationId xmlns:a16="http://schemas.microsoft.com/office/drawing/2014/main" id="{429AB81E-8F56-A84F-A8A4-337B7093A5BD}"/>
              </a:ext>
            </a:extLst>
          </p:cNvPr>
          <p:cNvSpPr/>
          <p:nvPr/>
        </p:nvSpPr>
        <p:spPr>
          <a:xfrm>
            <a:off x="2060715" y="124668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3" name="Straight Arrow Connector 22">
            <a:extLst>
              <a:ext uri="{FF2B5EF4-FFF2-40B4-BE49-F238E27FC236}">
                <a16:creationId xmlns:a16="http://schemas.microsoft.com/office/drawing/2014/main" id="{34C75A66-CA82-BB48-AE27-49FD3598668E}"/>
              </a:ext>
            </a:extLst>
          </p:cNvPr>
          <p:cNvCxnSpPr>
            <a:cxnSpLocks/>
          </p:cNvCxnSpPr>
          <p:nvPr/>
        </p:nvCxnSpPr>
        <p:spPr>
          <a:xfrm>
            <a:off x="2492410" y="146918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3FBD827-5757-D242-8A66-D9A6EA1EF7A8}"/>
              </a:ext>
            </a:extLst>
          </p:cNvPr>
          <p:cNvSpPr/>
          <p:nvPr/>
        </p:nvSpPr>
        <p:spPr>
          <a:xfrm>
            <a:off x="2060714" y="197200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5" name="Straight Arrow Connector 24">
            <a:extLst>
              <a:ext uri="{FF2B5EF4-FFF2-40B4-BE49-F238E27FC236}">
                <a16:creationId xmlns:a16="http://schemas.microsoft.com/office/drawing/2014/main" id="{9FF7D57C-4039-D747-9F31-0FBFE82EE7F0}"/>
              </a:ext>
            </a:extLst>
          </p:cNvPr>
          <p:cNvCxnSpPr>
            <a:cxnSpLocks/>
            <a:stCxn id="22" idx="4"/>
            <a:endCxn id="24" idx="0"/>
          </p:cNvCxnSpPr>
          <p:nvPr/>
        </p:nvCxnSpPr>
        <p:spPr>
          <a:xfrm flipH="1">
            <a:off x="2276562" y="169168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903D42D-2497-1B4F-B6DC-856D21E5EA1C}"/>
              </a:ext>
            </a:extLst>
          </p:cNvPr>
          <p:cNvSpPr/>
          <p:nvPr/>
        </p:nvSpPr>
        <p:spPr>
          <a:xfrm>
            <a:off x="2898915" y="124668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1336B336-0C6A-DA4A-B546-7DC97016DC2D}"/>
              </a:ext>
            </a:extLst>
          </p:cNvPr>
          <p:cNvCxnSpPr>
            <a:cxnSpLocks/>
          </p:cNvCxnSpPr>
          <p:nvPr/>
        </p:nvCxnSpPr>
        <p:spPr>
          <a:xfrm>
            <a:off x="3330610" y="146918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CEF4D2B-52E2-8141-BED9-35FEC83A4BD6}"/>
              </a:ext>
            </a:extLst>
          </p:cNvPr>
          <p:cNvSpPr/>
          <p:nvPr/>
        </p:nvSpPr>
        <p:spPr>
          <a:xfrm>
            <a:off x="2898914" y="197200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9" name="Straight Arrow Connector 28">
            <a:extLst>
              <a:ext uri="{FF2B5EF4-FFF2-40B4-BE49-F238E27FC236}">
                <a16:creationId xmlns:a16="http://schemas.microsoft.com/office/drawing/2014/main" id="{3AEFF858-A604-934D-B7E7-8CFE7766D78A}"/>
              </a:ext>
            </a:extLst>
          </p:cNvPr>
          <p:cNvCxnSpPr>
            <a:cxnSpLocks/>
            <a:stCxn id="26" idx="4"/>
            <a:endCxn id="28" idx="0"/>
          </p:cNvCxnSpPr>
          <p:nvPr/>
        </p:nvCxnSpPr>
        <p:spPr>
          <a:xfrm flipH="1">
            <a:off x="3114762" y="169168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CE385A5A-A3B5-1040-ADF2-F0A929E5ECCF}"/>
              </a:ext>
            </a:extLst>
          </p:cNvPr>
          <p:cNvSpPr/>
          <p:nvPr/>
        </p:nvSpPr>
        <p:spPr>
          <a:xfrm>
            <a:off x="3737115" y="124668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1" name="Straight Arrow Connector 30">
            <a:extLst>
              <a:ext uri="{FF2B5EF4-FFF2-40B4-BE49-F238E27FC236}">
                <a16:creationId xmlns:a16="http://schemas.microsoft.com/office/drawing/2014/main" id="{F25459A5-8581-9E4A-AA3A-1CF546CC0BC8}"/>
              </a:ext>
            </a:extLst>
          </p:cNvPr>
          <p:cNvCxnSpPr>
            <a:cxnSpLocks/>
          </p:cNvCxnSpPr>
          <p:nvPr/>
        </p:nvCxnSpPr>
        <p:spPr>
          <a:xfrm>
            <a:off x="4168810" y="146918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88A6252-D40E-F44D-8E75-558E1F7BF48E}"/>
              </a:ext>
            </a:extLst>
          </p:cNvPr>
          <p:cNvSpPr/>
          <p:nvPr/>
        </p:nvSpPr>
        <p:spPr>
          <a:xfrm>
            <a:off x="3737114" y="197200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3" name="Straight Arrow Connector 32">
            <a:extLst>
              <a:ext uri="{FF2B5EF4-FFF2-40B4-BE49-F238E27FC236}">
                <a16:creationId xmlns:a16="http://schemas.microsoft.com/office/drawing/2014/main" id="{D05BDC5C-EE6B-924B-B08B-CE441AB1EB4A}"/>
              </a:ext>
            </a:extLst>
          </p:cNvPr>
          <p:cNvCxnSpPr>
            <a:cxnSpLocks/>
            <a:stCxn id="30" idx="4"/>
            <a:endCxn id="32" idx="0"/>
          </p:cNvCxnSpPr>
          <p:nvPr/>
        </p:nvCxnSpPr>
        <p:spPr>
          <a:xfrm flipH="1">
            <a:off x="3952962" y="169168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20D551CC-482F-D247-BD7D-84AC7AADF489}"/>
              </a:ext>
            </a:extLst>
          </p:cNvPr>
          <p:cNvCxnSpPr>
            <a:cxnSpLocks/>
          </p:cNvCxnSpPr>
          <p:nvPr/>
        </p:nvCxnSpPr>
        <p:spPr>
          <a:xfrm>
            <a:off x="4622696" y="146918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637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1E3E-E5BF-4D47-A913-527D00C5472A}"/>
              </a:ext>
            </a:extLst>
          </p:cNvPr>
          <p:cNvSpPr>
            <a:spLocks noGrp="1"/>
          </p:cNvSpPr>
          <p:nvPr>
            <p:ph type="title"/>
          </p:nvPr>
        </p:nvSpPr>
        <p:spPr/>
        <p:txBody>
          <a:bodyPr/>
          <a:lstStyle/>
          <a:p>
            <a:r>
              <a:rPr lang="en-US" dirty="0"/>
              <a:t>Histogram Filters</a:t>
            </a:r>
          </a:p>
        </p:txBody>
      </p:sp>
      <p:sp>
        <p:nvSpPr>
          <p:cNvPr id="3" name="Content Placeholder 2">
            <a:extLst>
              <a:ext uri="{FF2B5EF4-FFF2-40B4-BE49-F238E27FC236}">
                <a16:creationId xmlns:a16="http://schemas.microsoft.com/office/drawing/2014/main" id="{B992733E-3365-9644-B487-C3AC3AE8C18D}"/>
              </a:ext>
            </a:extLst>
          </p:cNvPr>
          <p:cNvSpPr>
            <a:spLocks noGrp="1"/>
          </p:cNvSpPr>
          <p:nvPr>
            <p:ph idx="1"/>
          </p:nvPr>
        </p:nvSpPr>
        <p:spPr/>
        <p:txBody>
          <a:bodyPr/>
          <a:lstStyle/>
          <a:p>
            <a:r>
              <a:rPr lang="en-US" dirty="0"/>
              <a:t>HMMs for robot location are also called Histogram Filters.</a:t>
            </a:r>
          </a:p>
          <a:p>
            <a:r>
              <a:rPr lang="en-US" dirty="0"/>
              <a:t>The location is in continuous space, so we divide the space into discrete number of spots (digitize it).</a:t>
            </a:r>
          </a:p>
          <a:p>
            <a:r>
              <a:rPr lang="en-US" dirty="0"/>
              <a:t>The location probability for each spot is histogram.</a:t>
            </a:r>
          </a:p>
        </p:txBody>
      </p:sp>
      <p:sp>
        <p:nvSpPr>
          <p:cNvPr id="4" name="Slide Number Placeholder 3">
            <a:extLst>
              <a:ext uri="{FF2B5EF4-FFF2-40B4-BE49-F238E27FC236}">
                <a16:creationId xmlns:a16="http://schemas.microsoft.com/office/drawing/2014/main" id="{626940C8-27D0-0645-9382-664F7C5F3613}"/>
              </a:ext>
            </a:extLst>
          </p:cNvPr>
          <p:cNvSpPr>
            <a:spLocks noGrp="1"/>
          </p:cNvSpPr>
          <p:nvPr>
            <p:ph type="sldNum" sz="quarter" idx="12"/>
          </p:nvPr>
        </p:nvSpPr>
        <p:spPr/>
        <p:txBody>
          <a:bodyPr/>
          <a:lstStyle/>
          <a:p>
            <a:pPr>
              <a:defRPr/>
            </a:pPr>
            <a:fld id="{CCF77436-EC8C-4AA7-8F7E-35D67B363DD7}" type="slidenum">
              <a:rPr lang="en-US" smtClean="0"/>
              <a:pPr>
                <a:defRPr/>
              </a:pPr>
              <a:t>44</a:t>
            </a:fld>
            <a:endParaRPr lang="en-US" dirty="0"/>
          </a:p>
        </p:txBody>
      </p:sp>
    </p:spTree>
    <p:extLst>
      <p:ext uri="{BB962C8B-B14F-4D97-AF65-F5344CB8AC3E}">
        <p14:creationId xmlns:p14="http://schemas.microsoft.com/office/powerpoint/2010/main" val="381770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34214-0116-BF44-B599-E9456A4369EF}"/>
              </a:ext>
            </a:extLst>
          </p:cNvPr>
          <p:cNvSpPr>
            <a:spLocks noGrp="1"/>
          </p:cNvSpPr>
          <p:nvPr>
            <p:ph type="title"/>
          </p:nvPr>
        </p:nvSpPr>
        <p:spPr/>
        <p:txBody>
          <a:bodyPr/>
          <a:lstStyle/>
          <a:p>
            <a:r>
              <a:rPr lang="en-US" dirty="0"/>
              <a:t>Issue with HMMs</a:t>
            </a:r>
          </a:p>
        </p:txBody>
      </p:sp>
      <p:sp>
        <p:nvSpPr>
          <p:cNvPr id="3" name="Content Placeholder 2">
            <a:extLst>
              <a:ext uri="{FF2B5EF4-FFF2-40B4-BE49-F238E27FC236}">
                <a16:creationId xmlns:a16="http://schemas.microsoft.com/office/drawing/2014/main" id="{F016A70D-2002-2947-B32E-B3EB0CBF5FB6}"/>
              </a:ext>
            </a:extLst>
          </p:cNvPr>
          <p:cNvSpPr>
            <a:spLocks noGrp="1"/>
          </p:cNvSpPr>
          <p:nvPr>
            <p:ph idx="1"/>
          </p:nvPr>
        </p:nvSpPr>
        <p:spPr/>
        <p:txBody>
          <a:bodyPr/>
          <a:lstStyle/>
          <a:p>
            <a:r>
              <a:rPr lang="en-US" dirty="0"/>
              <a:t>What if the state space is too large even for discrete space?</a:t>
            </a:r>
          </a:p>
          <a:p>
            <a:r>
              <a:rPr lang="en-US" dirty="0"/>
              <a:t>Can we handle the continuous space without discretization (digitization) used in HMMs?</a:t>
            </a:r>
          </a:p>
        </p:txBody>
      </p:sp>
      <p:sp>
        <p:nvSpPr>
          <p:cNvPr id="4" name="Slide Number Placeholder 3">
            <a:extLst>
              <a:ext uri="{FF2B5EF4-FFF2-40B4-BE49-F238E27FC236}">
                <a16:creationId xmlns:a16="http://schemas.microsoft.com/office/drawing/2014/main" id="{67150359-64BC-1749-B8B3-B88ECF49F2BF}"/>
              </a:ext>
            </a:extLst>
          </p:cNvPr>
          <p:cNvSpPr>
            <a:spLocks noGrp="1"/>
          </p:cNvSpPr>
          <p:nvPr>
            <p:ph type="sldNum" sz="quarter" idx="12"/>
          </p:nvPr>
        </p:nvSpPr>
        <p:spPr/>
        <p:txBody>
          <a:bodyPr/>
          <a:lstStyle/>
          <a:p>
            <a:pPr>
              <a:defRPr/>
            </a:pPr>
            <a:fld id="{CCF77436-EC8C-4AA7-8F7E-35D67B363DD7}" type="slidenum">
              <a:rPr lang="en-US" smtClean="0"/>
              <a:pPr>
                <a:defRPr/>
              </a:pPr>
              <a:t>45</a:t>
            </a:fld>
            <a:endParaRPr lang="en-US" dirty="0"/>
          </a:p>
        </p:txBody>
      </p:sp>
    </p:spTree>
    <p:extLst>
      <p:ext uri="{BB962C8B-B14F-4D97-AF65-F5344CB8AC3E}">
        <p14:creationId xmlns:p14="http://schemas.microsoft.com/office/powerpoint/2010/main" val="3806080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Hidden Markov Models</a:t>
            </a:r>
          </a:p>
          <a:p>
            <a:r>
              <a:rPr lang="en-US" dirty="0"/>
              <a:t>Particle Filters</a:t>
            </a:r>
          </a:p>
          <a:p>
            <a:endParaRPr lang="en-US" dirty="0"/>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46</a:t>
            </a:fld>
            <a:endParaRPr lang="en-US" dirty="0"/>
          </a:p>
        </p:txBody>
      </p:sp>
    </p:spTree>
    <p:extLst>
      <p:ext uri="{BB962C8B-B14F-4D97-AF65-F5344CB8AC3E}">
        <p14:creationId xmlns:p14="http://schemas.microsoft.com/office/powerpoint/2010/main" val="3024036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C14D2-3568-B94C-9FBB-1F7286FD08B0}"/>
              </a:ext>
            </a:extLst>
          </p:cNvPr>
          <p:cNvSpPr>
            <a:spLocks noGrp="1"/>
          </p:cNvSpPr>
          <p:nvPr>
            <p:ph type="title"/>
          </p:nvPr>
        </p:nvSpPr>
        <p:spPr/>
        <p:txBody>
          <a:bodyPr/>
          <a:lstStyle/>
          <a:p>
            <a:r>
              <a:rPr lang="en-US" dirty="0"/>
              <a:t>Particle Filters</a:t>
            </a:r>
          </a:p>
        </p:txBody>
      </p:sp>
      <p:sp>
        <p:nvSpPr>
          <p:cNvPr id="3" name="Content Placeholder 2">
            <a:extLst>
              <a:ext uri="{FF2B5EF4-FFF2-40B4-BE49-F238E27FC236}">
                <a16:creationId xmlns:a16="http://schemas.microsoft.com/office/drawing/2014/main" id="{3285BDCA-42A2-8B41-981D-99F83FCC5F89}"/>
              </a:ext>
            </a:extLst>
          </p:cNvPr>
          <p:cNvSpPr>
            <a:spLocks noGrp="1"/>
          </p:cNvSpPr>
          <p:nvPr>
            <p:ph idx="1"/>
          </p:nvPr>
        </p:nvSpPr>
        <p:spPr/>
        <p:txBody>
          <a:bodyPr>
            <a:normAutofit/>
          </a:bodyPr>
          <a:lstStyle/>
          <a:p>
            <a:r>
              <a:rPr lang="en-US" dirty="0"/>
              <a:t>It is also called Sequential Monte Carlo Methods (SMC).</a:t>
            </a:r>
          </a:p>
          <a:p>
            <a:r>
              <a:rPr lang="en-US" dirty="0"/>
              <a:t>It approximates the distributions using a large number of samples (particles).</a:t>
            </a:r>
          </a:p>
        </p:txBody>
      </p:sp>
      <p:sp>
        <p:nvSpPr>
          <p:cNvPr id="4" name="Slide Number Placeholder 3">
            <a:extLst>
              <a:ext uri="{FF2B5EF4-FFF2-40B4-BE49-F238E27FC236}">
                <a16:creationId xmlns:a16="http://schemas.microsoft.com/office/drawing/2014/main" id="{74565AD4-E872-CD40-8042-5E860206A810}"/>
              </a:ext>
            </a:extLst>
          </p:cNvPr>
          <p:cNvSpPr>
            <a:spLocks noGrp="1"/>
          </p:cNvSpPr>
          <p:nvPr>
            <p:ph type="sldNum" sz="quarter" idx="12"/>
          </p:nvPr>
        </p:nvSpPr>
        <p:spPr/>
        <p:txBody>
          <a:bodyPr/>
          <a:lstStyle/>
          <a:p>
            <a:pPr>
              <a:defRPr/>
            </a:pPr>
            <a:fld id="{CCF77436-EC8C-4AA7-8F7E-35D67B363DD7}" type="slidenum">
              <a:rPr lang="en-US" smtClean="0"/>
              <a:pPr>
                <a:defRPr/>
              </a:pPr>
              <a:t>47</a:t>
            </a:fld>
            <a:endParaRPr lang="en-US" dirty="0"/>
          </a:p>
        </p:txBody>
      </p:sp>
    </p:spTree>
    <p:extLst>
      <p:ext uri="{BB962C8B-B14F-4D97-AF65-F5344CB8AC3E}">
        <p14:creationId xmlns:p14="http://schemas.microsoft.com/office/powerpoint/2010/main" val="3155053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6FC3-D3EE-F349-8CB0-A51AC4AF8BCB}"/>
              </a:ext>
            </a:extLst>
          </p:cNvPr>
          <p:cNvSpPr>
            <a:spLocks noGrp="1"/>
          </p:cNvSpPr>
          <p:nvPr>
            <p:ph type="title"/>
          </p:nvPr>
        </p:nvSpPr>
        <p:spPr/>
        <p:txBody>
          <a:bodyPr/>
          <a:lstStyle/>
          <a:p>
            <a:r>
              <a:rPr lang="en-US" dirty="0"/>
              <a:t>Global Localization with Sonar</a:t>
            </a:r>
          </a:p>
        </p:txBody>
      </p:sp>
      <p:sp>
        <p:nvSpPr>
          <p:cNvPr id="4" name="Slide Number Placeholder 3">
            <a:extLst>
              <a:ext uri="{FF2B5EF4-FFF2-40B4-BE49-F238E27FC236}">
                <a16:creationId xmlns:a16="http://schemas.microsoft.com/office/drawing/2014/main" id="{AC131910-EC71-3C4E-913F-A6316DB585C9}"/>
              </a:ext>
            </a:extLst>
          </p:cNvPr>
          <p:cNvSpPr>
            <a:spLocks noGrp="1"/>
          </p:cNvSpPr>
          <p:nvPr>
            <p:ph type="sldNum" sz="quarter" idx="12"/>
          </p:nvPr>
        </p:nvSpPr>
        <p:spPr/>
        <p:txBody>
          <a:bodyPr/>
          <a:lstStyle/>
          <a:p>
            <a:fld id="{CCF77436-EC8C-4AA7-8F7E-35D67B363DD7}" type="slidenum">
              <a:rPr lang="en-US" smtClean="0"/>
              <a:pPr/>
              <a:t>48</a:t>
            </a:fld>
            <a:endParaRPr lang="en-US" dirty="0"/>
          </a:p>
        </p:txBody>
      </p:sp>
      <p:pic>
        <p:nvPicPr>
          <p:cNvPr id="12" name="Picture 11">
            <a:extLst>
              <a:ext uri="{FF2B5EF4-FFF2-40B4-BE49-F238E27FC236}">
                <a16:creationId xmlns:a16="http://schemas.microsoft.com/office/drawing/2014/main" id="{902EA380-722A-0A42-A3F1-F81A9C7F401E}"/>
              </a:ext>
            </a:extLst>
          </p:cNvPr>
          <p:cNvPicPr>
            <a:picLocks noChangeAspect="1"/>
          </p:cNvPicPr>
          <p:nvPr/>
        </p:nvPicPr>
        <p:blipFill>
          <a:blip r:embed="rId3"/>
          <a:stretch>
            <a:fillRect/>
          </a:stretch>
        </p:blipFill>
        <p:spPr>
          <a:xfrm>
            <a:off x="2743200" y="1295400"/>
            <a:ext cx="6705600" cy="4965700"/>
          </a:xfrm>
          <a:prstGeom prst="rect">
            <a:avLst/>
          </a:prstGeom>
        </p:spPr>
      </p:pic>
    </p:spTree>
    <p:extLst>
      <p:ext uri="{BB962C8B-B14F-4D97-AF65-F5344CB8AC3E}">
        <p14:creationId xmlns:p14="http://schemas.microsoft.com/office/powerpoint/2010/main" val="1057811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A6FC3-D3EE-F349-8CB0-A51AC4AF8BCB}"/>
              </a:ext>
            </a:extLst>
          </p:cNvPr>
          <p:cNvSpPr>
            <a:spLocks noGrp="1"/>
          </p:cNvSpPr>
          <p:nvPr>
            <p:ph type="title"/>
          </p:nvPr>
        </p:nvSpPr>
        <p:spPr/>
        <p:txBody>
          <a:bodyPr/>
          <a:lstStyle/>
          <a:p>
            <a:r>
              <a:rPr lang="en-US" dirty="0"/>
              <a:t>Global Localization with Sonar</a:t>
            </a:r>
          </a:p>
        </p:txBody>
      </p:sp>
      <p:sp>
        <p:nvSpPr>
          <p:cNvPr id="4" name="Slide Number Placeholder 3">
            <a:extLst>
              <a:ext uri="{FF2B5EF4-FFF2-40B4-BE49-F238E27FC236}">
                <a16:creationId xmlns:a16="http://schemas.microsoft.com/office/drawing/2014/main" id="{AC131910-EC71-3C4E-913F-A6316DB585C9}"/>
              </a:ext>
            </a:extLst>
          </p:cNvPr>
          <p:cNvSpPr>
            <a:spLocks noGrp="1"/>
          </p:cNvSpPr>
          <p:nvPr>
            <p:ph type="sldNum" sz="quarter" idx="12"/>
          </p:nvPr>
        </p:nvSpPr>
        <p:spPr/>
        <p:txBody>
          <a:bodyPr/>
          <a:lstStyle/>
          <a:p>
            <a:fld id="{CCF77436-EC8C-4AA7-8F7E-35D67B363DD7}" type="slidenum">
              <a:rPr lang="en-US" smtClean="0"/>
              <a:pPr/>
              <a:t>49</a:t>
            </a:fld>
            <a:endParaRPr lang="en-US" dirty="0"/>
          </a:p>
        </p:txBody>
      </p:sp>
      <p:pic>
        <p:nvPicPr>
          <p:cNvPr id="7" name="Picture 6">
            <a:extLst>
              <a:ext uri="{FF2B5EF4-FFF2-40B4-BE49-F238E27FC236}">
                <a16:creationId xmlns:a16="http://schemas.microsoft.com/office/drawing/2014/main" id="{72D7DFC9-E009-F847-AB85-2061D085463B}"/>
              </a:ext>
            </a:extLst>
          </p:cNvPr>
          <p:cNvPicPr>
            <a:picLocks noChangeAspect="1"/>
          </p:cNvPicPr>
          <p:nvPr/>
        </p:nvPicPr>
        <p:blipFill>
          <a:blip r:embed="rId3"/>
          <a:stretch>
            <a:fillRect/>
          </a:stretch>
        </p:blipFill>
        <p:spPr>
          <a:xfrm>
            <a:off x="2740152" y="1298448"/>
            <a:ext cx="6731000" cy="4978400"/>
          </a:xfrm>
          <a:prstGeom prst="rect">
            <a:avLst/>
          </a:prstGeom>
        </p:spPr>
      </p:pic>
    </p:spTree>
    <p:extLst>
      <p:ext uri="{BB962C8B-B14F-4D97-AF65-F5344CB8AC3E}">
        <p14:creationId xmlns:p14="http://schemas.microsoft.com/office/powerpoint/2010/main" val="1606169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D6D9-F445-8B40-A7BE-E340C4AD7B77}"/>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D3C66A32-EBAF-044C-AC80-F5E12FF8649E}"/>
              </a:ext>
            </a:extLst>
          </p:cNvPr>
          <p:cNvSpPr>
            <a:spLocks noGrp="1"/>
          </p:cNvSpPr>
          <p:nvPr>
            <p:ph idx="1"/>
          </p:nvPr>
        </p:nvSpPr>
        <p:spPr/>
        <p:txBody>
          <a:bodyPr/>
          <a:lstStyle/>
          <a:p>
            <a:r>
              <a:rPr lang="en-US" dirty="0"/>
              <a:t>Robotics</a:t>
            </a:r>
          </a:p>
          <a:p>
            <a:r>
              <a:rPr lang="en-US" dirty="0"/>
              <a:t>Medical</a:t>
            </a:r>
          </a:p>
          <a:p>
            <a:r>
              <a:rPr lang="en-US" dirty="0"/>
              <a:t>Finance</a:t>
            </a:r>
          </a:p>
          <a:p>
            <a:r>
              <a:rPr lang="en-US" dirty="0"/>
              <a:t>Speech </a:t>
            </a:r>
          </a:p>
          <a:p>
            <a:r>
              <a:rPr lang="en-US" dirty="0"/>
              <a:t>Language technologies</a:t>
            </a:r>
          </a:p>
          <a:p>
            <a:r>
              <a:rPr lang="en-US" dirty="0"/>
              <a:t>…</a:t>
            </a:r>
          </a:p>
        </p:txBody>
      </p:sp>
      <p:sp>
        <p:nvSpPr>
          <p:cNvPr id="4" name="Slide Number Placeholder 3">
            <a:extLst>
              <a:ext uri="{FF2B5EF4-FFF2-40B4-BE49-F238E27FC236}">
                <a16:creationId xmlns:a16="http://schemas.microsoft.com/office/drawing/2014/main" id="{8D991CCE-E284-FE49-A728-00A5370310B9}"/>
              </a:ext>
            </a:extLst>
          </p:cNvPr>
          <p:cNvSpPr>
            <a:spLocks noGrp="1"/>
          </p:cNvSpPr>
          <p:nvPr>
            <p:ph type="sldNum" sz="quarter" idx="12"/>
          </p:nvPr>
        </p:nvSpPr>
        <p:spPr/>
        <p:txBody>
          <a:bodyPr/>
          <a:lstStyle/>
          <a:p>
            <a:pPr>
              <a:defRPr/>
            </a:pPr>
            <a:fld id="{CCF77436-EC8C-4AA7-8F7E-35D67B363DD7}" type="slidenum">
              <a:rPr lang="en-US" smtClean="0"/>
              <a:pPr>
                <a:defRPr/>
              </a:pPr>
              <a:t>5</a:t>
            </a:fld>
            <a:endParaRPr lang="en-US" dirty="0"/>
          </a:p>
        </p:txBody>
      </p:sp>
    </p:spTree>
    <p:extLst>
      <p:ext uri="{BB962C8B-B14F-4D97-AF65-F5344CB8AC3E}">
        <p14:creationId xmlns:p14="http://schemas.microsoft.com/office/powerpoint/2010/main" val="40544827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578F-22DC-894A-8C86-89AD827C7B65}"/>
              </a:ext>
            </a:extLst>
          </p:cNvPr>
          <p:cNvSpPr>
            <a:spLocks noGrp="1"/>
          </p:cNvSpPr>
          <p:nvPr>
            <p:ph type="title"/>
          </p:nvPr>
        </p:nvSpPr>
        <p:spPr/>
        <p:txBody>
          <a:bodyPr>
            <a:normAutofit/>
          </a:bodyPr>
          <a:lstStyle/>
          <a:p>
            <a:r>
              <a:rPr lang="en-US" dirty="0"/>
              <a:t>Particle Filter for Robot Localization</a:t>
            </a:r>
          </a:p>
        </p:txBody>
      </p:sp>
      <mc:AlternateContent xmlns:mc="http://schemas.openxmlformats.org/markup-compatibility/2006" xmlns:a14="http://schemas.microsoft.com/office/drawing/2010/main">
        <mc:Choice Requires="a14">
          <p:sp>
            <p:nvSpPr>
              <p:cNvPr id="13" name="Content Placeholder 12">
                <a:extLst>
                  <a:ext uri="{FF2B5EF4-FFF2-40B4-BE49-F238E27FC236}">
                    <a16:creationId xmlns:a16="http://schemas.microsoft.com/office/drawing/2014/main" id="{9D57D7D5-89FF-E941-A850-4D18B24F8402}"/>
                  </a:ext>
                </a:extLst>
              </p:cNvPr>
              <p:cNvSpPr>
                <a:spLocks noGrp="1"/>
              </p:cNvSpPr>
              <p:nvPr>
                <p:ph idx="1"/>
              </p:nvPr>
            </p:nvSpPr>
            <p:spPr>
              <a:xfrm>
                <a:off x="609600" y="2441749"/>
                <a:ext cx="10972800" cy="4111453"/>
              </a:xfrm>
            </p:spPr>
            <p:txBody>
              <a:bodyPr>
                <a:normAutofit fontScale="92500" lnSpcReduction="20000"/>
              </a:bodyPr>
              <a:lstStyle/>
              <a:p>
                <a:r>
                  <a:rPr lang="en-US" dirty="0">
                    <a:solidFill>
                      <a:srgbClr val="7030A0"/>
                    </a:solidFill>
                  </a:rPr>
                  <a:t>N</a:t>
                </a:r>
                <a:r>
                  <a:rPr lang="en-US" dirty="0"/>
                  <a:t> initial random location samples </a:t>
                </a:r>
                <a14:m>
                  <m:oMath xmlns:m="http://schemas.openxmlformats.org/officeDocument/2006/math">
                    <m:sSubSup>
                      <m:sSubSupPr>
                        <m:ctrlPr>
                          <a:rPr lang="en-US" b="0" i="1" smtClean="0">
                            <a:solidFill>
                              <a:srgbClr val="7030A0"/>
                            </a:solidFill>
                            <a:latin typeface="Cambria Math" panose="02040503050406030204" pitchFamily="18" charset="0"/>
                          </a:rPr>
                        </m:ctrlPr>
                      </m:sSubSupPr>
                      <m:e>
                        <m:r>
                          <a:rPr lang="en-US" b="0" i="1" smtClean="0">
                            <a:solidFill>
                              <a:srgbClr val="7030A0"/>
                            </a:solidFill>
                            <a:latin typeface="Cambria Math" panose="02040503050406030204" pitchFamily="18" charset="0"/>
                          </a:rPr>
                          <m:t>𝑠</m:t>
                        </m:r>
                      </m:e>
                      <m:sub>
                        <m:r>
                          <a:rPr lang="en-US" b="0" i="1" smtClean="0">
                            <a:solidFill>
                              <a:srgbClr val="7030A0"/>
                            </a:solidFill>
                            <a:latin typeface="Cambria Math" panose="02040503050406030204" pitchFamily="18" charset="0"/>
                          </a:rPr>
                          <m:t>0</m:t>
                        </m:r>
                      </m:sub>
                      <m:sup>
                        <m:d>
                          <m:dPr>
                            <m:ctrlPr>
                              <a:rPr lang="en-US" b="0" i="1" smtClean="0">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𝑛</m:t>
                            </m:r>
                          </m:e>
                        </m:d>
                      </m:sup>
                    </m:sSub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=1,…,</m:t>
                    </m:r>
                    <m:r>
                      <a:rPr lang="en-US" b="0" i="1" smtClean="0">
                        <a:solidFill>
                          <a:srgbClr val="7030A0"/>
                        </a:solidFill>
                        <a:latin typeface="Cambria Math" panose="02040503050406030204" pitchFamily="18" charset="0"/>
                      </a:rPr>
                      <m:t>𝑁</m:t>
                    </m:r>
                  </m:oMath>
                </a14:m>
                <a:r>
                  <a:rPr lang="en-US" dirty="0"/>
                  <a:t>.</a:t>
                </a:r>
              </a:p>
              <a:p>
                <a:r>
                  <a:rPr lang="en-US" dirty="0"/>
                  <a:t>Each update cycle </a:t>
                </a:r>
                <a14:m>
                  <m:oMath xmlns:m="http://schemas.openxmlformats.org/officeDocument/2006/math">
                    <m:r>
                      <a:rPr lang="en-US" b="0" i="1" smtClean="0">
                        <a:solidFill>
                          <a:srgbClr val="7030A0"/>
                        </a:solidFill>
                        <a:latin typeface="Cambria Math" panose="02040503050406030204" pitchFamily="18" charset="0"/>
                      </a:rPr>
                      <m:t>𝑖</m:t>
                    </m:r>
                  </m:oMath>
                </a14:m>
                <a:r>
                  <a:rPr lang="en-US" dirty="0"/>
                  <a:t>:</a:t>
                </a:r>
              </a:p>
              <a:p>
                <a:pPr lvl="1"/>
                <a:r>
                  <a:rPr lang="en-US" dirty="0"/>
                  <a:t>Motion update: for each </a:t>
                </a:r>
                <a14:m>
                  <m:oMath xmlns:m="http://schemas.openxmlformats.org/officeDocument/2006/math">
                    <m:r>
                      <a:rPr lang="en-US" i="1">
                        <a:solidFill>
                          <a:srgbClr val="7030A0"/>
                        </a:solidFill>
                        <a:latin typeface="Cambria Math" panose="02040503050406030204" pitchFamily="18" charset="0"/>
                      </a:rPr>
                      <m:t>𝑛</m:t>
                    </m:r>
                  </m:oMath>
                </a14:m>
                <a:r>
                  <a:rPr lang="en-US" dirty="0"/>
                  <a:t>, move </a:t>
                </a:r>
                <a14:m>
                  <m:oMath xmlns:m="http://schemas.openxmlformats.org/officeDocument/2006/math">
                    <m:sSubSup>
                      <m:sSubSupPr>
                        <m:ctrlPr>
                          <a:rPr lang="en-US" i="1">
                            <a:solidFill>
                              <a:srgbClr val="7030A0"/>
                            </a:solidFill>
                            <a:latin typeface="Cambria Math" panose="02040503050406030204" pitchFamily="18" charset="0"/>
                          </a:rPr>
                        </m:ctrlPr>
                      </m:sSubSupPr>
                      <m:e>
                        <m:r>
                          <a:rPr lang="en-US" i="1">
                            <a:solidFill>
                              <a:srgbClr val="7030A0"/>
                            </a:solidFill>
                            <a:latin typeface="Cambria Math" panose="02040503050406030204" pitchFamily="18" charset="0"/>
                          </a:rPr>
                          <m:t>𝑠</m:t>
                        </m:r>
                      </m:e>
                      <m:sub>
                        <m:r>
                          <a:rPr lang="en-US" b="0" i="1" smtClean="0">
                            <a:solidFill>
                              <a:srgbClr val="7030A0"/>
                            </a:solidFill>
                            <a:latin typeface="Cambria Math" panose="02040503050406030204" pitchFamily="18" charset="0"/>
                          </a:rPr>
                          <m:t>𝑖</m:t>
                        </m:r>
                        <m:r>
                          <a:rPr lang="en-US" b="0" i="1" smtClean="0">
                            <a:solidFill>
                              <a:srgbClr val="7030A0"/>
                            </a:solidFill>
                            <a:latin typeface="Cambria Math" panose="02040503050406030204" pitchFamily="18" charset="0"/>
                          </a:rPr>
                          <m:t>−1</m:t>
                        </m:r>
                      </m:sub>
                      <m:sup>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e>
                        </m:d>
                      </m:sup>
                    </m:sSubSup>
                  </m:oMath>
                </a14:m>
                <a:r>
                  <a:rPr lang="en-US" dirty="0"/>
                  <a:t> to a new location </a:t>
                </a:r>
                <a14:m>
                  <m:oMath xmlns:m="http://schemas.openxmlformats.org/officeDocument/2006/math">
                    <m:sSubSup>
                      <m:sSubSupPr>
                        <m:ctrlPr>
                          <a:rPr lang="en-US" i="1">
                            <a:solidFill>
                              <a:srgbClr val="7030A0"/>
                            </a:solidFill>
                            <a:latin typeface="Cambria Math" panose="02040503050406030204" pitchFamily="18" charset="0"/>
                          </a:rPr>
                        </m:ctrlPr>
                      </m:sSubSup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𝑖</m:t>
                        </m:r>
                      </m:sub>
                      <m:sup>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e>
                        </m:d>
                      </m:sup>
                    </m:sSubSup>
                    <m:r>
                      <a:rPr lang="en-US" i="1">
                        <a:solidFill>
                          <a:srgbClr val="7030A0"/>
                        </a:solidFill>
                        <a:latin typeface="Cambria Math" panose="02040503050406030204" pitchFamily="18" charset="0"/>
                      </a:rPr>
                      <m:t> </m:t>
                    </m:r>
                  </m:oMath>
                </a14:m>
                <a:r>
                  <a:rPr lang="en-US" dirty="0"/>
                  <a:t> upon the actuation with transition probability </a:t>
                </a:r>
                <a14:m>
                  <m:oMath xmlns:m="http://schemas.openxmlformats.org/officeDocument/2006/math">
                    <m:r>
                      <a:rPr lang="en-US" b="0" i="1" smtClean="0">
                        <a:solidFill>
                          <a:srgbClr val="7030A0"/>
                        </a:solidFill>
                        <a:latin typeface="Cambria Math" panose="02040503050406030204" pitchFamily="18" charset="0"/>
                      </a:rPr>
                      <m:t>𝑃</m:t>
                    </m:r>
                    <m:r>
                      <a:rPr lang="en-US" b="0" i="1" smtClean="0">
                        <a:solidFill>
                          <a:srgbClr val="7030A0"/>
                        </a:solidFill>
                        <a:latin typeface="Cambria Math" panose="02040503050406030204" pitchFamily="18" charset="0"/>
                      </a:rPr>
                      <m:t>(</m:t>
                    </m:r>
                    <m:sSubSup>
                      <m:sSubSupPr>
                        <m:ctrlPr>
                          <a:rPr lang="en-US" i="1">
                            <a:solidFill>
                              <a:srgbClr val="7030A0"/>
                            </a:solidFill>
                            <a:latin typeface="Cambria Math" panose="02040503050406030204" pitchFamily="18" charset="0"/>
                          </a:rPr>
                        </m:ctrlPr>
                      </m:sSubSup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𝑖</m:t>
                        </m:r>
                      </m:sub>
                      <m:sup>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e>
                        </m:d>
                      </m:sup>
                    </m:sSubSup>
                    <m:r>
                      <a:rPr lang="en-US" b="0" i="1" smtClean="0">
                        <a:solidFill>
                          <a:srgbClr val="7030A0"/>
                        </a:solidFill>
                        <a:latin typeface="Cambria Math" panose="02040503050406030204" pitchFamily="18" charset="0"/>
                      </a:rPr>
                      <m:t>|</m:t>
                    </m:r>
                    <m:sSubSup>
                      <m:sSubSupPr>
                        <m:ctrlPr>
                          <a:rPr lang="en-US" i="1">
                            <a:solidFill>
                              <a:srgbClr val="7030A0"/>
                            </a:solidFill>
                            <a:latin typeface="Cambria Math" panose="02040503050406030204" pitchFamily="18" charset="0"/>
                          </a:rPr>
                        </m:ctrlPr>
                      </m:sSubSup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𝑖</m:t>
                        </m:r>
                        <m:r>
                          <a:rPr lang="en-US" b="0" i="1" smtClean="0">
                            <a:solidFill>
                              <a:srgbClr val="7030A0"/>
                            </a:solidFill>
                            <a:latin typeface="Cambria Math" panose="02040503050406030204" pitchFamily="18" charset="0"/>
                          </a:rPr>
                          <m:t>−1</m:t>
                        </m:r>
                      </m:sub>
                      <m:sup>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e>
                        </m:d>
                      </m:sup>
                    </m:sSubSup>
                    <m:r>
                      <a:rPr lang="en-US" b="0" i="1" smtClean="0">
                        <a:solidFill>
                          <a:srgbClr val="7030A0"/>
                        </a:solidFill>
                        <a:latin typeface="Cambria Math" panose="02040503050406030204" pitchFamily="18" charset="0"/>
                      </a:rPr>
                      <m:t>)</m:t>
                    </m:r>
                  </m:oMath>
                </a14:m>
                <a:r>
                  <a:rPr lang="en-US" dirty="0"/>
                  <a:t>;</a:t>
                </a:r>
              </a:p>
              <a:p>
                <a:pPr lvl="1"/>
                <a:r>
                  <a:rPr lang="en-US" dirty="0"/>
                  <a:t>Sensor update: for each </a:t>
                </a:r>
                <a14:m>
                  <m:oMath xmlns:m="http://schemas.openxmlformats.org/officeDocument/2006/math">
                    <m:r>
                      <a:rPr lang="en-US" i="1">
                        <a:solidFill>
                          <a:srgbClr val="7030A0"/>
                        </a:solidFill>
                        <a:latin typeface="Cambria Math" panose="02040503050406030204" pitchFamily="18" charset="0"/>
                      </a:rPr>
                      <m:t>𝑛</m:t>
                    </m:r>
                  </m:oMath>
                </a14:m>
                <a:r>
                  <a:rPr lang="en-US" dirty="0"/>
                  <a:t>, obtain weight </a:t>
                </a:r>
                <a14:m>
                  <m:oMath xmlns:m="http://schemas.openxmlformats.org/officeDocument/2006/math">
                    <m:sSup>
                      <m:sSupPr>
                        <m:ctrlPr>
                          <a:rPr lang="en-US"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𝑤</m:t>
                        </m:r>
                      </m:e>
                      <m: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𝑛</m:t>
                        </m:r>
                        <m:r>
                          <a:rPr lang="en-US" b="0" i="1" smtClean="0">
                            <a:solidFill>
                              <a:srgbClr val="7030A0"/>
                            </a:solidFill>
                            <a:latin typeface="Cambria Math" panose="02040503050406030204" pitchFamily="18" charset="0"/>
                          </a:rPr>
                          <m:t>)</m:t>
                        </m:r>
                      </m:sup>
                    </m:sSup>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𝑃</m:t>
                    </m:r>
                    <m:r>
                      <a:rPr lang="en-US" b="0" i="1"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𝑧</m:t>
                        </m:r>
                      </m:e>
                      <m:sub>
                        <m:r>
                          <a:rPr lang="en-US" b="0" i="1" smtClean="0">
                            <a:solidFill>
                              <a:srgbClr val="7030A0"/>
                            </a:solidFill>
                            <a:latin typeface="Cambria Math" panose="02040503050406030204" pitchFamily="18" charset="0"/>
                          </a:rPr>
                          <m:t>𝑖</m:t>
                        </m:r>
                      </m:sub>
                    </m:sSub>
                    <m:r>
                      <a:rPr lang="en-US" b="0" i="1" smtClean="0">
                        <a:solidFill>
                          <a:srgbClr val="7030A0"/>
                        </a:solidFill>
                        <a:latin typeface="Cambria Math" panose="02040503050406030204" pitchFamily="18" charset="0"/>
                      </a:rPr>
                      <m:t>|</m:t>
                    </m:r>
                    <m:sSubSup>
                      <m:sSubSupPr>
                        <m:ctrlPr>
                          <a:rPr lang="en-US" i="1">
                            <a:solidFill>
                              <a:srgbClr val="7030A0"/>
                            </a:solidFill>
                            <a:latin typeface="Cambria Math" panose="02040503050406030204" pitchFamily="18" charset="0"/>
                          </a:rPr>
                        </m:ctrlPr>
                      </m:sSubSup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𝑖</m:t>
                        </m:r>
                      </m:sub>
                      <m:sup>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e>
                        </m:d>
                      </m:sup>
                    </m:sSubSup>
                    <m:r>
                      <a:rPr lang="en-US" b="0" i="1" smtClean="0">
                        <a:solidFill>
                          <a:srgbClr val="7030A0"/>
                        </a:solidFill>
                        <a:latin typeface="Cambria Math" panose="02040503050406030204" pitchFamily="18" charset="0"/>
                      </a:rPr>
                      <m:t>)</m:t>
                    </m:r>
                  </m:oMath>
                </a14:m>
                <a:r>
                  <a:rPr lang="en-US" dirty="0">
                    <a:solidFill>
                      <a:srgbClr val="7030A0"/>
                    </a:solidFill>
                  </a:rPr>
                  <a:t> </a:t>
                </a:r>
                <a:r>
                  <a:rPr lang="en-US" dirty="0"/>
                  <a:t>for the new evidence </a:t>
                </a:r>
                <a14:m>
                  <m:oMath xmlns:m="http://schemas.openxmlformats.org/officeDocument/2006/math">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𝑧</m:t>
                        </m:r>
                      </m:e>
                      <m:sub>
                        <m:r>
                          <a:rPr lang="en-US" i="1">
                            <a:solidFill>
                              <a:srgbClr val="7030A0"/>
                            </a:solidFill>
                            <a:latin typeface="Cambria Math" panose="02040503050406030204" pitchFamily="18" charset="0"/>
                          </a:rPr>
                          <m:t>𝑖</m:t>
                        </m:r>
                      </m:sub>
                    </m:sSub>
                  </m:oMath>
                </a14:m>
                <a:r>
                  <a:rPr lang="en-US" dirty="0"/>
                  <a:t>;</a:t>
                </a:r>
              </a:p>
              <a:p>
                <a:pPr lvl="1"/>
                <a:r>
                  <a:rPr lang="en-US" dirty="0"/>
                  <a:t>Resampling: Draw </a:t>
                </a:r>
                <a14:m>
                  <m:oMath xmlns:m="http://schemas.openxmlformats.org/officeDocument/2006/math">
                    <m:sSubSup>
                      <m:sSubSupPr>
                        <m:ctrlPr>
                          <a:rPr lang="en-US" i="1">
                            <a:solidFill>
                              <a:srgbClr val="7030A0"/>
                            </a:solidFill>
                            <a:latin typeface="Cambria Math" panose="02040503050406030204" pitchFamily="18" charset="0"/>
                          </a:rPr>
                        </m:ctrlPr>
                      </m:sSubSupPr>
                      <m:e>
                        <m:r>
                          <a:rPr lang="en-US" i="1">
                            <a:solidFill>
                              <a:srgbClr val="7030A0"/>
                            </a:solidFill>
                            <a:latin typeface="Cambria Math" panose="02040503050406030204" pitchFamily="18" charset="0"/>
                          </a:rPr>
                          <m:t>𝑠</m:t>
                        </m:r>
                      </m:e>
                      <m:sub>
                        <m:r>
                          <a:rPr lang="en-US" i="1">
                            <a:solidFill>
                              <a:srgbClr val="7030A0"/>
                            </a:solidFill>
                            <a:latin typeface="Cambria Math" panose="02040503050406030204" pitchFamily="18" charset="0"/>
                          </a:rPr>
                          <m:t>𝑖</m:t>
                        </m:r>
                      </m:sub>
                      <m:sup>
                        <m:d>
                          <m:dPr>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𝑛</m:t>
                            </m:r>
                          </m:e>
                        </m:d>
                      </m:sup>
                    </m:sSubSup>
                  </m:oMath>
                </a14:m>
                <a:r>
                  <a:rPr lang="en-US" dirty="0"/>
                  <a:t> with prob. ∝ </a:t>
                </a:r>
                <a14:m>
                  <m:oMath xmlns:m="http://schemas.openxmlformats.org/officeDocument/2006/math">
                    <m:sSup>
                      <m:sSupPr>
                        <m:ctrlPr>
                          <a:rPr lang="en-US" i="1">
                            <a:solidFill>
                              <a:srgbClr val="7030A0"/>
                            </a:solidFill>
                            <a:latin typeface="Cambria Math" panose="02040503050406030204" pitchFamily="18" charset="0"/>
                          </a:rPr>
                        </m:ctrlPr>
                      </m:sSupPr>
                      <m:e>
                        <m:r>
                          <a:rPr lang="en-US" i="1">
                            <a:solidFill>
                              <a:srgbClr val="7030A0"/>
                            </a:solidFill>
                            <a:latin typeface="Cambria Math" panose="02040503050406030204" pitchFamily="18" charset="0"/>
                          </a:rPr>
                          <m:t>𝑤</m:t>
                        </m:r>
                      </m:e>
                      <m:sup>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𝑛</m:t>
                        </m:r>
                        <m:r>
                          <a:rPr lang="en-US" i="1">
                            <a:solidFill>
                              <a:srgbClr val="7030A0"/>
                            </a:solidFill>
                            <a:latin typeface="Cambria Math" panose="02040503050406030204" pitchFamily="18" charset="0"/>
                          </a:rPr>
                          <m:t>)</m:t>
                        </m:r>
                      </m:sup>
                    </m:sSup>
                  </m:oMath>
                </a14:m>
                <a:r>
                  <a:rPr lang="en-US" dirty="0">
                    <a:solidFill>
                      <a:srgbClr val="7030A0"/>
                    </a:solidFill>
                  </a:rPr>
                  <a:t> </a:t>
                </a:r>
                <a:r>
                  <a:rPr lang="en-US" dirty="0"/>
                  <a:t>(keeping duplicates </a:t>
                </a:r>
                <a:r>
                  <a:rPr lang="en-US" dirty="0">
                    <a:sym typeface="Wingdings" panose="05000000000000000000" pitchFamily="2" charset="2"/>
                  </a:rPr>
                  <a:t> but we make sure we only keep N number of samples as we started with</a:t>
                </a:r>
                <a:r>
                  <a:rPr lang="en-US" dirty="0"/>
                  <a:t>);</a:t>
                </a:r>
                <a:endParaRPr lang="en-US" baseline="-25000" dirty="0"/>
              </a:p>
            </p:txBody>
          </p:sp>
        </mc:Choice>
        <mc:Fallback xmlns="">
          <p:sp>
            <p:nvSpPr>
              <p:cNvPr id="13" name="Content Placeholder 12">
                <a:extLst>
                  <a:ext uri="{FF2B5EF4-FFF2-40B4-BE49-F238E27FC236}">
                    <a16:creationId xmlns:a16="http://schemas.microsoft.com/office/drawing/2014/main" id="{9D57D7D5-89FF-E941-A850-4D18B24F8402}"/>
                  </a:ext>
                </a:extLst>
              </p:cNvPr>
              <p:cNvSpPr>
                <a:spLocks noGrp="1" noRot="1" noChangeAspect="1" noMove="1" noResize="1" noEditPoints="1" noAdjustHandles="1" noChangeArrowheads="1" noChangeShapeType="1" noTextEdit="1"/>
              </p:cNvSpPr>
              <p:nvPr>
                <p:ph idx="1"/>
              </p:nvPr>
            </p:nvSpPr>
            <p:spPr>
              <a:xfrm>
                <a:off x="609600" y="2441749"/>
                <a:ext cx="10972800" cy="4111453"/>
              </a:xfrm>
              <a:blipFill>
                <a:blip r:embed="rId3"/>
                <a:stretch>
                  <a:fillRect l="-1333" t="-118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44168D3-44E7-8542-99D2-945F6B7A6EE4}"/>
              </a:ext>
            </a:extLst>
          </p:cNvPr>
          <p:cNvSpPr>
            <a:spLocks noGrp="1"/>
          </p:cNvSpPr>
          <p:nvPr>
            <p:ph type="sldNum" sz="quarter" idx="12"/>
          </p:nvPr>
        </p:nvSpPr>
        <p:spPr/>
        <p:txBody>
          <a:bodyPr/>
          <a:lstStyle/>
          <a:p>
            <a:fld id="{CCF77436-EC8C-4AA7-8F7E-35D67B363DD7}" type="slidenum">
              <a:rPr lang="en-US" smtClean="0"/>
              <a:pPr/>
              <a:t>50</a:t>
            </a:fld>
            <a:endParaRPr lang="en-US" dirty="0"/>
          </a:p>
        </p:txBody>
      </p:sp>
      <p:sp>
        <p:nvSpPr>
          <p:cNvPr id="35" name="Oval 34">
            <a:extLst>
              <a:ext uri="{FF2B5EF4-FFF2-40B4-BE49-F238E27FC236}">
                <a16:creationId xmlns:a16="http://schemas.microsoft.com/office/drawing/2014/main" id="{D80E6E67-601E-8E48-AA3F-DD91B539A5C1}"/>
              </a:ext>
            </a:extLst>
          </p:cNvPr>
          <p:cNvSpPr/>
          <p:nvPr/>
        </p:nvSpPr>
        <p:spPr>
          <a:xfrm>
            <a:off x="20607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36" name="Straight Arrow Connector 35">
            <a:extLst>
              <a:ext uri="{FF2B5EF4-FFF2-40B4-BE49-F238E27FC236}">
                <a16:creationId xmlns:a16="http://schemas.microsoft.com/office/drawing/2014/main" id="{3FFF3DD5-D5FF-6B44-81F1-599A9EB93585}"/>
              </a:ext>
            </a:extLst>
          </p:cNvPr>
          <p:cNvCxnSpPr>
            <a:cxnSpLocks/>
          </p:cNvCxnSpPr>
          <p:nvPr/>
        </p:nvCxnSpPr>
        <p:spPr>
          <a:xfrm>
            <a:off x="24924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7" name="Oval 36">
            <a:extLst>
              <a:ext uri="{FF2B5EF4-FFF2-40B4-BE49-F238E27FC236}">
                <a16:creationId xmlns:a16="http://schemas.microsoft.com/office/drawing/2014/main" id="{8A3FA042-630A-954D-B1DD-1814E155FB21}"/>
              </a:ext>
            </a:extLst>
          </p:cNvPr>
          <p:cNvSpPr/>
          <p:nvPr/>
        </p:nvSpPr>
        <p:spPr>
          <a:xfrm>
            <a:off x="20607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38" name="Straight Arrow Connector 37">
            <a:extLst>
              <a:ext uri="{FF2B5EF4-FFF2-40B4-BE49-F238E27FC236}">
                <a16:creationId xmlns:a16="http://schemas.microsoft.com/office/drawing/2014/main" id="{1AF4D171-9A05-9C46-9DC4-9F9EC67B0CE1}"/>
              </a:ext>
            </a:extLst>
          </p:cNvPr>
          <p:cNvCxnSpPr>
            <a:cxnSpLocks/>
            <a:stCxn id="35" idx="4"/>
            <a:endCxn id="37" idx="0"/>
          </p:cNvCxnSpPr>
          <p:nvPr/>
        </p:nvCxnSpPr>
        <p:spPr>
          <a:xfrm flipH="1">
            <a:off x="22765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9" name="Oval 38">
            <a:extLst>
              <a:ext uri="{FF2B5EF4-FFF2-40B4-BE49-F238E27FC236}">
                <a16:creationId xmlns:a16="http://schemas.microsoft.com/office/drawing/2014/main" id="{48BF216E-6C67-194E-B981-300E4A7D72C8}"/>
              </a:ext>
            </a:extLst>
          </p:cNvPr>
          <p:cNvSpPr/>
          <p:nvPr/>
        </p:nvSpPr>
        <p:spPr>
          <a:xfrm>
            <a:off x="28989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40" name="Straight Arrow Connector 39">
            <a:extLst>
              <a:ext uri="{FF2B5EF4-FFF2-40B4-BE49-F238E27FC236}">
                <a16:creationId xmlns:a16="http://schemas.microsoft.com/office/drawing/2014/main" id="{5BAA052D-944F-0E49-A20D-10C5FF38EE63}"/>
              </a:ext>
            </a:extLst>
          </p:cNvPr>
          <p:cNvCxnSpPr>
            <a:cxnSpLocks/>
          </p:cNvCxnSpPr>
          <p:nvPr/>
        </p:nvCxnSpPr>
        <p:spPr>
          <a:xfrm>
            <a:off x="33306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41" name="Oval 40">
            <a:extLst>
              <a:ext uri="{FF2B5EF4-FFF2-40B4-BE49-F238E27FC236}">
                <a16:creationId xmlns:a16="http://schemas.microsoft.com/office/drawing/2014/main" id="{13C2A414-053F-EE43-8940-CCFE264B276A}"/>
              </a:ext>
            </a:extLst>
          </p:cNvPr>
          <p:cNvSpPr/>
          <p:nvPr/>
        </p:nvSpPr>
        <p:spPr>
          <a:xfrm>
            <a:off x="28989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42" name="Straight Arrow Connector 41">
            <a:extLst>
              <a:ext uri="{FF2B5EF4-FFF2-40B4-BE49-F238E27FC236}">
                <a16:creationId xmlns:a16="http://schemas.microsoft.com/office/drawing/2014/main" id="{C4ECF97E-2522-9B4A-8A32-53A40F02F964}"/>
              </a:ext>
            </a:extLst>
          </p:cNvPr>
          <p:cNvCxnSpPr>
            <a:cxnSpLocks/>
            <a:stCxn id="39" idx="4"/>
            <a:endCxn id="41" idx="0"/>
          </p:cNvCxnSpPr>
          <p:nvPr/>
        </p:nvCxnSpPr>
        <p:spPr>
          <a:xfrm flipH="1">
            <a:off x="31147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2796E37B-B9F3-D444-95FB-A4FAF8B2960F}"/>
              </a:ext>
            </a:extLst>
          </p:cNvPr>
          <p:cNvSpPr/>
          <p:nvPr/>
        </p:nvSpPr>
        <p:spPr>
          <a:xfrm>
            <a:off x="37371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44" name="Straight Arrow Connector 43">
            <a:extLst>
              <a:ext uri="{FF2B5EF4-FFF2-40B4-BE49-F238E27FC236}">
                <a16:creationId xmlns:a16="http://schemas.microsoft.com/office/drawing/2014/main" id="{76269631-4E1F-7742-BD72-07FD8079D7C8}"/>
              </a:ext>
            </a:extLst>
          </p:cNvPr>
          <p:cNvCxnSpPr>
            <a:cxnSpLocks/>
          </p:cNvCxnSpPr>
          <p:nvPr/>
        </p:nvCxnSpPr>
        <p:spPr>
          <a:xfrm>
            <a:off x="41688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BF2F406B-DB40-DB43-BA46-6A167A08CA55}"/>
              </a:ext>
            </a:extLst>
          </p:cNvPr>
          <p:cNvSpPr/>
          <p:nvPr/>
        </p:nvSpPr>
        <p:spPr>
          <a:xfrm>
            <a:off x="37371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46" name="Straight Arrow Connector 45">
            <a:extLst>
              <a:ext uri="{FF2B5EF4-FFF2-40B4-BE49-F238E27FC236}">
                <a16:creationId xmlns:a16="http://schemas.microsoft.com/office/drawing/2014/main" id="{DDC169F6-FC82-7745-8BF8-DFAD79166368}"/>
              </a:ext>
            </a:extLst>
          </p:cNvPr>
          <p:cNvCxnSpPr>
            <a:cxnSpLocks/>
            <a:stCxn id="43" idx="4"/>
            <a:endCxn id="45" idx="0"/>
          </p:cNvCxnSpPr>
          <p:nvPr/>
        </p:nvCxnSpPr>
        <p:spPr>
          <a:xfrm flipH="1">
            <a:off x="39529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53534627-95A5-6740-95C6-81FB26AE3557}"/>
              </a:ext>
            </a:extLst>
          </p:cNvPr>
          <p:cNvCxnSpPr>
            <a:cxnSpLocks/>
          </p:cNvCxnSpPr>
          <p:nvPr/>
        </p:nvCxnSpPr>
        <p:spPr>
          <a:xfrm>
            <a:off x="4622696" y="128930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042219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4D9C9-298C-43E5-BF10-4B390778D13E}"/>
              </a:ext>
            </a:extLst>
          </p:cNvPr>
          <p:cNvSpPr>
            <a:spLocks noGrp="1"/>
          </p:cNvSpPr>
          <p:nvPr>
            <p:ph type="title"/>
          </p:nvPr>
        </p:nvSpPr>
        <p:spPr/>
        <p:txBody>
          <a:bodyPr/>
          <a:lstStyle/>
          <a:p>
            <a:r>
              <a:rPr lang="en-US" dirty="0"/>
              <a:t>Case Study: Robot Localization</a:t>
            </a:r>
          </a:p>
        </p:txBody>
      </p:sp>
      <p:sp>
        <p:nvSpPr>
          <p:cNvPr id="3" name="Content Placeholder 2">
            <a:extLst>
              <a:ext uri="{FF2B5EF4-FFF2-40B4-BE49-F238E27FC236}">
                <a16:creationId xmlns:a16="http://schemas.microsoft.com/office/drawing/2014/main" id="{4CB097E7-4F17-4D6F-A865-12BF31C6F73F}"/>
              </a:ext>
            </a:extLst>
          </p:cNvPr>
          <p:cNvSpPr>
            <a:spLocks noGrp="1"/>
          </p:cNvSpPr>
          <p:nvPr>
            <p:ph idx="1"/>
          </p:nvPr>
        </p:nvSpPr>
        <p:spPr>
          <a:xfrm>
            <a:off x="609600" y="2519446"/>
            <a:ext cx="10972800" cy="4033756"/>
          </a:xfrm>
        </p:spPr>
        <p:txBody>
          <a:bodyPr>
            <a:normAutofit/>
          </a:bodyPr>
          <a:lstStyle/>
          <a:p>
            <a:r>
              <a:rPr lang="en-US" dirty="0"/>
              <a:t>The robot knows the map, but is short-sighted and doesn’t know its current position.</a:t>
            </a:r>
          </a:p>
          <a:p>
            <a:r>
              <a:rPr lang="en-US" dirty="0"/>
              <a:t>It aims to find its position as it moves and gains more information.</a:t>
            </a:r>
          </a:p>
          <a:p>
            <a:r>
              <a:rPr lang="en-US" dirty="0"/>
              <a:t>Robot moves (with errors): distance</a:t>
            </a:r>
          </a:p>
          <a:p>
            <a:r>
              <a:rPr lang="en-US" dirty="0"/>
              <a:t>Robot senses (with errors): landmarks</a:t>
            </a:r>
          </a:p>
        </p:txBody>
      </p:sp>
      <p:sp>
        <p:nvSpPr>
          <p:cNvPr id="4" name="Slide Number Placeholder 3">
            <a:extLst>
              <a:ext uri="{FF2B5EF4-FFF2-40B4-BE49-F238E27FC236}">
                <a16:creationId xmlns:a16="http://schemas.microsoft.com/office/drawing/2014/main" id="{07BACCD7-EAD0-4D58-8A64-F03275E5EF34}"/>
              </a:ext>
            </a:extLst>
          </p:cNvPr>
          <p:cNvSpPr>
            <a:spLocks noGrp="1"/>
          </p:cNvSpPr>
          <p:nvPr>
            <p:ph type="sldNum" sz="quarter" idx="12"/>
          </p:nvPr>
        </p:nvSpPr>
        <p:spPr/>
        <p:txBody>
          <a:bodyPr/>
          <a:lstStyle/>
          <a:p>
            <a:fld id="{CCF77436-EC8C-4AA7-8F7E-35D67B363DD7}" type="slidenum">
              <a:rPr lang="en-US" smtClean="0"/>
              <a:pPr/>
              <a:t>51</a:t>
            </a:fld>
            <a:endParaRPr lang="en-US" dirty="0"/>
          </a:p>
        </p:txBody>
      </p:sp>
      <p:sp>
        <p:nvSpPr>
          <p:cNvPr id="5" name="Rectangle 4">
            <a:extLst>
              <a:ext uri="{FF2B5EF4-FFF2-40B4-BE49-F238E27FC236}">
                <a16:creationId xmlns:a16="http://schemas.microsoft.com/office/drawing/2014/main" id="{038CCE5C-A645-403A-AC06-C54D23771F86}"/>
              </a:ext>
            </a:extLst>
          </p:cNvPr>
          <p:cNvSpPr/>
          <p:nvPr/>
        </p:nvSpPr>
        <p:spPr>
          <a:xfrm>
            <a:off x="2693324" y="1213378"/>
            <a:ext cx="6324600" cy="765048"/>
          </a:xfrm>
          <a:prstGeom prst="rect">
            <a:avLst/>
          </a:prstGeom>
          <a:solidFill>
            <a:schemeClr val="bg2">
              <a:lumMod val="50000"/>
            </a:scheme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6" name="Delay 6">
            <a:extLst>
              <a:ext uri="{FF2B5EF4-FFF2-40B4-BE49-F238E27FC236}">
                <a16:creationId xmlns:a16="http://schemas.microsoft.com/office/drawing/2014/main" id="{FEFC181A-E95F-41C4-BC76-88BCC474C314}"/>
              </a:ext>
            </a:extLst>
          </p:cNvPr>
          <p:cNvSpPr/>
          <p:nvPr/>
        </p:nvSpPr>
        <p:spPr>
          <a:xfrm rot="16200000">
            <a:off x="3417986" y="1560088"/>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7" name="Delay 7">
            <a:extLst>
              <a:ext uri="{FF2B5EF4-FFF2-40B4-BE49-F238E27FC236}">
                <a16:creationId xmlns:a16="http://schemas.microsoft.com/office/drawing/2014/main" id="{821C8E81-8434-4FB7-B256-5A525CACEA4C}"/>
              </a:ext>
            </a:extLst>
          </p:cNvPr>
          <p:cNvSpPr/>
          <p:nvPr/>
        </p:nvSpPr>
        <p:spPr>
          <a:xfrm rot="16200000">
            <a:off x="4103786" y="1560087"/>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Delay 8">
            <a:extLst>
              <a:ext uri="{FF2B5EF4-FFF2-40B4-BE49-F238E27FC236}">
                <a16:creationId xmlns:a16="http://schemas.microsoft.com/office/drawing/2014/main" id="{5F707F28-1510-4F16-AEF9-FB4021A5CB63}"/>
              </a:ext>
            </a:extLst>
          </p:cNvPr>
          <p:cNvSpPr/>
          <p:nvPr/>
        </p:nvSpPr>
        <p:spPr>
          <a:xfrm rot="16200000">
            <a:off x="7227986" y="1560088"/>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Rectangle 8">
            <a:extLst>
              <a:ext uri="{FF2B5EF4-FFF2-40B4-BE49-F238E27FC236}">
                <a16:creationId xmlns:a16="http://schemas.microsoft.com/office/drawing/2014/main" id="{AE75560E-EB32-48DD-A106-615D305FC6D5}"/>
              </a:ext>
            </a:extLst>
          </p:cNvPr>
          <p:cNvSpPr/>
          <p:nvPr/>
        </p:nvSpPr>
        <p:spPr>
          <a:xfrm>
            <a:off x="4640172" y="1407846"/>
            <a:ext cx="2430905" cy="461665"/>
          </a:xfrm>
          <a:prstGeom prst="rect">
            <a:avLst/>
          </a:prstGeom>
        </p:spPr>
        <p:txBody>
          <a:bodyPr wrap="square">
            <a:spAutoFit/>
          </a:bodyPr>
          <a:lstStyle/>
          <a:p>
            <a:r>
              <a:rPr lang="en-US" sz="2400" dirty="0">
                <a:solidFill>
                  <a:schemeClr val="bg1"/>
                </a:solidFill>
                <a:latin typeface="Candara" panose="020E0502030303020204" pitchFamily="34" charset="0"/>
              </a:rPr>
              <a:t>3 landmark doors</a:t>
            </a:r>
          </a:p>
        </p:txBody>
      </p:sp>
      <p:pic>
        <p:nvPicPr>
          <p:cNvPr id="10" name="Content Placeholder 10" descr="Rat">
            <a:extLst>
              <a:ext uri="{FF2B5EF4-FFF2-40B4-BE49-F238E27FC236}">
                <a16:creationId xmlns:a16="http://schemas.microsoft.com/office/drawing/2014/main" id="{5C52CF23-AD7F-4E67-852E-BDD835C9E4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5147" y="1909846"/>
            <a:ext cx="609600" cy="609600"/>
          </a:xfrm>
          <a:prstGeom prst="rect">
            <a:avLst/>
          </a:prstGeom>
        </p:spPr>
      </p:pic>
    </p:spTree>
    <p:extLst>
      <p:ext uri="{BB962C8B-B14F-4D97-AF65-F5344CB8AC3E}">
        <p14:creationId xmlns:p14="http://schemas.microsoft.com/office/powerpoint/2010/main" val="201736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3192-AB40-7340-B405-A4F1BF8F6FAF}"/>
              </a:ext>
            </a:extLst>
          </p:cNvPr>
          <p:cNvSpPr>
            <a:spLocks noGrp="1"/>
          </p:cNvSpPr>
          <p:nvPr>
            <p:ph type="title"/>
          </p:nvPr>
        </p:nvSpPr>
        <p:spPr/>
        <p:txBody>
          <a:bodyPr/>
          <a:lstStyle/>
          <a:p>
            <a:r>
              <a:rPr lang="en-US" dirty="0"/>
              <a:t>Example: t=0</a:t>
            </a:r>
          </a:p>
        </p:txBody>
      </p:sp>
      <p:pic>
        <p:nvPicPr>
          <p:cNvPr id="11" name="Content Placeholder 10" descr="Rat">
            <a:extLst>
              <a:ext uri="{FF2B5EF4-FFF2-40B4-BE49-F238E27FC236}">
                <a16:creationId xmlns:a16="http://schemas.microsoft.com/office/drawing/2014/main" id="{F50C0E08-1A06-724D-8D2E-A9A089889B0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5359399" y="2301240"/>
            <a:ext cx="609600" cy="609600"/>
          </a:xfrm>
        </p:spPr>
      </p:pic>
      <p:sp>
        <p:nvSpPr>
          <p:cNvPr id="4" name="Slide Number Placeholder 3">
            <a:extLst>
              <a:ext uri="{FF2B5EF4-FFF2-40B4-BE49-F238E27FC236}">
                <a16:creationId xmlns:a16="http://schemas.microsoft.com/office/drawing/2014/main" id="{67049713-418C-1540-802B-D3E7CF44E2FF}"/>
              </a:ext>
            </a:extLst>
          </p:cNvPr>
          <p:cNvSpPr>
            <a:spLocks noGrp="1"/>
          </p:cNvSpPr>
          <p:nvPr>
            <p:ph type="sldNum" sz="quarter" idx="12"/>
          </p:nvPr>
        </p:nvSpPr>
        <p:spPr/>
        <p:txBody>
          <a:bodyPr/>
          <a:lstStyle/>
          <a:p>
            <a:pPr>
              <a:defRPr/>
            </a:pPr>
            <a:fld id="{CCF77436-EC8C-4AA7-8F7E-35D67B363DD7}" type="slidenum">
              <a:rPr lang="en-US" smtClean="0"/>
              <a:pPr>
                <a:defRPr/>
              </a:pPr>
              <a:t>52</a:t>
            </a:fld>
            <a:endParaRPr lang="en-US" dirty="0"/>
          </a:p>
        </p:txBody>
      </p:sp>
      <p:pic>
        <p:nvPicPr>
          <p:cNvPr id="6" name="Picture 5">
            <a:extLst>
              <a:ext uri="{FF2B5EF4-FFF2-40B4-BE49-F238E27FC236}">
                <a16:creationId xmlns:a16="http://schemas.microsoft.com/office/drawing/2014/main" id="{097BBDC2-EB6C-964A-8823-B81655CDF3F3}"/>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784600" y="3060531"/>
            <a:ext cx="6324600" cy="594360"/>
          </a:xfrm>
          <a:prstGeom prst="rect">
            <a:avLst/>
          </a:prstGeom>
        </p:spPr>
      </p:pic>
      <p:sp>
        <p:nvSpPr>
          <p:cNvPr id="7" name="Rectangle 6">
            <a:extLst>
              <a:ext uri="{FF2B5EF4-FFF2-40B4-BE49-F238E27FC236}">
                <a16:creationId xmlns:a16="http://schemas.microsoft.com/office/drawing/2014/main" id="{7513F623-0AB6-E54F-8118-58A8BB79C802}"/>
              </a:ext>
            </a:extLst>
          </p:cNvPr>
          <p:cNvSpPr/>
          <p:nvPr/>
        </p:nvSpPr>
        <p:spPr>
          <a:xfrm>
            <a:off x="3784600" y="1719072"/>
            <a:ext cx="6324600" cy="765048"/>
          </a:xfrm>
          <a:prstGeom prst="rect">
            <a:avLst/>
          </a:prstGeom>
          <a:solidFill>
            <a:schemeClr val="bg2">
              <a:lumMod val="50000"/>
            </a:scheme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Delay 7">
            <a:extLst>
              <a:ext uri="{FF2B5EF4-FFF2-40B4-BE49-F238E27FC236}">
                <a16:creationId xmlns:a16="http://schemas.microsoft.com/office/drawing/2014/main" id="{504A311D-A1BB-BD41-AD22-692DAC43D0F7}"/>
              </a:ext>
            </a:extLst>
          </p:cNvPr>
          <p:cNvSpPr/>
          <p:nvPr/>
        </p:nvSpPr>
        <p:spPr>
          <a:xfrm rot="16200000">
            <a:off x="5398262" y="206578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Delay 8">
            <a:extLst>
              <a:ext uri="{FF2B5EF4-FFF2-40B4-BE49-F238E27FC236}">
                <a16:creationId xmlns:a16="http://schemas.microsoft.com/office/drawing/2014/main" id="{1C4925F1-8DBE-3D4A-BCC2-317CEC8DE347}"/>
              </a:ext>
            </a:extLst>
          </p:cNvPr>
          <p:cNvSpPr/>
          <p:nvPr/>
        </p:nvSpPr>
        <p:spPr>
          <a:xfrm rot="16200000">
            <a:off x="6363461" y="206578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Delay 9">
            <a:extLst>
              <a:ext uri="{FF2B5EF4-FFF2-40B4-BE49-F238E27FC236}">
                <a16:creationId xmlns:a16="http://schemas.microsoft.com/office/drawing/2014/main" id="{67499E6B-5EA4-4E4F-AC85-81BE59D7050D}"/>
              </a:ext>
            </a:extLst>
          </p:cNvPr>
          <p:cNvSpPr/>
          <p:nvPr/>
        </p:nvSpPr>
        <p:spPr>
          <a:xfrm rot="16200000">
            <a:off x="7950961" y="206578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3" name="Picture 12">
            <a:extLst>
              <a:ext uri="{FF2B5EF4-FFF2-40B4-BE49-F238E27FC236}">
                <a16:creationId xmlns:a16="http://schemas.microsoft.com/office/drawing/2014/main" id="{F6104363-ED7A-F245-9B80-B9D9AD506349}"/>
              </a:ext>
            </a:extLst>
          </p:cNvPr>
          <p:cNvPicPr>
            <a:picLocks/>
          </p:cNvPicPr>
          <p:nvPr/>
        </p:nvPicPr>
        <p:blipFill rotWithShape="1">
          <a:blip r:embed="rId6">
            <a:extLst>
              <a:ext uri="{28A0092B-C50C-407E-A947-70E740481C1C}">
                <a14:useLocalDpi xmlns:a14="http://schemas.microsoft.com/office/drawing/2010/main"/>
              </a:ext>
            </a:extLst>
          </a:blip>
          <a:srcRect/>
          <a:stretch/>
        </p:blipFill>
        <p:spPr>
          <a:xfrm>
            <a:off x="3784600" y="4231302"/>
            <a:ext cx="6324600" cy="594360"/>
          </a:xfrm>
          <a:prstGeom prst="rect">
            <a:avLst/>
          </a:prstGeom>
        </p:spPr>
      </p:pic>
      <p:pic>
        <p:nvPicPr>
          <p:cNvPr id="14" name="Picture 13">
            <a:extLst>
              <a:ext uri="{FF2B5EF4-FFF2-40B4-BE49-F238E27FC236}">
                <a16:creationId xmlns:a16="http://schemas.microsoft.com/office/drawing/2014/main" id="{5400BEF5-09BF-EB4F-A834-AE9B6BD496D0}"/>
              </a:ext>
            </a:extLst>
          </p:cNvPr>
          <p:cNvPicPr>
            <a:picLocks/>
          </p:cNvPicPr>
          <p:nvPr/>
        </p:nvPicPr>
        <p:blipFill rotWithShape="1">
          <a:blip r:embed="rId7">
            <a:extLst>
              <a:ext uri="{28A0092B-C50C-407E-A947-70E740481C1C}">
                <a14:useLocalDpi xmlns:a14="http://schemas.microsoft.com/office/drawing/2010/main"/>
              </a:ext>
            </a:extLst>
          </a:blip>
          <a:srcRect/>
          <a:stretch/>
        </p:blipFill>
        <p:spPr>
          <a:xfrm>
            <a:off x="3784600" y="5349240"/>
            <a:ext cx="6324600" cy="594360"/>
          </a:xfrm>
          <a:prstGeom prst="rect">
            <a:avLst/>
          </a:prstGeom>
        </p:spPr>
      </p:pic>
      <p:sp>
        <p:nvSpPr>
          <p:cNvPr id="15" name="Rectangle 14">
            <a:extLst>
              <a:ext uri="{FF2B5EF4-FFF2-40B4-BE49-F238E27FC236}">
                <a16:creationId xmlns:a16="http://schemas.microsoft.com/office/drawing/2014/main" id="{FA2158A1-EB65-C840-954C-560087E6CD5A}"/>
              </a:ext>
            </a:extLst>
          </p:cNvPr>
          <p:cNvSpPr/>
          <p:nvPr/>
        </p:nvSpPr>
        <p:spPr>
          <a:xfrm>
            <a:off x="2108200" y="2910841"/>
            <a:ext cx="1676400" cy="830997"/>
          </a:xfrm>
          <a:prstGeom prst="rect">
            <a:avLst/>
          </a:prstGeom>
        </p:spPr>
        <p:txBody>
          <a:bodyPr wrap="square">
            <a:spAutoFit/>
          </a:bodyPr>
          <a:lstStyle/>
          <a:p>
            <a:r>
              <a:rPr lang="en-US" sz="2400" dirty="0">
                <a:latin typeface="Candara" panose="020E0502030303020204" pitchFamily="34" charset="0"/>
              </a:rPr>
              <a:t>Random Sampling</a:t>
            </a:r>
          </a:p>
        </p:txBody>
      </p:sp>
      <p:sp>
        <p:nvSpPr>
          <p:cNvPr id="16" name="Rectangle 15">
            <a:extLst>
              <a:ext uri="{FF2B5EF4-FFF2-40B4-BE49-F238E27FC236}">
                <a16:creationId xmlns:a16="http://schemas.microsoft.com/office/drawing/2014/main" id="{A83B62D0-EF02-A247-8E45-16A8B8D40D3E}"/>
              </a:ext>
            </a:extLst>
          </p:cNvPr>
          <p:cNvSpPr/>
          <p:nvPr/>
        </p:nvSpPr>
        <p:spPr>
          <a:xfrm>
            <a:off x="2108200" y="4073823"/>
            <a:ext cx="1676400" cy="830997"/>
          </a:xfrm>
          <a:prstGeom prst="rect">
            <a:avLst/>
          </a:prstGeom>
        </p:spPr>
        <p:txBody>
          <a:bodyPr wrap="square">
            <a:spAutoFit/>
          </a:bodyPr>
          <a:lstStyle/>
          <a:p>
            <a:r>
              <a:rPr lang="en-US" sz="2400" dirty="0">
                <a:latin typeface="Candara" panose="020E0502030303020204" pitchFamily="34" charset="0"/>
              </a:rPr>
              <a:t>Sensor update</a:t>
            </a:r>
          </a:p>
        </p:txBody>
      </p:sp>
      <p:sp>
        <p:nvSpPr>
          <p:cNvPr id="17" name="Rectangle 16">
            <a:extLst>
              <a:ext uri="{FF2B5EF4-FFF2-40B4-BE49-F238E27FC236}">
                <a16:creationId xmlns:a16="http://schemas.microsoft.com/office/drawing/2014/main" id="{4F4CB04D-43DF-2644-AB66-858D68AA589C}"/>
              </a:ext>
            </a:extLst>
          </p:cNvPr>
          <p:cNvSpPr/>
          <p:nvPr/>
        </p:nvSpPr>
        <p:spPr>
          <a:xfrm>
            <a:off x="2108200" y="5230922"/>
            <a:ext cx="1758308" cy="461665"/>
          </a:xfrm>
          <a:prstGeom prst="rect">
            <a:avLst/>
          </a:prstGeom>
        </p:spPr>
        <p:txBody>
          <a:bodyPr wrap="square">
            <a:spAutoFit/>
          </a:bodyPr>
          <a:lstStyle/>
          <a:p>
            <a:r>
              <a:rPr lang="en-US" sz="2400" dirty="0">
                <a:latin typeface="Candara" panose="020E0502030303020204" pitchFamily="34" charset="0"/>
              </a:rPr>
              <a:t>Resampling</a:t>
            </a:r>
          </a:p>
        </p:txBody>
      </p:sp>
      <p:sp>
        <p:nvSpPr>
          <p:cNvPr id="18" name="Rectangle 17">
            <a:extLst>
              <a:ext uri="{FF2B5EF4-FFF2-40B4-BE49-F238E27FC236}">
                <a16:creationId xmlns:a16="http://schemas.microsoft.com/office/drawing/2014/main" id="{1F57C918-4AD6-1A4F-A356-C0818CC30AF5}"/>
              </a:ext>
            </a:extLst>
          </p:cNvPr>
          <p:cNvSpPr/>
          <p:nvPr/>
        </p:nvSpPr>
        <p:spPr>
          <a:xfrm>
            <a:off x="3218873" y="6399014"/>
            <a:ext cx="5500253" cy="369332"/>
          </a:xfrm>
          <a:prstGeom prst="rect">
            <a:avLst/>
          </a:prstGeom>
        </p:spPr>
        <p:txBody>
          <a:bodyPr wrap="square">
            <a:spAutoFit/>
          </a:bodyPr>
          <a:lstStyle/>
          <a:p>
            <a:r>
              <a:rPr lang="en-US" dirty="0">
                <a:solidFill>
                  <a:schemeClr val="bg1">
                    <a:lumMod val="50000"/>
                  </a:schemeClr>
                </a:solidFill>
                <a:latin typeface="Candara" panose="020E0502030303020204" pitchFamily="34" charset="0"/>
              </a:rPr>
              <a:t>https://</a:t>
            </a:r>
            <a:r>
              <a:rPr lang="en-US" dirty="0" err="1">
                <a:solidFill>
                  <a:schemeClr val="bg1">
                    <a:lumMod val="50000"/>
                  </a:schemeClr>
                </a:solidFill>
                <a:latin typeface="Candara" panose="020E0502030303020204" pitchFamily="34" charset="0"/>
              </a:rPr>
              <a:t>en.wikipedia.org</a:t>
            </a:r>
            <a:r>
              <a:rPr lang="en-US" dirty="0">
                <a:solidFill>
                  <a:schemeClr val="bg1">
                    <a:lumMod val="50000"/>
                  </a:schemeClr>
                </a:solidFill>
                <a:latin typeface="Candara" panose="020E0502030303020204" pitchFamily="34" charset="0"/>
              </a:rPr>
              <a:t>/wiki/</a:t>
            </a:r>
            <a:r>
              <a:rPr lang="en-US" dirty="0" err="1">
                <a:solidFill>
                  <a:schemeClr val="bg1">
                    <a:lumMod val="50000"/>
                  </a:schemeClr>
                </a:solidFill>
                <a:latin typeface="Candara" panose="020E0502030303020204" pitchFamily="34" charset="0"/>
              </a:rPr>
              <a:t>Monte_Carlo_localization</a:t>
            </a:r>
            <a:endParaRPr lang="en-US" dirty="0">
              <a:solidFill>
                <a:schemeClr val="bg1">
                  <a:lumMod val="50000"/>
                </a:schemeClr>
              </a:solidFill>
              <a:latin typeface="Candara" panose="020E0502030303020204" pitchFamily="34" charset="0"/>
            </a:endParaRPr>
          </a:p>
        </p:txBody>
      </p:sp>
    </p:spTree>
    <p:extLst>
      <p:ext uri="{BB962C8B-B14F-4D97-AF65-F5344CB8AC3E}">
        <p14:creationId xmlns:p14="http://schemas.microsoft.com/office/powerpoint/2010/main" val="374600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3192-AB40-7340-B405-A4F1BF8F6FAF}"/>
              </a:ext>
            </a:extLst>
          </p:cNvPr>
          <p:cNvSpPr>
            <a:spLocks noGrp="1"/>
          </p:cNvSpPr>
          <p:nvPr>
            <p:ph type="title"/>
          </p:nvPr>
        </p:nvSpPr>
        <p:spPr/>
        <p:txBody>
          <a:bodyPr/>
          <a:lstStyle/>
          <a:p>
            <a:r>
              <a:rPr lang="en-US" dirty="0"/>
              <a:t>Example: t=1</a:t>
            </a:r>
          </a:p>
        </p:txBody>
      </p:sp>
      <p:pic>
        <p:nvPicPr>
          <p:cNvPr id="11" name="Content Placeholder 10" descr="Rat">
            <a:extLst>
              <a:ext uri="{FF2B5EF4-FFF2-40B4-BE49-F238E27FC236}">
                <a16:creationId xmlns:a16="http://schemas.microsoft.com/office/drawing/2014/main" id="{F50C0E08-1A06-724D-8D2E-A9A089889B0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934200" y="2327825"/>
            <a:ext cx="609600" cy="609600"/>
          </a:xfrm>
        </p:spPr>
      </p:pic>
      <p:sp>
        <p:nvSpPr>
          <p:cNvPr id="4" name="Slide Number Placeholder 3">
            <a:extLst>
              <a:ext uri="{FF2B5EF4-FFF2-40B4-BE49-F238E27FC236}">
                <a16:creationId xmlns:a16="http://schemas.microsoft.com/office/drawing/2014/main" id="{67049713-418C-1540-802B-D3E7CF44E2FF}"/>
              </a:ext>
            </a:extLst>
          </p:cNvPr>
          <p:cNvSpPr>
            <a:spLocks noGrp="1"/>
          </p:cNvSpPr>
          <p:nvPr>
            <p:ph type="sldNum" sz="quarter" idx="12"/>
          </p:nvPr>
        </p:nvSpPr>
        <p:spPr/>
        <p:txBody>
          <a:bodyPr/>
          <a:lstStyle/>
          <a:p>
            <a:pPr>
              <a:defRPr/>
            </a:pPr>
            <a:fld id="{CCF77436-EC8C-4AA7-8F7E-35D67B363DD7}" type="slidenum">
              <a:rPr lang="en-US" smtClean="0"/>
              <a:pPr>
                <a:defRPr/>
              </a:pPr>
              <a:t>53</a:t>
            </a:fld>
            <a:endParaRPr lang="en-US" dirty="0"/>
          </a:p>
        </p:txBody>
      </p:sp>
      <p:sp>
        <p:nvSpPr>
          <p:cNvPr id="7" name="Rectangle 6">
            <a:extLst>
              <a:ext uri="{FF2B5EF4-FFF2-40B4-BE49-F238E27FC236}">
                <a16:creationId xmlns:a16="http://schemas.microsoft.com/office/drawing/2014/main" id="{7513F623-0AB6-E54F-8118-58A8BB79C802}"/>
              </a:ext>
            </a:extLst>
          </p:cNvPr>
          <p:cNvSpPr/>
          <p:nvPr/>
        </p:nvSpPr>
        <p:spPr>
          <a:xfrm>
            <a:off x="3784600" y="1719072"/>
            <a:ext cx="6324600" cy="765048"/>
          </a:xfrm>
          <a:prstGeom prst="rect">
            <a:avLst/>
          </a:prstGeom>
          <a:solidFill>
            <a:schemeClr val="bg2">
              <a:lumMod val="50000"/>
            </a:scheme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Delay 7">
            <a:extLst>
              <a:ext uri="{FF2B5EF4-FFF2-40B4-BE49-F238E27FC236}">
                <a16:creationId xmlns:a16="http://schemas.microsoft.com/office/drawing/2014/main" id="{504A311D-A1BB-BD41-AD22-692DAC43D0F7}"/>
              </a:ext>
            </a:extLst>
          </p:cNvPr>
          <p:cNvSpPr/>
          <p:nvPr/>
        </p:nvSpPr>
        <p:spPr>
          <a:xfrm rot="16200000">
            <a:off x="5398262" y="206578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Delay 8">
            <a:extLst>
              <a:ext uri="{FF2B5EF4-FFF2-40B4-BE49-F238E27FC236}">
                <a16:creationId xmlns:a16="http://schemas.microsoft.com/office/drawing/2014/main" id="{1C4925F1-8DBE-3D4A-BCC2-317CEC8DE347}"/>
              </a:ext>
            </a:extLst>
          </p:cNvPr>
          <p:cNvSpPr/>
          <p:nvPr/>
        </p:nvSpPr>
        <p:spPr>
          <a:xfrm rot="16200000">
            <a:off x="6363461" y="206578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Delay 9">
            <a:extLst>
              <a:ext uri="{FF2B5EF4-FFF2-40B4-BE49-F238E27FC236}">
                <a16:creationId xmlns:a16="http://schemas.microsoft.com/office/drawing/2014/main" id="{67499E6B-5EA4-4E4F-AC85-81BE59D7050D}"/>
              </a:ext>
            </a:extLst>
          </p:cNvPr>
          <p:cNvSpPr/>
          <p:nvPr/>
        </p:nvSpPr>
        <p:spPr>
          <a:xfrm rot="16200000">
            <a:off x="7950961" y="206578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5" name="Rectangle 14">
            <a:extLst>
              <a:ext uri="{FF2B5EF4-FFF2-40B4-BE49-F238E27FC236}">
                <a16:creationId xmlns:a16="http://schemas.microsoft.com/office/drawing/2014/main" id="{FA2158A1-EB65-C840-954C-560087E6CD5A}"/>
              </a:ext>
            </a:extLst>
          </p:cNvPr>
          <p:cNvSpPr/>
          <p:nvPr/>
        </p:nvSpPr>
        <p:spPr>
          <a:xfrm>
            <a:off x="2108200" y="2910841"/>
            <a:ext cx="1676400" cy="830997"/>
          </a:xfrm>
          <a:prstGeom prst="rect">
            <a:avLst/>
          </a:prstGeom>
        </p:spPr>
        <p:txBody>
          <a:bodyPr wrap="square">
            <a:spAutoFit/>
          </a:bodyPr>
          <a:lstStyle/>
          <a:p>
            <a:r>
              <a:rPr lang="en-US" sz="2400" dirty="0">
                <a:latin typeface="Candara" panose="020E0502030303020204" pitchFamily="34" charset="0"/>
              </a:rPr>
              <a:t>Motion update</a:t>
            </a:r>
          </a:p>
        </p:txBody>
      </p:sp>
      <p:sp>
        <p:nvSpPr>
          <p:cNvPr id="16" name="Rectangle 15">
            <a:extLst>
              <a:ext uri="{FF2B5EF4-FFF2-40B4-BE49-F238E27FC236}">
                <a16:creationId xmlns:a16="http://schemas.microsoft.com/office/drawing/2014/main" id="{A83B62D0-EF02-A247-8E45-16A8B8D40D3E}"/>
              </a:ext>
            </a:extLst>
          </p:cNvPr>
          <p:cNvSpPr/>
          <p:nvPr/>
        </p:nvSpPr>
        <p:spPr>
          <a:xfrm>
            <a:off x="2108200" y="4073823"/>
            <a:ext cx="1676400" cy="830997"/>
          </a:xfrm>
          <a:prstGeom prst="rect">
            <a:avLst/>
          </a:prstGeom>
        </p:spPr>
        <p:txBody>
          <a:bodyPr wrap="square">
            <a:spAutoFit/>
          </a:bodyPr>
          <a:lstStyle/>
          <a:p>
            <a:r>
              <a:rPr lang="en-US" sz="2400" dirty="0">
                <a:latin typeface="Candara" panose="020E0502030303020204" pitchFamily="34" charset="0"/>
              </a:rPr>
              <a:t>Sensor update</a:t>
            </a:r>
          </a:p>
        </p:txBody>
      </p:sp>
      <p:sp>
        <p:nvSpPr>
          <p:cNvPr id="17" name="Rectangle 16">
            <a:extLst>
              <a:ext uri="{FF2B5EF4-FFF2-40B4-BE49-F238E27FC236}">
                <a16:creationId xmlns:a16="http://schemas.microsoft.com/office/drawing/2014/main" id="{4F4CB04D-43DF-2644-AB66-858D68AA589C}"/>
              </a:ext>
            </a:extLst>
          </p:cNvPr>
          <p:cNvSpPr/>
          <p:nvPr/>
        </p:nvSpPr>
        <p:spPr>
          <a:xfrm>
            <a:off x="2108200" y="5230922"/>
            <a:ext cx="1789130" cy="461665"/>
          </a:xfrm>
          <a:prstGeom prst="rect">
            <a:avLst/>
          </a:prstGeom>
        </p:spPr>
        <p:txBody>
          <a:bodyPr wrap="square">
            <a:spAutoFit/>
          </a:bodyPr>
          <a:lstStyle/>
          <a:p>
            <a:r>
              <a:rPr lang="en-US" sz="2400" dirty="0">
                <a:latin typeface="Candara" panose="020E0502030303020204" pitchFamily="34" charset="0"/>
              </a:rPr>
              <a:t>Resampling</a:t>
            </a:r>
          </a:p>
        </p:txBody>
      </p:sp>
      <p:pic>
        <p:nvPicPr>
          <p:cNvPr id="3" name="Picture 2">
            <a:extLst>
              <a:ext uri="{FF2B5EF4-FFF2-40B4-BE49-F238E27FC236}">
                <a16:creationId xmlns:a16="http://schemas.microsoft.com/office/drawing/2014/main" id="{CEA41376-99D4-8341-97EB-7C3CBBEBBCD1}"/>
              </a:ext>
            </a:extLst>
          </p:cNvPr>
          <p:cNvPicPr>
            <a:picLocks/>
          </p:cNvPicPr>
          <p:nvPr/>
        </p:nvPicPr>
        <p:blipFill rotWithShape="1">
          <a:blip r:embed="rId4">
            <a:extLst>
              <a:ext uri="{28A0092B-C50C-407E-A947-70E740481C1C}">
                <a14:useLocalDpi xmlns:a14="http://schemas.microsoft.com/office/drawing/2010/main"/>
              </a:ext>
            </a:extLst>
          </a:blip>
          <a:srcRect/>
          <a:stretch/>
        </p:blipFill>
        <p:spPr>
          <a:xfrm>
            <a:off x="3784600" y="3040886"/>
            <a:ext cx="6324600" cy="594360"/>
          </a:xfrm>
          <a:prstGeom prst="rect">
            <a:avLst/>
          </a:prstGeom>
        </p:spPr>
      </p:pic>
      <p:pic>
        <p:nvPicPr>
          <p:cNvPr id="5" name="Picture 4">
            <a:extLst>
              <a:ext uri="{FF2B5EF4-FFF2-40B4-BE49-F238E27FC236}">
                <a16:creationId xmlns:a16="http://schemas.microsoft.com/office/drawing/2014/main" id="{446C62A7-07C5-AD4D-8896-9928D5E8AF01}"/>
              </a:ext>
            </a:extLst>
          </p:cNvPr>
          <p:cNvPicPr>
            <a:picLocks/>
          </p:cNvPicPr>
          <p:nvPr/>
        </p:nvPicPr>
        <p:blipFill rotWithShape="1">
          <a:blip r:embed="rId5">
            <a:extLst>
              <a:ext uri="{28A0092B-C50C-407E-A947-70E740481C1C}">
                <a14:useLocalDpi xmlns:a14="http://schemas.microsoft.com/office/drawing/2010/main"/>
              </a:ext>
            </a:extLst>
          </a:blip>
          <a:srcRect/>
          <a:stretch/>
        </p:blipFill>
        <p:spPr>
          <a:xfrm>
            <a:off x="3784600" y="4186258"/>
            <a:ext cx="6324600" cy="594360"/>
          </a:xfrm>
          <a:prstGeom prst="rect">
            <a:avLst/>
          </a:prstGeom>
        </p:spPr>
      </p:pic>
      <p:pic>
        <p:nvPicPr>
          <p:cNvPr id="12" name="Picture 11">
            <a:extLst>
              <a:ext uri="{FF2B5EF4-FFF2-40B4-BE49-F238E27FC236}">
                <a16:creationId xmlns:a16="http://schemas.microsoft.com/office/drawing/2014/main" id="{65D35578-7236-C249-ABD6-4D8F3A96FD9D}"/>
              </a:ext>
            </a:extLst>
          </p:cNvPr>
          <p:cNvPicPr>
            <a:picLocks/>
          </p:cNvPicPr>
          <p:nvPr/>
        </p:nvPicPr>
        <p:blipFill rotWithShape="1">
          <a:blip r:embed="rId6">
            <a:extLst>
              <a:ext uri="{28A0092B-C50C-407E-A947-70E740481C1C}">
                <a14:useLocalDpi xmlns:a14="http://schemas.microsoft.com/office/drawing/2010/main"/>
              </a:ext>
            </a:extLst>
          </a:blip>
          <a:srcRect/>
          <a:stretch/>
        </p:blipFill>
        <p:spPr>
          <a:xfrm>
            <a:off x="3784600" y="5420699"/>
            <a:ext cx="6324600" cy="594360"/>
          </a:xfrm>
          <a:prstGeom prst="rect">
            <a:avLst/>
          </a:prstGeom>
        </p:spPr>
      </p:pic>
      <p:sp>
        <p:nvSpPr>
          <p:cNvPr id="19" name="Rectangle 18">
            <a:extLst>
              <a:ext uri="{FF2B5EF4-FFF2-40B4-BE49-F238E27FC236}">
                <a16:creationId xmlns:a16="http://schemas.microsoft.com/office/drawing/2014/main" id="{4BA3B59B-F455-BA4C-9025-5B6C168F2FAD}"/>
              </a:ext>
            </a:extLst>
          </p:cNvPr>
          <p:cNvSpPr/>
          <p:nvPr/>
        </p:nvSpPr>
        <p:spPr>
          <a:xfrm>
            <a:off x="3218873" y="6399014"/>
            <a:ext cx="5500253" cy="369332"/>
          </a:xfrm>
          <a:prstGeom prst="rect">
            <a:avLst/>
          </a:prstGeom>
        </p:spPr>
        <p:txBody>
          <a:bodyPr wrap="square">
            <a:spAutoFit/>
          </a:bodyPr>
          <a:lstStyle/>
          <a:p>
            <a:r>
              <a:rPr lang="en-US" dirty="0">
                <a:solidFill>
                  <a:schemeClr val="bg1">
                    <a:lumMod val="50000"/>
                  </a:schemeClr>
                </a:solidFill>
                <a:latin typeface="Candara" panose="020E0502030303020204" pitchFamily="34" charset="0"/>
              </a:rPr>
              <a:t>https://</a:t>
            </a:r>
            <a:r>
              <a:rPr lang="en-US" dirty="0" err="1">
                <a:solidFill>
                  <a:schemeClr val="bg1">
                    <a:lumMod val="50000"/>
                  </a:schemeClr>
                </a:solidFill>
                <a:latin typeface="Candara" panose="020E0502030303020204" pitchFamily="34" charset="0"/>
              </a:rPr>
              <a:t>en.wikipedia.org</a:t>
            </a:r>
            <a:r>
              <a:rPr lang="en-US" dirty="0">
                <a:solidFill>
                  <a:schemeClr val="bg1">
                    <a:lumMod val="50000"/>
                  </a:schemeClr>
                </a:solidFill>
                <a:latin typeface="Candara" panose="020E0502030303020204" pitchFamily="34" charset="0"/>
              </a:rPr>
              <a:t>/wiki/</a:t>
            </a:r>
            <a:r>
              <a:rPr lang="en-US" dirty="0" err="1">
                <a:solidFill>
                  <a:schemeClr val="bg1">
                    <a:lumMod val="50000"/>
                  </a:schemeClr>
                </a:solidFill>
                <a:latin typeface="Candara" panose="020E0502030303020204" pitchFamily="34" charset="0"/>
              </a:rPr>
              <a:t>Monte_Carlo_localization</a:t>
            </a:r>
            <a:endParaRPr lang="en-US" dirty="0">
              <a:solidFill>
                <a:schemeClr val="bg1">
                  <a:lumMod val="50000"/>
                </a:schemeClr>
              </a:solidFill>
              <a:latin typeface="Candara" panose="020E0502030303020204" pitchFamily="34" charset="0"/>
            </a:endParaRPr>
          </a:p>
        </p:txBody>
      </p:sp>
    </p:spTree>
    <p:extLst>
      <p:ext uri="{BB962C8B-B14F-4D97-AF65-F5344CB8AC3E}">
        <p14:creationId xmlns:p14="http://schemas.microsoft.com/office/powerpoint/2010/main" val="109509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3192-AB40-7340-B405-A4F1BF8F6FAF}"/>
              </a:ext>
            </a:extLst>
          </p:cNvPr>
          <p:cNvSpPr>
            <a:spLocks noGrp="1"/>
          </p:cNvSpPr>
          <p:nvPr>
            <p:ph type="title"/>
          </p:nvPr>
        </p:nvSpPr>
        <p:spPr/>
        <p:txBody>
          <a:bodyPr/>
          <a:lstStyle/>
          <a:p>
            <a:r>
              <a:rPr lang="en-US" dirty="0"/>
              <a:t>Example: t=2</a:t>
            </a:r>
          </a:p>
        </p:txBody>
      </p:sp>
      <p:pic>
        <p:nvPicPr>
          <p:cNvPr id="11" name="Content Placeholder 10" descr="Rat">
            <a:extLst>
              <a:ext uri="{FF2B5EF4-FFF2-40B4-BE49-F238E27FC236}">
                <a16:creationId xmlns:a16="http://schemas.microsoft.com/office/drawing/2014/main" id="{F50C0E08-1A06-724D-8D2E-A9A089889B05}"/>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6324600" y="2327825"/>
            <a:ext cx="609600" cy="609600"/>
          </a:xfrm>
        </p:spPr>
      </p:pic>
      <p:sp>
        <p:nvSpPr>
          <p:cNvPr id="4" name="Slide Number Placeholder 3">
            <a:extLst>
              <a:ext uri="{FF2B5EF4-FFF2-40B4-BE49-F238E27FC236}">
                <a16:creationId xmlns:a16="http://schemas.microsoft.com/office/drawing/2014/main" id="{67049713-418C-1540-802B-D3E7CF44E2FF}"/>
              </a:ext>
            </a:extLst>
          </p:cNvPr>
          <p:cNvSpPr>
            <a:spLocks noGrp="1"/>
          </p:cNvSpPr>
          <p:nvPr>
            <p:ph type="sldNum" sz="quarter" idx="12"/>
          </p:nvPr>
        </p:nvSpPr>
        <p:spPr/>
        <p:txBody>
          <a:bodyPr/>
          <a:lstStyle/>
          <a:p>
            <a:pPr>
              <a:defRPr/>
            </a:pPr>
            <a:fld id="{CCF77436-EC8C-4AA7-8F7E-35D67B363DD7}" type="slidenum">
              <a:rPr lang="en-US" smtClean="0"/>
              <a:pPr>
                <a:defRPr/>
              </a:pPr>
              <a:t>54</a:t>
            </a:fld>
            <a:endParaRPr lang="en-US" dirty="0"/>
          </a:p>
        </p:txBody>
      </p:sp>
      <p:sp>
        <p:nvSpPr>
          <p:cNvPr id="7" name="Rectangle 6">
            <a:extLst>
              <a:ext uri="{FF2B5EF4-FFF2-40B4-BE49-F238E27FC236}">
                <a16:creationId xmlns:a16="http://schemas.microsoft.com/office/drawing/2014/main" id="{7513F623-0AB6-E54F-8118-58A8BB79C802}"/>
              </a:ext>
            </a:extLst>
          </p:cNvPr>
          <p:cNvSpPr/>
          <p:nvPr/>
        </p:nvSpPr>
        <p:spPr>
          <a:xfrm>
            <a:off x="3784600" y="1719072"/>
            <a:ext cx="6324600" cy="765048"/>
          </a:xfrm>
          <a:prstGeom prst="rect">
            <a:avLst/>
          </a:prstGeom>
          <a:solidFill>
            <a:schemeClr val="bg2">
              <a:lumMod val="50000"/>
            </a:schemeClr>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8" name="Delay 7">
            <a:extLst>
              <a:ext uri="{FF2B5EF4-FFF2-40B4-BE49-F238E27FC236}">
                <a16:creationId xmlns:a16="http://schemas.microsoft.com/office/drawing/2014/main" id="{504A311D-A1BB-BD41-AD22-692DAC43D0F7}"/>
              </a:ext>
            </a:extLst>
          </p:cNvPr>
          <p:cNvSpPr/>
          <p:nvPr/>
        </p:nvSpPr>
        <p:spPr>
          <a:xfrm rot="16200000">
            <a:off x="5398262" y="206578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9" name="Delay 8">
            <a:extLst>
              <a:ext uri="{FF2B5EF4-FFF2-40B4-BE49-F238E27FC236}">
                <a16:creationId xmlns:a16="http://schemas.microsoft.com/office/drawing/2014/main" id="{1C4925F1-8DBE-3D4A-BCC2-317CEC8DE347}"/>
              </a:ext>
            </a:extLst>
          </p:cNvPr>
          <p:cNvSpPr/>
          <p:nvPr/>
        </p:nvSpPr>
        <p:spPr>
          <a:xfrm rot="16200000">
            <a:off x="6363461" y="206578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Delay 9">
            <a:extLst>
              <a:ext uri="{FF2B5EF4-FFF2-40B4-BE49-F238E27FC236}">
                <a16:creationId xmlns:a16="http://schemas.microsoft.com/office/drawing/2014/main" id="{67499E6B-5EA4-4E4F-AC85-81BE59D7050D}"/>
              </a:ext>
            </a:extLst>
          </p:cNvPr>
          <p:cNvSpPr/>
          <p:nvPr/>
        </p:nvSpPr>
        <p:spPr>
          <a:xfrm rot="16200000">
            <a:off x="7950961" y="2065781"/>
            <a:ext cx="531876" cy="304800"/>
          </a:xfrm>
          <a:prstGeom prst="flowChartDelay">
            <a:avLst/>
          </a:prstGeom>
          <a:solidFill>
            <a:schemeClr val="bg1"/>
          </a:solidFill>
          <a:ln w="38100">
            <a:no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5" name="Rectangle 14">
            <a:extLst>
              <a:ext uri="{FF2B5EF4-FFF2-40B4-BE49-F238E27FC236}">
                <a16:creationId xmlns:a16="http://schemas.microsoft.com/office/drawing/2014/main" id="{FA2158A1-EB65-C840-954C-560087E6CD5A}"/>
              </a:ext>
            </a:extLst>
          </p:cNvPr>
          <p:cNvSpPr/>
          <p:nvPr/>
        </p:nvSpPr>
        <p:spPr>
          <a:xfrm>
            <a:off x="2108200" y="2910841"/>
            <a:ext cx="1676400" cy="830997"/>
          </a:xfrm>
          <a:prstGeom prst="rect">
            <a:avLst/>
          </a:prstGeom>
        </p:spPr>
        <p:txBody>
          <a:bodyPr wrap="square">
            <a:spAutoFit/>
          </a:bodyPr>
          <a:lstStyle/>
          <a:p>
            <a:r>
              <a:rPr lang="en-US" sz="2400" dirty="0">
                <a:latin typeface="Candara" panose="020E0502030303020204" pitchFamily="34" charset="0"/>
              </a:rPr>
              <a:t>Motion update</a:t>
            </a:r>
          </a:p>
        </p:txBody>
      </p:sp>
      <p:sp>
        <p:nvSpPr>
          <p:cNvPr id="16" name="Rectangle 15">
            <a:extLst>
              <a:ext uri="{FF2B5EF4-FFF2-40B4-BE49-F238E27FC236}">
                <a16:creationId xmlns:a16="http://schemas.microsoft.com/office/drawing/2014/main" id="{A83B62D0-EF02-A247-8E45-16A8B8D40D3E}"/>
              </a:ext>
            </a:extLst>
          </p:cNvPr>
          <p:cNvSpPr/>
          <p:nvPr/>
        </p:nvSpPr>
        <p:spPr>
          <a:xfrm>
            <a:off x="2108200" y="4073823"/>
            <a:ext cx="1676400" cy="830997"/>
          </a:xfrm>
          <a:prstGeom prst="rect">
            <a:avLst/>
          </a:prstGeom>
        </p:spPr>
        <p:txBody>
          <a:bodyPr wrap="square">
            <a:spAutoFit/>
          </a:bodyPr>
          <a:lstStyle/>
          <a:p>
            <a:r>
              <a:rPr lang="en-US" sz="2400" dirty="0">
                <a:latin typeface="Candara" panose="020E0502030303020204" pitchFamily="34" charset="0"/>
              </a:rPr>
              <a:t>Sensor update</a:t>
            </a:r>
          </a:p>
        </p:txBody>
      </p:sp>
      <p:sp>
        <p:nvSpPr>
          <p:cNvPr id="17" name="Rectangle 16">
            <a:extLst>
              <a:ext uri="{FF2B5EF4-FFF2-40B4-BE49-F238E27FC236}">
                <a16:creationId xmlns:a16="http://schemas.microsoft.com/office/drawing/2014/main" id="{4F4CB04D-43DF-2644-AB66-858D68AA589C}"/>
              </a:ext>
            </a:extLst>
          </p:cNvPr>
          <p:cNvSpPr/>
          <p:nvPr/>
        </p:nvSpPr>
        <p:spPr>
          <a:xfrm>
            <a:off x="2108200" y="5230922"/>
            <a:ext cx="1789130" cy="461665"/>
          </a:xfrm>
          <a:prstGeom prst="rect">
            <a:avLst/>
          </a:prstGeom>
        </p:spPr>
        <p:txBody>
          <a:bodyPr wrap="square">
            <a:spAutoFit/>
          </a:bodyPr>
          <a:lstStyle/>
          <a:p>
            <a:r>
              <a:rPr lang="en-US" sz="2400" dirty="0">
                <a:latin typeface="Candara" panose="020E0502030303020204" pitchFamily="34" charset="0"/>
              </a:rPr>
              <a:t>Resampling</a:t>
            </a:r>
          </a:p>
        </p:txBody>
      </p:sp>
      <p:pic>
        <p:nvPicPr>
          <p:cNvPr id="6" name="Picture 5">
            <a:extLst>
              <a:ext uri="{FF2B5EF4-FFF2-40B4-BE49-F238E27FC236}">
                <a16:creationId xmlns:a16="http://schemas.microsoft.com/office/drawing/2014/main" id="{0A3B3894-5047-7F4B-8957-B5203663894C}"/>
              </a:ext>
            </a:extLst>
          </p:cNvPr>
          <p:cNvPicPr>
            <a:picLocks/>
          </p:cNvPicPr>
          <p:nvPr/>
        </p:nvPicPr>
        <p:blipFill rotWithShape="1">
          <a:blip r:embed="rId5">
            <a:extLst>
              <a:ext uri="{28A0092B-C50C-407E-A947-70E740481C1C}">
                <a14:useLocalDpi xmlns:a14="http://schemas.microsoft.com/office/drawing/2010/main"/>
              </a:ext>
            </a:extLst>
          </a:blip>
          <a:srcRect/>
          <a:stretch/>
        </p:blipFill>
        <p:spPr>
          <a:xfrm>
            <a:off x="3784600" y="3041319"/>
            <a:ext cx="6324600" cy="594360"/>
          </a:xfrm>
          <a:prstGeom prst="rect">
            <a:avLst/>
          </a:prstGeom>
        </p:spPr>
      </p:pic>
      <p:pic>
        <p:nvPicPr>
          <p:cNvPr id="13" name="Picture 12">
            <a:extLst>
              <a:ext uri="{FF2B5EF4-FFF2-40B4-BE49-F238E27FC236}">
                <a16:creationId xmlns:a16="http://schemas.microsoft.com/office/drawing/2014/main" id="{533041E6-5162-E84F-BD65-B99F086A992C}"/>
              </a:ext>
            </a:extLst>
          </p:cNvPr>
          <p:cNvPicPr>
            <a:picLocks/>
          </p:cNvPicPr>
          <p:nvPr/>
        </p:nvPicPr>
        <p:blipFill rotWithShape="1">
          <a:blip r:embed="rId6">
            <a:extLst>
              <a:ext uri="{28A0092B-C50C-407E-A947-70E740481C1C}">
                <a14:useLocalDpi xmlns:a14="http://schemas.microsoft.com/office/drawing/2010/main"/>
              </a:ext>
            </a:extLst>
          </a:blip>
          <a:srcRect/>
          <a:stretch/>
        </p:blipFill>
        <p:spPr>
          <a:xfrm>
            <a:off x="3784600" y="4186398"/>
            <a:ext cx="6324600" cy="594360"/>
          </a:xfrm>
          <a:prstGeom prst="rect">
            <a:avLst/>
          </a:prstGeom>
        </p:spPr>
      </p:pic>
      <p:pic>
        <p:nvPicPr>
          <p:cNvPr id="14" name="Picture 13">
            <a:extLst>
              <a:ext uri="{FF2B5EF4-FFF2-40B4-BE49-F238E27FC236}">
                <a16:creationId xmlns:a16="http://schemas.microsoft.com/office/drawing/2014/main" id="{A3969E36-F8FD-0C41-A61D-64B9A92F0314}"/>
              </a:ext>
            </a:extLst>
          </p:cNvPr>
          <p:cNvPicPr>
            <a:picLocks/>
          </p:cNvPicPr>
          <p:nvPr/>
        </p:nvPicPr>
        <p:blipFill rotWithShape="1">
          <a:blip r:embed="rId7">
            <a:extLst>
              <a:ext uri="{28A0092B-C50C-407E-A947-70E740481C1C}">
                <a14:useLocalDpi xmlns:a14="http://schemas.microsoft.com/office/drawing/2010/main"/>
              </a:ext>
            </a:extLst>
          </a:blip>
          <a:srcRect/>
          <a:stretch/>
        </p:blipFill>
        <p:spPr>
          <a:xfrm>
            <a:off x="3784600" y="5388342"/>
            <a:ext cx="6324600" cy="594360"/>
          </a:xfrm>
          <a:prstGeom prst="rect">
            <a:avLst/>
          </a:prstGeom>
        </p:spPr>
      </p:pic>
      <p:sp>
        <p:nvSpPr>
          <p:cNvPr id="19" name="Rectangle 18">
            <a:extLst>
              <a:ext uri="{FF2B5EF4-FFF2-40B4-BE49-F238E27FC236}">
                <a16:creationId xmlns:a16="http://schemas.microsoft.com/office/drawing/2014/main" id="{7B98B5E3-9B53-4E4B-BED1-2EA0167CCD13}"/>
              </a:ext>
            </a:extLst>
          </p:cNvPr>
          <p:cNvSpPr/>
          <p:nvPr/>
        </p:nvSpPr>
        <p:spPr>
          <a:xfrm>
            <a:off x="3218873" y="6399014"/>
            <a:ext cx="5500253" cy="369332"/>
          </a:xfrm>
          <a:prstGeom prst="rect">
            <a:avLst/>
          </a:prstGeom>
        </p:spPr>
        <p:txBody>
          <a:bodyPr wrap="square">
            <a:spAutoFit/>
          </a:bodyPr>
          <a:lstStyle/>
          <a:p>
            <a:r>
              <a:rPr lang="en-US" dirty="0">
                <a:solidFill>
                  <a:schemeClr val="bg1">
                    <a:lumMod val="50000"/>
                  </a:schemeClr>
                </a:solidFill>
                <a:latin typeface="Candara" panose="020E0502030303020204" pitchFamily="34" charset="0"/>
              </a:rPr>
              <a:t>https://</a:t>
            </a:r>
            <a:r>
              <a:rPr lang="en-US" dirty="0" err="1">
                <a:solidFill>
                  <a:schemeClr val="bg1">
                    <a:lumMod val="50000"/>
                  </a:schemeClr>
                </a:solidFill>
                <a:latin typeface="Candara" panose="020E0502030303020204" pitchFamily="34" charset="0"/>
              </a:rPr>
              <a:t>en.wikipedia.org</a:t>
            </a:r>
            <a:r>
              <a:rPr lang="en-US" dirty="0">
                <a:solidFill>
                  <a:schemeClr val="bg1">
                    <a:lumMod val="50000"/>
                  </a:schemeClr>
                </a:solidFill>
                <a:latin typeface="Candara" panose="020E0502030303020204" pitchFamily="34" charset="0"/>
              </a:rPr>
              <a:t>/wiki/</a:t>
            </a:r>
            <a:r>
              <a:rPr lang="en-US" dirty="0" err="1">
                <a:solidFill>
                  <a:schemeClr val="bg1">
                    <a:lumMod val="50000"/>
                  </a:schemeClr>
                </a:solidFill>
                <a:latin typeface="Candara" panose="020E0502030303020204" pitchFamily="34" charset="0"/>
              </a:rPr>
              <a:t>Monte_Carlo_localization</a:t>
            </a:r>
            <a:endParaRPr lang="en-US" dirty="0">
              <a:solidFill>
                <a:schemeClr val="bg1">
                  <a:lumMod val="50000"/>
                </a:schemeClr>
              </a:solidFill>
              <a:latin typeface="Candara" panose="020E0502030303020204" pitchFamily="34" charset="0"/>
            </a:endParaRPr>
          </a:p>
        </p:txBody>
      </p:sp>
    </p:spTree>
    <p:extLst>
      <p:ext uri="{BB962C8B-B14F-4D97-AF65-F5344CB8AC3E}">
        <p14:creationId xmlns:p14="http://schemas.microsoft.com/office/powerpoint/2010/main" val="1213531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1EA07-DE2E-6F4C-B763-51CA7603402A}"/>
              </a:ext>
            </a:extLst>
          </p:cNvPr>
          <p:cNvSpPr>
            <a:spLocks noGrp="1"/>
          </p:cNvSpPr>
          <p:nvPr>
            <p:ph type="title"/>
          </p:nvPr>
        </p:nvSpPr>
        <p:spPr/>
        <p:txBody>
          <a:bodyPr/>
          <a:lstStyle/>
          <a:p>
            <a:r>
              <a:rPr lang="en-US" dirty="0"/>
              <a:t>Features of Particle Filters</a:t>
            </a:r>
          </a:p>
        </p:txBody>
      </p:sp>
      <p:sp>
        <p:nvSpPr>
          <p:cNvPr id="3" name="Content Placeholder 2">
            <a:extLst>
              <a:ext uri="{FF2B5EF4-FFF2-40B4-BE49-F238E27FC236}">
                <a16:creationId xmlns:a16="http://schemas.microsoft.com/office/drawing/2014/main" id="{5EB108F6-8569-FB4E-90EA-9DECC536E8C5}"/>
              </a:ext>
            </a:extLst>
          </p:cNvPr>
          <p:cNvSpPr>
            <a:spLocks noGrp="1"/>
          </p:cNvSpPr>
          <p:nvPr>
            <p:ph idx="1"/>
          </p:nvPr>
        </p:nvSpPr>
        <p:spPr/>
        <p:txBody>
          <a:bodyPr/>
          <a:lstStyle/>
          <a:p>
            <a:r>
              <a:rPr lang="en-US" dirty="0"/>
              <a:t>Pros:</a:t>
            </a:r>
          </a:p>
          <a:p>
            <a:pPr lvl="1"/>
            <a:r>
              <a:rPr lang="en-US" dirty="0"/>
              <a:t>Easy to implement.</a:t>
            </a:r>
          </a:p>
          <a:p>
            <a:pPr lvl="1"/>
            <a:r>
              <a:rPr lang="en-US" dirty="0"/>
              <a:t>Work very well in many applications.</a:t>
            </a:r>
          </a:p>
          <a:p>
            <a:r>
              <a:rPr lang="en-US" dirty="0"/>
              <a:t>Cons</a:t>
            </a:r>
          </a:p>
          <a:p>
            <a:pPr lvl="1"/>
            <a:r>
              <a:rPr lang="en-US" dirty="0"/>
              <a:t>Don’t scale well in high-dim spaces since you need to generate a lot samples.</a:t>
            </a:r>
          </a:p>
        </p:txBody>
      </p:sp>
      <p:sp>
        <p:nvSpPr>
          <p:cNvPr id="4" name="Slide Number Placeholder 3">
            <a:extLst>
              <a:ext uri="{FF2B5EF4-FFF2-40B4-BE49-F238E27FC236}">
                <a16:creationId xmlns:a16="http://schemas.microsoft.com/office/drawing/2014/main" id="{D49135A1-8243-BB4D-B0CA-6767C17FCAC5}"/>
              </a:ext>
            </a:extLst>
          </p:cNvPr>
          <p:cNvSpPr>
            <a:spLocks noGrp="1"/>
          </p:cNvSpPr>
          <p:nvPr>
            <p:ph type="sldNum" sz="quarter" idx="12"/>
          </p:nvPr>
        </p:nvSpPr>
        <p:spPr/>
        <p:txBody>
          <a:bodyPr/>
          <a:lstStyle/>
          <a:p>
            <a:pPr>
              <a:defRPr/>
            </a:pPr>
            <a:fld id="{CCF77436-EC8C-4AA7-8F7E-35D67B363DD7}" type="slidenum">
              <a:rPr lang="en-US" smtClean="0"/>
              <a:pPr>
                <a:defRPr/>
              </a:pPr>
              <a:t>55</a:t>
            </a:fld>
            <a:endParaRPr lang="en-US" dirty="0"/>
          </a:p>
        </p:txBody>
      </p:sp>
    </p:spTree>
    <p:extLst>
      <p:ext uri="{BB962C8B-B14F-4D97-AF65-F5344CB8AC3E}">
        <p14:creationId xmlns:p14="http://schemas.microsoft.com/office/powerpoint/2010/main" val="1162103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Hidden Markov Models</a:t>
            </a:r>
          </a:p>
          <a:p>
            <a:r>
              <a:rPr lang="en-US" dirty="0"/>
              <a:t>Particle Filters</a:t>
            </a:r>
          </a:p>
          <a:p>
            <a:r>
              <a:rPr lang="en-US" dirty="0"/>
              <a:t>Kalman Filters</a:t>
            </a:r>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56</a:t>
            </a:fld>
            <a:endParaRPr lang="en-US" dirty="0"/>
          </a:p>
        </p:txBody>
      </p:sp>
    </p:spTree>
    <p:extLst>
      <p:ext uri="{BB962C8B-B14F-4D97-AF65-F5344CB8AC3E}">
        <p14:creationId xmlns:p14="http://schemas.microsoft.com/office/powerpoint/2010/main" val="5176468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C249-3E1B-44CA-A367-6B186D93E6F0}"/>
              </a:ext>
            </a:extLst>
          </p:cNvPr>
          <p:cNvSpPr>
            <a:spLocks noGrp="1"/>
          </p:cNvSpPr>
          <p:nvPr>
            <p:ph type="title"/>
          </p:nvPr>
        </p:nvSpPr>
        <p:spPr/>
        <p:txBody>
          <a:bodyPr/>
          <a:lstStyle/>
          <a:p>
            <a:r>
              <a:rPr lang="en-US" dirty="0"/>
              <a:t>Tracking</a:t>
            </a:r>
          </a:p>
        </p:txBody>
      </p:sp>
      <p:sp>
        <p:nvSpPr>
          <p:cNvPr id="12" name="Content Placeholder 11">
            <a:extLst>
              <a:ext uri="{FF2B5EF4-FFF2-40B4-BE49-F238E27FC236}">
                <a16:creationId xmlns:a16="http://schemas.microsoft.com/office/drawing/2014/main" id="{9B88541F-C95B-4DFD-B1C3-E01498E1721A}"/>
              </a:ext>
            </a:extLst>
          </p:cNvPr>
          <p:cNvSpPr>
            <a:spLocks noGrp="1"/>
          </p:cNvSpPr>
          <p:nvPr>
            <p:ph idx="1"/>
          </p:nvPr>
        </p:nvSpPr>
        <p:spPr>
          <a:xfrm>
            <a:off x="609600" y="2682910"/>
            <a:ext cx="10972800" cy="3870292"/>
          </a:xfrm>
        </p:spPr>
        <p:txBody>
          <a:bodyPr>
            <a:normAutofit/>
          </a:bodyPr>
          <a:lstStyle/>
          <a:p>
            <a:r>
              <a:rPr lang="en-US" dirty="0"/>
              <a:t>While sensing the current location and velocity of the tracking object, you predict its </a:t>
            </a:r>
            <a:r>
              <a:rPr lang="en-US" dirty="0">
                <a:solidFill>
                  <a:srgbClr val="FF0000"/>
                </a:solidFill>
              </a:rPr>
              <a:t>location</a:t>
            </a:r>
            <a:r>
              <a:rPr lang="en-US" dirty="0"/>
              <a:t> and </a:t>
            </a:r>
            <a:r>
              <a:rPr lang="en-US" dirty="0">
                <a:solidFill>
                  <a:srgbClr val="FF0000"/>
                </a:solidFill>
              </a:rPr>
              <a:t>velocity</a:t>
            </a:r>
            <a:r>
              <a:rPr lang="en-US" dirty="0"/>
              <a:t> in near future.</a:t>
            </a:r>
          </a:p>
          <a:p>
            <a:r>
              <a:rPr lang="en-US" dirty="0"/>
              <a:t>Kalman filters: used for continuous random variable such Gaussian distribution.</a:t>
            </a:r>
          </a:p>
          <a:p>
            <a:r>
              <a:rPr lang="en-US" dirty="0"/>
              <a:t>In our study, we focus on location only and develop a simple Kalman filter.</a:t>
            </a:r>
          </a:p>
        </p:txBody>
      </p:sp>
      <p:sp>
        <p:nvSpPr>
          <p:cNvPr id="4" name="Slide Number Placeholder 3">
            <a:extLst>
              <a:ext uri="{FF2B5EF4-FFF2-40B4-BE49-F238E27FC236}">
                <a16:creationId xmlns:a16="http://schemas.microsoft.com/office/drawing/2014/main" id="{51B57BFE-E4FB-47EC-9080-96259CC5A6B0}"/>
              </a:ext>
            </a:extLst>
          </p:cNvPr>
          <p:cNvSpPr>
            <a:spLocks noGrp="1"/>
          </p:cNvSpPr>
          <p:nvPr>
            <p:ph type="sldNum" sz="quarter" idx="12"/>
          </p:nvPr>
        </p:nvSpPr>
        <p:spPr/>
        <p:txBody>
          <a:bodyPr/>
          <a:lstStyle/>
          <a:p>
            <a:pPr>
              <a:defRPr/>
            </a:pPr>
            <a:fld id="{CCF77436-EC8C-4AA7-8F7E-35D67B363DD7}" type="slidenum">
              <a:rPr lang="en-US" smtClean="0"/>
              <a:pPr>
                <a:defRPr/>
              </a:pPr>
              <a:t>57</a:t>
            </a:fld>
            <a:endParaRPr lang="en-US" dirty="0"/>
          </a:p>
        </p:txBody>
      </p:sp>
      <p:pic>
        <p:nvPicPr>
          <p:cNvPr id="8" name="Graphic 7" descr="Bike">
            <a:extLst>
              <a:ext uri="{FF2B5EF4-FFF2-40B4-BE49-F238E27FC236}">
                <a16:creationId xmlns:a16="http://schemas.microsoft.com/office/drawing/2014/main" id="{41C634D7-5557-429C-BC68-B534EE67A5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0822823">
            <a:off x="4800600" y="1962650"/>
            <a:ext cx="503182" cy="503182"/>
          </a:xfrm>
          <a:prstGeom prst="rect">
            <a:avLst/>
          </a:prstGeom>
        </p:spPr>
      </p:pic>
      <p:pic>
        <p:nvPicPr>
          <p:cNvPr id="10" name="Graphic 9" descr="Car">
            <a:extLst>
              <a:ext uri="{FF2B5EF4-FFF2-40B4-BE49-F238E27FC236}">
                <a16:creationId xmlns:a16="http://schemas.microsoft.com/office/drawing/2014/main" id="{652500E6-9240-4AFB-98FC-0E5935A4C6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4600" y="1217676"/>
            <a:ext cx="914400" cy="914400"/>
          </a:xfrm>
          <a:prstGeom prst="rect">
            <a:avLst/>
          </a:prstGeom>
        </p:spPr>
      </p:pic>
    </p:spTree>
    <p:extLst>
      <p:ext uri="{BB962C8B-B14F-4D97-AF65-F5344CB8AC3E}">
        <p14:creationId xmlns:p14="http://schemas.microsoft.com/office/powerpoint/2010/main" val="89117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4.72222E-6 4.07407E-6 C 0.02274 0.00532 0.04513 0.00671 0.07187 0.00625 C 0.09479 0.00069 0.10816 -0.00139 0.12691 -0.00857 C 0.14583 -0.01574 0.16319 -0.02963 0.18524 -0.03588 C 0.20503 -0.0551 0.22378 -0.05139 0.24479 -0.06968 " pathEditMode="relative" rAng="20880000" ptsTypes="AAAAA">
                                      <p:cBhvr>
                                        <p:cTn id="6" dur="2000" fill="hold"/>
                                        <p:tgtEl>
                                          <p:spTgt spid="8"/>
                                        </p:tgtEl>
                                        <p:attrNameLst>
                                          <p:attrName>ppt_x</p:attrName>
                                          <p:attrName>ppt_y</p:attrName>
                                        </p:attrNameLst>
                                      </p:cBhvr>
                                      <p:rCtr x="12448" y="-2130"/>
                                    </p:animMotion>
                                  </p:childTnLst>
                                </p:cTn>
                              </p:par>
                              <p:par>
                                <p:cTn id="7" presetID="0" presetClass="path" presetSubtype="0" accel="50000" decel="50000" fill="hold" nodeType="withEffect">
                                  <p:stCondLst>
                                    <p:cond delay="0"/>
                                  </p:stCondLst>
                                  <p:childTnLst>
                                    <p:animMotion origin="layout" path="M -2.77778E-7 1.48148E-6 L 0.34827 0.00556 " pathEditMode="relative" rAng="0" ptsTypes="AA">
                                      <p:cBhvr>
                                        <p:cTn id="8" dur="2000" fill="hold"/>
                                        <p:tgtEl>
                                          <p:spTgt spid="10"/>
                                        </p:tgtEl>
                                        <p:attrNameLst>
                                          <p:attrName>ppt_x</p:attrName>
                                          <p:attrName>ppt_y</p:attrName>
                                        </p:attrNameLst>
                                      </p:cBhvr>
                                      <p:rCtr x="17292" y="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A8E5-8582-4A0F-8449-3474C95E7862}"/>
              </a:ext>
            </a:extLst>
          </p:cNvPr>
          <p:cNvSpPr>
            <a:spLocks noGrp="1"/>
          </p:cNvSpPr>
          <p:nvPr>
            <p:ph type="title"/>
          </p:nvPr>
        </p:nvSpPr>
        <p:spPr/>
        <p:txBody>
          <a:bodyPr/>
          <a:lstStyle/>
          <a:p>
            <a:r>
              <a:rPr lang="en-US" dirty="0"/>
              <a:t>Gaussian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EBDE46-DD81-4956-A328-083C47A23FED}"/>
                  </a:ext>
                </a:extLst>
              </p:cNvPr>
              <p:cNvSpPr>
                <a:spLocks noGrp="1"/>
              </p:cNvSpPr>
              <p:nvPr>
                <p:ph idx="1"/>
              </p:nvPr>
            </p:nvSpPr>
            <p:spPr/>
            <p:txBody>
              <a:bodyPr/>
              <a:lstStyle/>
              <a:p>
                <a:r>
                  <a:rPr lang="en-US" dirty="0"/>
                  <a:t>Probability density function (pdf): bell curve</a:t>
                </a:r>
                <a:br>
                  <a:rPr lang="en-US" dirty="0"/>
                </a:b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f>
                      <m:fPr>
                        <m:ctrlPr>
                          <a:rPr lang="en-US" b="0" i="1" dirty="0" smtClean="0">
                            <a:latin typeface="Cambria Math" panose="02040503050406030204" pitchFamily="18" charset="0"/>
                            <a:ea typeface="Cambria Math" panose="02040503050406030204" pitchFamily="18" charset="0"/>
                          </a:rPr>
                        </m:ctrlPr>
                      </m:fPr>
                      <m:num>
                        <m:r>
                          <a:rPr lang="en-US" b="0" i="1" dirty="0" smtClean="0">
                            <a:latin typeface="Cambria Math" panose="02040503050406030204" pitchFamily="18" charset="0"/>
                            <a:ea typeface="Cambria Math" panose="02040503050406030204" pitchFamily="18" charset="0"/>
                          </a:rPr>
                          <m:t>1</m:t>
                        </m:r>
                      </m:num>
                      <m:den>
                        <m:rad>
                          <m:radPr>
                            <m:degHide m:val="on"/>
                            <m:ctrlPr>
                              <a:rPr lang="en-US" b="0" i="1" dirty="0" smtClean="0">
                                <a:latin typeface="Cambria Math" panose="02040503050406030204" pitchFamily="18" charset="0"/>
                                <a:ea typeface="Cambria Math" panose="02040503050406030204" pitchFamily="18" charset="0"/>
                              </a:rPr>
                            </m:ctrlPr>
                          </m:radPr>
                          <m:deg/>
                          <m:e>
                            <m:r>
                              <a:rPr lang="en-US" b="0" i="1" dirty="0" smtClean="0">
                                <a:latin typeface="Cambria Math" panose="02040503050406030204" pitchFamily="18" charset="0"/>
                                <a:ea typeface="Cambria Math" panose="02040503050406030204" pitchFamily="18" charset="0"/>
                              </a:rPr>
                              <m:t>2</m:t>
                            </m:r>
                            <m:r>
                              <a:rPr lang="en-US" b="0" i="1" dirty="0" smtClean="0">
                                <a:latin typeface="Cambria Math" panose="02040503050406030204" pitchFamily="18" charset="0"/>
                                <a:ea typeface="Cambria Math" panose="02040503050406030204" pitchFamily="18" charset="0"/>
                              </a:rPr>
                              <m:t>𝜋</m:t>
                            </m:r>
                            <m:sSup>
                              <m:sSupPr>
                                <m:ctrlPr>
                                  <a:rPr lang="en-US" b="0" i="1" dirty="0" smtClean="0">
                                    <a:latin typeface="Cambria Math" panose="02040503050406030204" pitchFamily="18" charset="0"/>
                                    <a:ea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ea typeface="Cambria Math" panose="02040503050406030204" pitchFamily="18" charset="0"/>
                                  </a:rPr>
                                  <m:t>2</m:t>
                                </m:r>
                              </m:sup>
                            </m:sSup>
                          </m:e>
                        </m:rad>
                      </m:den>
                    </m:f>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𝑒</m:t>
                        </m:r>
                      </m:e>
                      <m:sup>
                        <m:r>
                          <a:rPr lang="en-US" b="0" i="1" dirty="0" smtClean="0">
                            <a:latin typeface="Cambria Math" panose="02040503050406030204" pitchFamily="18" charset="0"/>
                            <a:ea typeface="Cambria Math" panose="02040503050406030204" pitchFamily="18" charset="0"/>
                          </a:rPr>
                          <m:t>−</m:t>
                        </m:r>
                        <m:box>
                          <m:boxPr>
                            <m:ctrlPr>
                              <a:rPr lang="en-US" b="0" i="1" dirty="0" smtClean="0">
                                <a:latin typeface="Cambria Math" panose="02040503050406030204" pitchFamily="18" charset="0"/>
                                <a:ea typeface="Cambria Math" panose="02040503050406030204" pitchFamily="18" charset="0"/>
                              </a:rPr>
                            </m:ctrlPr>
                          </m:boxPr>
                          <m:e>
                            <m:argPr>
                              <m:argSz m:val="-1"/>
                            </m:argPr>
                            <m:f>
                              <m:fPr>
                                <m:ctrlPr>
                                  <a:rPr lang="en-US" b="0" i="1" dirty="0" smtClean="0">
                                    <a:latin typeface="Cambria Math" panose="02040503050406030204" pitchFamily="18" charset="0"/>
                                    <a:ea typeface="Cambria Math" panose="02040503050406030204" pitchFamily="18" charset="0"/>
                                  </a:rPr>
                                </m:ctrlPr>
                              </m:fPr>
                              <m:num>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m:t>
                                    </m:r>
                                    <m:r>
                                      <a:rPr lang="en-US" i="1" dirty="0">
                                        <a:latin typeface="Cambria Math" panose="02040503050406030204" pitchFamily="18" charset="0"/>
                                        <a:ea typeface="Cambria Math" panose="02040503050406030204" pitchFamily="18" charset="0"/>
                                      </a:rPr>
                                      <m:t>𝑥</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𝜇</m:t>
                                    </m:r>
                                    <m:r>
                                      <a:rPr lang="en-US" b="0" i="1" dirty="0" smtClean="0">
                                        <a:latin typeface="Cambria Math" panose="02040503050406030204" pitchFamily="18" charset="0"/>
                                      </a:rPr>
                                      <m:t>)</m:t>
                                    </m:r>
                                  </m:e>
                                  <m:sup>
                                    <m:r>
                                      <a:rPr lang="en-US" i="1" dirty="0" smtClean="0">
                                        <a:latin typeface="Cambria Math" panose="02040503050406030204" pitchFamily="18" charset="0"/>
                                      </a:rPr>
                                      <m:t>2</m:t>
                                    </m:r>
                                  </m:sup>
                                </m:sSup>
                              </m:num>
                              <m:den>
                                <m:r>
                                  <a:rPr lang="en-US" b="0" i="1" dirty="0" smtClean="0">
                                    <a:latin typeface="Cambria Math" panose="02040503050406030204" pitchFamily="18" charset="0"/>
                                    <a:ea typeface="Cambria Math" panose="02040503050406030204" pitchFamily="18" charset="0"/>
                                  </a:rPr>
                                  <m:t>2</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𝜎</m:t>
                                    </m:r>
                                  </m:e>
                                  <m:sup>
                                    <m:r>
                                      <a:rPr lang="en-US" b="0" i="1" dirty="0" smtClean="0">
                                        <a:latin typeface="Cambria Math" panose="02040503050406030204" pitchFamily="18" charset="0"/>
                                        <a:ea typeface="Cambria Math" panose="02040503050406030204" pitchFamily="18" charset="0"/>
                                      </a:rPr>
                                      <m:t>2</m:t>
                                    </m:r>
                                  </m:sup>
                                </m:sSup>
                              </m:den>
                            </m:f>
                          </m:e>
                        </m:box>
                      </m:sup>
                    </m:sSup>
                  </m:oMath>
                </a14:m>
                <a:endParaRPr lang="en-US" dirty="0"/>
              </a:p>
            </p:txBody>
          </p:sp>
        </mc:Choice>
        <mc:Fallback xmlns="">
          <p:sp>
            <p:nvSpPr>
              <p:cNvPr id="3" name="Content Placeholder 2">
                <a:extLst>
                  <a:ext uri="{FF2B5EF4-FFF2-40B4-BE49-F238E27FC236}">
                    <a16:creationId xmlns:a16="http://schemas.microsoft.com/office/drawing/2014/main" id="{DEEBDE46-DD81-4956-A328-083C47A23FED}"/>
                  </a:ext>
                </a:extLst>
              </p:cNvPr>
              <p:cNvSpPr>
                <a:spLocks noGrp="1" noRot="1" noChangeAspect="1" noMove="1" noResize="1" noEditPoints="1" noAdjustHandles="1" noChangeArrowheads="1" noChangeShapeType="1" noTextEdit="1"/>
              </p:cNvSpPr>
              <p:nvPr>
                <p:ph idx="1"/>
              </p:nvPr>
            </p:nvSpPr>
            <p:spPr>
              <a:blipFill>
                <a:blip r:embed="rId2"/>
                <a:stretch>
                  <a:fillRect l="-20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7DCDA1B4-D014-4C75-A233-21574CD4193D}"/>
              </a:ext>
            </a:extLst>
          </p:cNvPr>
          <p:cNvSpPr>
            <a:spLocks noGrp="1"/>
          </p:cNvSpPr>
          <p:nvPr>
            <p:ph type="sldNum" sz="quarter" idx="12"/>
          </p:nvPr>
        </p:nvSpPr>
        <p:spPr/>
        <p:txBody>
          <a:bodyPr/>
          <a:lstStyle/>
          <a:p>
            <a:pPr>
              <a:defRPr/>
            </a:pPr>
            <a:fld id="{CCF77436-EC8C-4AA7-8F7E-35D67B363DD7}" type="slidenum">
              <a:rPr lang="en-US" smtClean="0"/>
              <a:pPr>
                <a:defRPr/>
              </a:pPr>
              <a:t>58</a:t>
            </a:fld>
            <a:endParaRPr lang="en-US" dirty="0"/>
          </a:p>
        </p:txBody>
      </p:sp>
      <p:sp>
        <p:nvSpPr>
          <p:cNvPr id="5" name="Rectangle 4">
            <a:extLst>
              <a:ext uri="{FF2B5EF4-FFF2-40B4-BE49-F238E27FC236}">
                <a16:creationId xmlns:a16="http://schemas.microsoft.com/office/drawing/2014/main" id="{B23FE22E-DACD-42F7-BD8F-07F7746E0268}"/>
              </a:ext>
            </a:extLst>
          </p:cNvPr>
          <p:cNvSpPr/>
          <p:nvPr/>
        </p:nvSpPr>
        <p:spPr>
          <a:xfrm>
            <a:off x="3732310" y="6260921"/>
            <a:ext cx="4572000" cy="338554"/>
          </a:xfrm>
          <a:prstGeom prst="rect">
            <a:avLst/>
          </a:prstGeom>
        </p:spPr>
        <p:txBody>
          <a:bodyPr wrap="square">
            <a:spAutoFit/>
          </a:bodyPr>
          <a:lstStyle/>
          <a:p>
            <a:pPr algn="ctr"/>
            <a:r>
              <a:rPr lang="en-US" sz="1600" dirty="0">
                <a:solidFill>
                  <a:schemeClr val="bg1">
                    <a:lumMod val="50000"/>
                  </a:schemeClr>
                </a:solidFill>
                <a:latin typeface="Candara" panose="020E0502030303020204" pitchFamily="34" charset="0"/>
              </a:rPr>
              <a:t>https://en.wikipedia.org/wiki/Normal_distribution</a:t>
            </a:r>
          </a:p>
        </p:txBody>
      </p:sp>
      <p:pic>
        <p:nvPicPr>
          <p:cNvPr id="7" name="Picture 6" descr="File:Normal Distribution PDF.svg">
            <a:extLst>
              <a:ext uri="{FF2B5EF4-FFF2-40B4-BE49-F238E27FC236}">
                <a16:creationId xmlns:a16="http://schemas.microsoft.com/office/drawing/2014/main" id="{51F19A8D-632D-E74A-A650-119455C4F94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4800"/>
          <a:stretch/>
        </p:blipFill>
        <p:spPr bwMode="auto">
          <a:xfrm>
            <a:off x="3597310" y="3001459"/>
            <a:ext cx="4840902" cy="3248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9774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03CD0-F79F-4FD1-B4A3-13FA9804D1A8}"/>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E7FD8FAF-E6BC-40A3-91D4-2D0F8D0A0C1B}"/>
              </a:ext>
            </a:extLst>
          </p:cNvPr>
          <p:cNvSpPr>
            <a:spLocks noGrp="1"/>
          </p:cNvSpPr>
          <p:nvPr>
            <p:ph idx="1"/>
          </p:nvPr>
        </p:nvSpPr>
        <p:spPr/>
        <p:txBody>
          <a:bodyPr/>
          <a:lstStyle/>
          <a:p>
            <a:r>
              <a:rPr lang="en-US" dirty="0"/>
              <a:t>If we use Gaussian Distribution to track the location of an object, which of the following curve is the preferred goal?</a:t>
            </a:r>
          </a:p>
        </p:txBody>
      </p:sp>
      <p:sp>
        <p:nvSpPr>
          <p:cNvPr id="4" name="Slide Number Placeholder 3">
            <a:extLst>
              <a:ext uri="{FF2B5EF4-FFF2-40B4-BE49-F238E27FC236}">
                <a16:creationId xmlns:a16="http://schemas.microsoft.com/office/drawing/2014/main" id="{23FC8096-0278-415F-AD52-F805D58DC659}"/>
              </a:ext>
            </a:extLst>
          </p:cNvPr>
          <p:cNvSpPr>
            <a:spLocks noGrp="1"/>
          </p:cNvSpPr>
          <p:nvPr>
            <p:ph type="sldNum" sz="quarter" idx="12"/>
          </p:nvPr>
        </p:nvSpPr>
        <p:spPr/>
        <p:txBody>
          <a:bodyPr/>
          <a:lstStyle/>
          <a:p>
            <a:pPr>
              <a:defRPr/>
            </a:pPr>
            <a:fld id="{CCF77436-EC8C-4AA7-8F7E-35D67B363DD7}" type="slidenum">
              <a:rPr lang="en-US" smtClean="0"/>
              <a:pPr>
                <a:defRPr/>
              </a:pPr>
              <a:t>59</a:t>
            </a:fld>
            <a:endParaRPr lang="en-US" dirty="0"/>
          </a:p>
        </p:txBody>
      </p:sp>
      <p:sp>
        <p:nvSpPr>
          <p:cNvPr id="7" name="Rectangle 6">
            <a:extLst>
              <a:ext uri="{FF2B5EF4-FFF2-40B4-BE49-F238E27FC236}">
                <a16:creationId xmlns:a16="http://schemas.microsoft.com/office/drawing/2014/main" id="{84C30F44-FF02-41B3-A8E6-A62E9C017B89}"/>
              </a:ext>
            </a:extLst>
          </p:cNvPr>
          <p:cNvSpPr/>
          <p:nvPr/>
        </p:nvSpPr>
        <p:spPr>
          <a:xfrm>
            <a:off x="3086170" y="6109631"/>
            <a:ext cx="6264857" cy="369332"/>
          </a:xfrm>
          <a:prstGeom prst="rect">
            <a:avLst/>
          </a:prstGeom>
        </p:spPr>
        <p:txBody>
          <a:bodyPr wrap="none">
            <a:spAutoFit/>
          </a:bodyPr>
          <a:lstStyle/>
          <a:p>
            <a:r>
              <a:rPr lang="en-US" dirty="0">
                <a:solidFill>
                  <a:srgbClr val="FF0000"/>
                </a:solidFill>
                <a:latin typeface="Candara" panose="020E0502030303020204" pitchFamily="34" charset="0"/>
              </a:rPr>
              <a:t>The lower variance (higher peak), the more certain, the better!</a:t>
            </a:r>
          </a:p>
        </p:txBody>
      </p:sp>
      <p:pic>
        <p:nvPicPr>
          <p:cNvPr id="8" name="Picture 6" descr="File:Normal Distribution PDF.svg">
            <a:extLst>
              <a:ext uri="{FF2B5EF4-FFF2-40B4-BE49-F238E27FC236}">
                <a16:creationId xmlns:a16="http://schemas.microsoft.com/office/drawing/2014/main" id="{379F2416-504A-5C4D-B610-BFDEE3119D6E}"/>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4800"/>
          <a:stretch/>
        </p:blipFill>
        <p:spPr bwMode="auto">
          <a:xfrm>
            <a:off x="3457730" y="2817847"/>
            <a:ext cx="4980482" cy="3342388"/>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Head with Gears">
            <a:extLst>
              <a:ext uri="{FF2B5EF4-FFF2-40B4-BE49-F238E27FC236}">
                <a16:creationId xmlns:a16="http://schemas.microsoft.com/office/drawing/2014/main" id="{0A996D32-AAFC-9B43-B7E3-2860C9307A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460"/>
          <a:stretch/>
        </p:blipFill>
        <p:spPr>
          <a:xfrm>
            <a:off x="-3" y="171651"/>
            <a:ext cx="745114" cy="822960"/>
          </a:xfrm>
          <a:prstGeom prst="rect">
            <a:avLst/>
          </a:prstGeom>
        </p:spPr>
      </p:pic>
    </p:spTree>
    <p:extLst>
      <p:ext uri="{BB962C8B-B14F-4D97-AF65-F5344CB8AC3E}">
        <p14:creationId xmlns:p14="http://schemas.microsoft.com/office/powerpoint/2010/main" val="396282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B44D-FFBE-4FD4-8E8A-DE2C03432B3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1B1ECAA-DA4F-459A-ACC6-91BD68861CAD}"/>
              </a:ext>
            </a:extLst>
          </p:cNvPr>
          <p:cNvSpPr>
            <a:spLocks noGrp="1"/>
          </p:cNvSpPr>
          <p:nvPr>
            <p:ph idx="1"/>
          </p:nvPr>
        </p:nvSpPr>
        <p:spPr/>
        <p:txBody>
          <a:bodyPr/>
          <a:lstStyle/>
          <a:p>
            <a:r>
              <a:rPr lang="en-US" dirty="0"/>
              <a:t>Hidden Markov Models (HMMs)</a:t>
            </a:r>
          </a:p>
          <a:p>
            <a:pPr lvl="1"/>
            <a:r>
              <a:rPr lang="en-US" dirty="0"/>
              <a:t>Time series</a:t>
            </a:r>
          </a:p>
          <a:p>
            <a:r>
              <a:rPr lang="en-US" dirty="0"/>
              <a:t>Markov was a Russian scientist</a:t>
            </a:r>
          </a:p>
          <a:p>
            <a:r>
              <a:rPr lang="en-US" dirty="0"/>
              <a:t>Study the dependencies by studying states over time</a:t>
            </a:r>
          </a:p>
        </p:txBody>
      </p:sp>
      <p:sp>
        <p:nvSpPr>
          <p:cNvPr id="4" name="Slide Number Placeholder 3">
            <a:extLst>
              <a:ext uri="{FF2B5EF4-FFF2-40B4-BE49-F238E27FC236}">
                <a16:creationId xmlns:a16="http://schemas.microsoft.com/office/drawing/2014/main" id="{3ACD25EB-491A-45A0-937D-B76D9C098DBA}"/>
              </a:ext>
            </a:extLst>
          </p:cNvPr>
          <p:cNvSpPr>
            <a:spLocks noGrp="1"/>
          </p:cNvSpPr>
          <p:nvPr>
            <p:ph type="sldNum" sz="quarter" idx="12"/>
          </p:nvPr>
        </p:nvSpPr>
        <p:spPr/>
        <p:txBody>
          <a:bodyPr/>
          <a:lstStyle/>
          <a:p>
            <a:pPr>
              <a:defRPr/>
            </a:pPr>
            <a:fld id="{CCF77436-EC8C-4AA7-8F7E-35D67B363DD7}" type="slidenum">
              <a:rPr lang="en-US" smtClean="0"/>
              <a:pPr>
                <a:defRPr/>
              </a:pPr>
              <a:t>6</a:t>
            </a:fld>
            <a:endParaRPr lang="en-US" dirty="0"/>
          </a:p>
        </p:txBody>
      </p:sp>
    </p:spTree>
    <p:extLst>
      <p:ext uri="{BB962C8B-B14F-4D97-AF65-F5344CB8AC3E}">
        <p14:creationId xmlns:p14="http://schemas.microsoft.com/office/powerpoint/2010/main" val="3647186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FA84-7C8C-804C-B8B3-D3676C0FBA9E}"/>
              </a:ext>
            </a:extLst>
          </p:cNvPr>
          <p:cNvSpPr>
            <a:spLocks noGrp="1"/>
          </p:cNvSpPr>
          <p:nvPr>
            <p:ph type="title"/>
          </p:nvPr>
        </p:nvSpPr>
        <p:spPr/>
        <p:txBody>
          <a:bodyPr/>
          <a:lstStyle/>
          <a:p>
            <a:r>
              <a:rPr lang="en-US" dirty="0"/>
              <a:t>1D Gaussian Motion Update</a:t>
            </a:r>
          </a:p>
        </p:txBody>
      </p:sp>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B91DD904-F814-6645-9735-1D981BF7D279}"/>
                  </a:ext>
                </a:extLst>
              </p:cNvPr>
              <p:cNvSpPr>
                <a:spLocks noGrp="1"/>
              </p:cNvSpPr>
              <p:nvPr>
                <p:ph idx="1"/>
              </p:nvPr>
            </p:nvSpPr>
            <p:spPr>
              <a:xfrm>
                <a:off x="609600" y="3428496"/>
                <a:ext cx="10972800" cy="3124706"/>
              </a:xfrm>
            </p:spPr>
            <p:txBody>
              <a:bodyPr>
                <a:normAutofit fontScale="92500" lnSpcReduction="10000"/>
              </a:bodyPr>
              <a:lstStyle/>
              <a:p>
                <a:r>
                  <a:rPr lang="en-US" dirty="0"/>
                  <a:t>Prior position: Gaussian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b="0" i="1" smtClean="0">
                                <a:latin typeface="Cambria Math" panose="02040503050406030204" pitchFamily="18" charset="0"/>
                                <a:ea typeface="Cambria Math" panose="02040503050406030204" pitchFamily="18" charset="0"/>
                              </a:rPr>
                              <m:t>2</m:t>
                            </m:r>
                          </m:sup>
                        </m:sSup>
                      </m:e>
                    </m:d>
                  </m:oMath>
                </a14:m>
                <a:endParaRPr lang="en-US" dirty="0"/>
              </a:p>
              <a:p>
                <a:r>
                  <a:rPr lang="en-US" dirty="0"/>
                  <a:t>Motion: Gaussian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e>
                    </m:d>
                  </m:oMath>
                </a14:m>
                <a:endParaRPr lang="en-US" dirty="0"/>
              </a:p>
              <a:p>
                <a:r>
                  <a:rPr lang="en-US" dirty="0"/>
                  <a:t>Posterior position: Gaussian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oMath>
                </a14:m>
                <a:r>
                  <a:rPr lang="en-US" dirty="0"/>
                  <a:t>  (notice each update, variance grows </a:t>
                </a:r>
                <a:r>
                  <a:rPr lang="en-US" dirty="0">
                    <a:sym typeface="Wingdings" panose="05000000000000000000" pitchFamily="2" charset="2"/>
                  </a:rPr>
                  <a:t> uncertainty always grows with each motion update).</a:t>
                </a:r>
                <a:endParaRPr lang="en-US" dirty="0"/>
              </a:p>
            </p:txBody>
          </p:sp>
        </mc:Choice>
        <mc:Fallback xmlns="">
          <p:sp>
            <p:nvSpPr>
              <p:cNvPr id="14" name="Content Placeholder 13">
                <a:extLst>
                  <a:ext uri="{FF2B5EF4-FFF2-40B4-BE49-F238E27FC236}">
                    <a16:creationId xmlns:a16="http://schemas.microsoft.com/office/drawing/2014/main" id="{B91DD904-F814-6645-9735-1D981BF7D279}"/>
                  </a:ext>
                </a:extLst>
              </p:cNvPr>
              <p:cNvSpPr>
                <a:spLocks noGrp="1" noRot="1" noChangeAspect="1" noMove="1" noResize="1" noEditPoints="1" noAdjustHandles="1" noChangeArrowheads="1" noChangeShapeType="1" noTextEdit="1"/>
              </p:cNvSpPr>
              <p:nvPr>
                <p:ph idx="1"/>
              </p:nvPr>
            </p:nvSpPr>
            <p:spPr>
              <a:xfrm>
                <a:off x="609600" y="3428496"/>
                <a:ext cx="10972800" cy="3124706"/>
              </a:xfrm>
              <a:blipFill>
                <a:blip r:embed="rId3"/>
                <a:stretch>
                  <a:fillRect l="-1333" t="-2144" b="-38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F66DB-7B6F-FB43-BF8E-9E95F924A0F0}"/>
              </a:ext>
            </a:extLst>
          </p:cNvPr>
          <p:cNvSpPr>
            <a:spLocks noGrp="1"/>
          </p:cNvSpPr>
          <p:nvPr>
            <p:ph type="sldNum" sz="quarter" idx="12"/>
          </p:nvPr>
        </p:nvSpPr>
        <p:spPr/>
        <p:txBody>
          <a:bodyPr/>
          <a:lstStyle/>
          <a:p>
            <a:pPr>
              <a:defRPr/>
            </a:pPr>
            <a:fld id="{CCF77436-EC8C-4AA7-8F7E-35D67B363DD7}" type="slidenum">
              <a:rPr lang="en-US" smtClean="0"/>
              <a:pPr>
                <a:defRPr/>
              </a:pPr>
              <a:t>60</a:t>
            </a:fld>
            <a:endParaRPr lang="en-US" dirty="0"/>
          </a:p>
        </p:txBody>
      </p:sp>
      <p:sp>
        <p:nvSpPr>
          <p:cNvPr id="6" name="Triangle 5">
            <a:extLst>
              <a:ext uri="{FF2B5EF4-FFF2-40B4-BE49-F238E27FC236}">
                <a16:creationId xmlns:a16="http://schemas.microsoft.com/office/drawing/2014/main" id="{984A33F2-6D82-934C-8FE2-7467A511D546}"/>
              </a:ext>
            </a:extLst>
          </p:cNvPr>
          <p:cNvSpPr/>
          <p:nvPr/>
        </p:nvSpPr>
        <p:spPr>
          <a:xfrm>
            <a:off x="2328862" y="1759666"/>
            <a:ext cx="2081213" cy="1065540"/>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11" name="Straight Arrow Connector 10">
            <a:extLst>
              <a:ext uri="{FF2B5EF4-FFF2-40B4-BE49-F238E27FC236}">
                <a16:creationId xmlns:a16="http://schemas.microsoft.com/office/drawing/2014/main" id="{EEAAD030-24B1-5740-895B-EE902934D73F}"/>
              </a:ext>
            </a:extLst>
          </p:cNvPr>
          <p:cNvCxnSpPr/>
          <p:nvPr/>
        </p:nvCxnSpPr>
        <p:spPr>
          <a:xfrm>
            <a:off x="2190749" y="2952734"/>
            <a:ext cx="62484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37FA21EB-CB08-5F45-B676-026E40C97981}"/>
              </a:ext>
            </a:extLst>
          </p:cNvPr>
          <p:cNvCxnSpPr>
            <a:cxnSpLocks/>
          </p:cNvCxnSpPr>
          <p:nvPr/>
        </p:nvCxnSpPr>
        <p:spPr>
          <a:xfrm>
            <a:off x="4445210" y="2256819"/>
            <a:ext cx="1232039"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5" name="Triangle 5">
            <a:extLst>
              <a:ext uri="{FF2B5EF4-FFF2-40B4-BE49-F238E27FC236}">
                <a16:creationId xmlns:a16="http://schemas.microsoft.com/office/drawing/2014/main" id="{B1A535D0-56A2-7B44-B93A-76B674469F6E}"/>
              </a:ext>
            </a:extLst>
          </p:cNvPr>
          <p:cNvSpPr/>
          <p:nvPr/>
        </p:nvSpPr>
        <p:spPr>
          <a:xfrm>
            <a:off x="4606409" y="1498325"/>
            <a:ext cx="909638" cy="642938"/>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6" name="Triangle 5">
            <a:extLst>
              <a:ext uri="{FF2B5EF4-FFF2-40B4-BE49-F238E27FC236}">
                <a16:creationId xmlns:a16="http://schemas.microsoft.com/office/drawing/2014/main" id="{C04F50F6-A185-0149-BC87-74B6E4CAB902}"/>
              </a:ext>
            </a:extLst>
          </p:cNvPr>
          <p:cNvSpPr/>
          <p:nvPr/>
        </p:nvSpPr>
        <p:spPr>
          <a:xfrm>
            <a:off x="5680938" y="1063753"/>
            <a:ext cx="2558188" cy="179593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 name="Rectangle 2">
            <a:extLst>
              <a:ext uri="{FF2B5EF4-FFF2-40B4-BE49-F238E27FC236}">
                <a16:creationId xmlns:a16="http://schemas.microsoft.com/office/drawing/2014/main" id="{0C7A0522-0288-134C-8E6E-A0D11E90C9D7}"/>
              </a:ext>
            </a:extLst>
          </p:cNvPr>
          <p:cNvSpPr/>
          <p:nvPr/>
        </p:nvSpPr>
        <p:spPr>
          <a:xfrm>
            <a:off x="2753591" y="2583403"/>
            <a:ext cx="1301959" cy="461665"/>
          </a:xfrm>
          <a:prstGeom prst="rect">
            <a:avLst/>
          </a:prstGeom>
        </p:spPr>
        <p:txBody>
          <a:bodyPr wrap="none">
            <a:spAutoFit/>
          </a:bodyPr>
          <a:lstStyle/>
          <a:p>
            <a:r>
              <a:rPr lang="en-US" sz="2400" dirty="0">
                <a:latin typeface="Candara" panose="020E0502030303020204" pitchFamily="34" charset="0"/>
              </a:rPr>
              <a:t>Previous</a:t>
            </a:r>
          </a:p>
        </p:txBody>
      </p:sp>
      <p:sp>
        <p:nvSpPr>
          <p:cNvPr id="5" name="Rectangle 4">
            <a:extLst>
              <a:ext uri="{FF2B5EF4-FFF2-40B4-BE49-F238E27FC236}">
                <a16:creationId xmlns:a16="http://schemas.microsoft.com/office/drawing/2014/main" id="{37B727D4-5EBA-7744-B656-87210CD66986}"/>
              </a:ext>
            </a:extLst>
          </p:cNvPr>
          <p:cNvSpPr/>
          <p:nvPr/>
        </p:nvSpPr>
        <p:spPr>
          <a:xfrm>
            <a:off x="4555200" y="2270917"/>
            <a:ext cx="1135247" cy="461665"/>
          </a:xfrm>
          <a:prstGeom prst="rect">
            <a:avLst/>
          </a:prstGeom>
        </p:spPr>
        <p:txBody>
          <a:bodyPr wrap="none">
            <a:spAutoFit/>
          </a:bodyPr>
          <a:lstStyle/>
          <a:p>
            <a:r>
              <a:rPr lang="en-US" sz="2400" dirty="0">
                <a:latin typeface="Candara" panose="020E0502030303020204" pitchFamily="34" charset="0"/>
              </a:rPr>
              <a:t>Motion</a:t>
            </a:r>
          </a:p>
        </p:txBody>
      </p:sp>
      <p:sp>
        <p:nvSpPr>
          <p:cNvPr id="7" name="Rectangle 6">
            <a:extLst>
              <a:ext uri="{FF2B5EF4-FFF2-40B4-BE49-F238E27FC236}">
                <a16:creationId xmlns:a16="http://schemas.microsoft.com/office/drawing/2014/main" id="{4D945290-9114-AB4B-9D62-9CF12A08B219}"/>
              </a:ext>
            </a:extLst>
          </p:cNvPr>
          <p:cNvSpPr/>
          <p:nvPr/>
        </p:nvSpPr>
        <p:spPr>
          <a:xfrm>
            <a:off x="6553348" y="2352215"/>
            <a:ext cx="785793" cy="461665"/>
          </a:xfrm>
          <a:prstGeom prst="rect">
            <a:avLst/>
          </a:prstGeom>
        </p:spPr>
        <p:txBody>
          <a:bodyPr wrap="none">
            <a:spAutoFit/>
          </a:bodyPr>
          <a:lstStyle/>
          <a:p>
            <a:r>
              <a:rPr lang="en-US" sz="2400" dirty="0">
                <a:latin typeface="Candara" panose="020E0502030303020204" pitchFamily="34" charset="0"/>
              </a:rPr>
              <a:t>New</a:t>
            </a:r>
          </a:p>
        </p:txBody>
      </p:sp>
    </p:spTree>
    <p:extLst>
      <p:ext uri="{BB962C8B-B14F-4D97-AF65-F5344CB8AC3E}">
        <p14:creationId xmlns:p14="http://schemas.microsoft.com/office/powerpoint/2010/main" val="2001990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16" grpId="0" animBg="1"/>
      <p:bldP spid="3" grpId="0"/>
      <p:bldP spid="5"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7593-BE68-784D-A5F7-7052576FFB77}"/>
              </a:ext>
            </a:extLst>
          </p:cNvPr>
          <p:cNvSpPr>
            <a:spLocks noGrp="1"/>
          </p:cNvSpPr>
          <p:nvPr>
            <p:ph type="title"/>
          </p:nvPr>
        </p:nvSpPr>
        <p:spPr/>
        <p:txBody>
          <a:bodyPr/>
          <a:lstStyle/>
          <a:p>
            <a:r>
              <a:rPr lang="en-US" dirty="0"/>
              <a:t>Quiz</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D4111C-7376-1841-9B5C-5277CCF1F065}"/>
                  </a:ext>
                </a:extLst>
              </p:cNvPr>
              <p:cNvSpPr>
                <a:spLocks noGrp="1"/>
              </p:cNvSpPr>
              <p:nvPr>
                <p:ph idx="1"/>
              </p:nvPr>
            </p:nvSpPr>
            <p:spPr>
              <a:xfrm>
                <a:off x="609600" y="3265220"/>
                <a:ext cx="10972800" cy="3287982"/>
              </a:xfrm>
            </p:spPr>
            <p:txBody>
              <a:bodyPr/>
              <a:lstStyle/>
              <a:p>
                <a:r>
                  <a:rPr lang="en-US" dirty="0"/>
                  <a:t>Prior position: </a:t>
                </a:r>
                <a14:m>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=8</m:t>
                    </m:r>
                  </m:oMath>
                </a14:m>
                <a:r>
                  <a:rPr lang="en-US"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=4</m:t>
                    </m:r>
                  </m:oMath>
                </a14:m>
                <a:r>
                  <a:rPr lang="en-US" dirty="0"/>
                  <a:t> </a:t>
                </a:r>
              </a:p>
              <a:p>
                <a:r>
                  <a:rPr lang="en-US" dirty="0"/>
                  <a:t>Motion: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oMath>
                </a14:m>
                <a:r>
                  <a:rPr lang="en-US"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6</m:t>
                    </m:r>
                  </m:oMath>
                </a14:m>
                <a:r>
                  <a:rPr lang="en-US" dirty="0"/>
                  <a:t> </a:t>
                </a:r>
              </a:p>
              <a:p>
                <a:r>
                  <a:rPr lang="en-US" dirty="0"/>
                  <a:t>Posterior position: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oMath>
                </a14:m>
                <a:endParaRPr lang="en-US" dirty="0"/>
              </a:p>
              <a:p>
                <a:pPr lvl="1"/>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b="0" i="1" smtClean="0">
                        <a:latin typeface="Cambria Math" panose="02040503050406030204" pitchFamily="18" charset="0"/>
                        <a:ea typeface="Cambria Math" panose="02040503050406030204" pitchFamily="18" charset="0"/>
                      </a:rPr>
                      <m:t>=18</m:t>
                    </m:r>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=10</m:t>
                    </m:r>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6AD4111C-7376-1841-9B5C-5277CCF1F065}"/>
                  </a:ext>
                </a:extLst>
              </p:cNvPr>
              <p:cNvSpPr>
                <a:spLocks noGrp="1" noRot="1" noChangeAspect="1" noMove="1" noResize="1" noEditPoints="1" noAdjustHandles="1" noChangeArrowheads="1" noChangeShapeType="1" noTextEdit="1"/>
              </p:cNvSpPr>
              <p:nvPr>
                <p:ph idx="1"/>
              </p:nvPr>
            </p:nvSpPr>
            <p:spPr>
              <a:xfrm>
                <a:off x="609600" y="3265220"/>
                <a:ext cx="10972800" cy="3287982"/>
              </a:xfrm>
              <a:blipFill>
                <a:blip r:embed="rId2"/>
                <a:stretch>
                  <a:fillRect l="-1503" t="-115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60C9B0D-D9BC-1E44-85F4-01B9789D2FED}"/>
              </a:ext>
            </a:extLst>
          </p:cNvPr>
          <p:cNvSpPr>
            <a:spLocks noGrp="1"/>
          </p:cNvSpPr>
          <p:nvPr>
            <p:ph type="sldNum" sz="quarter" idx="12"/>
          </p:nvPr>
        </p:nvSpPr>
        <p:spPr/>
        <p:txBody>
          <a:bodyPr/>
          <a:lstStyle/>
          <a:p>
            <a:pPr>
              <a:defRPr/>
            </a:pPr>
            <a:fld id="{CCF77436-EC8C-4AA7-8F7E-35D67B363DD7}" type="slidenum">
              <a:rPr lang="en-US" smtClean="0"/>
              <a:pPr>
                <a:defRPr/>
              </a:pPr>
              <a:t>61</a:t>
            </a:fld>
            <a:endParaRPr lang="en-US" dirty="0"/>
          </a:p>
        </p:txBody>
      </p:sp>
      <p:sp>
        <p:nvSpPr>
          <p:cNvPr id="6" name="Triangle 5">
            <a:extLst>
              <a:ext uri="{FF2B5EF4-FFF2-40B4-BE49-F238E27FC236}">
                <a16:creationId xmlns:a16="http://schemas.microsoft.com/office/drawing/2014/main" id="{8F215708-FC72-1241-870F-A0FCF1618A49}"/>
              </a:ext>
            </a:extLst>
          </p:cNvPr>
          <p:cNvSpPr/>
          <p:nvPr/>
        </p:nvSpPr>
        <p:spPr>
          <a:xfrm>
            <a:off x="2328862" y="1759666"/>
            <a:ext cx="2081213" cy="1065540"/>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7" name="Straight Arrow Connector 6">
            <a:extLst>
              <a:ext uri="{FF2B5EF4-FFF2-40B4-BE49-F238E27FC236}">
                <a16:creationId xmlns:a16="http://schemas.microsoft.com/office/drawing/2014/main" id="{8B6B3DF3-B6D3-D140-A1E4-E255B3D7D342}"/>
              </a:ext>
            </a:extLst>
          </p:cNvPr>
          <p:cNvCxnSpPr/>
          <p:nvPr/>
        </p:nvCxnSpPr>
        <p:spPr>
          <a:xfrm>
            <a:off x="2190749" y="2952734"/>
            <a:ext cx="62484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4B01170-ED75-9A4E-834C-9DCCA11835D7}"/>
              </a:ext>
            </a:extLst>
          </p:cNvPr>
          <p:cNvCxnSpPr>
            <a:cxnSpLocks/>
          </p:cNvCxnSpPr>
          <p:nvPr/>
        </p:nvCxnSpPr>
        <p:spPr>
          <a:xfrm>
            <a:off x="4610100" y="2256819"/>
            <a:ext cx="1232039"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9" name="Triangle 5">
            <a:extLst>
              <a:ext uri="{FF2B5EF4-FFF2-40B4-BE49-F238E27FC236}">
                <a16:creationId xmlns:a16="http://schemas.microsoft.com/office/drawing/2014/main" id="{2A918AF7-0A38-4140-B923-85BFBF8328A0}"/>
              </a:ext>
            </a:extLst>
          </p:cNvPr>
          <p:cNvSpPr/>
          <p:nvPr/>
        </p:nvSpPr>
        <p:spPr>
          <a:xfrm>
            <a:off x="4771299" y="1498325"/>
            <a:ext cx="909638" cy="642938"/>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0" name="Triangle 5">
            <a:extLst>
              <a:ext uri="{FF2B5EF4-FFF2-40B4-BE49-F238E27FC236}">
                <a16:creationId xmlns:a16="http://schemas.microsoft.com/office/drawing/2014/main" id="{D965C2BF-8B92-DB44-86D4-5588D5C1F049}"/>
              </a:ext>
            </a:extLst>
          </p:cNvPr>
          <p:cNvSpPr/>
          <p:nvPr/>
        </p:nvSpPr>
        <p:spPr>
          <a:xfrm>
            <a:off x="5680938" y="1063753"/>
            <a:ext cx="2558188" cy="179593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1" name="Rectangle 10">
            <a:extLst>
              <a:ext uri="{FF2B5EF4-FFF2-40B4-BE49-F238E27FC236}">
                <a16:creationId xmlns:a16="http://schemas.microsoft.com/office/drawing/2014/main" id="{850AF55B-7ED3-3047-B511-9AFF8EEAE386}"/>
              </a:ext>
            </a:extLst>
          </p:cNvPr>
          <p:cNvSpPr/>
          <p:nvPr/>
        </p:nvSpPr>
        <p:spPr>
          <a:xfrm>
            <a:off x="2753591" y="2583403"/>
            <a:ext cx="1301959" cy="461665"/>
          </a:xfrm>
          <a:prstGeom prst="rect">
            <a:avLst/>
          </a:prstGeom>
        </p:spPr>
        <p:txBody>
          <a:bodyPr wrap="none">
            <a:spAutoFit/>
          </a:bodyPr>
          <a:lstStyle/>
          <a:p>
            <a:r>
              <a:rPr lang="en-US" sz="2400" dirty="0">
                <a:latin typeface="Candara" panose="020E0502030303020204" pitchFamily="34" charset="0"/>
              </a:rPr>
              <a:t>Previous</a:t>
            </a:r>
          </a:p>
        </p:txBody>
      </p:sp>
      <p:sp>
        <p:nvSpPr>
          <p:cNvPr id="12" name="Rectangle 11">
            <a:extLst>
              <a:ext uri="{FF2B5EF4-FFF2-40B4-BE49-F238E27FC236}">
                <a16:creationId xmlns:a16="http://schemas.microsoft.com/office/drawing/2014/main" id="{69B286C9-CBE7-D84E-99FD-A24FFFB0CA62}"/>
              </a:ext>
            </a:extLst>
          </p:cNvPr>
          <p:cNvSpPr/>
          <p:nvPr/>
        </p:nvSpPr>
        <p:spPr>
          <a:xfrm>
            <a:off x="4720090" y="2270917"/>
            <a:ext cx="1135247" cy="461665"/>
          </a:xfrm>
          <a:prstGeom prst="rect">
            <a:avLst/>
          </a:prstGeom>
        </p:spPr>
        <p:txBody>
          <a:bodyPr wrap="none">
            <a:spAutoFit/>
          </a:bodyPr>
          <a:lstStyle/>
          <a:p>
            <a:r>
              <a:rPr lang="en-US" sz="2400" dirty="0">
                <a:latin typeface="Candara" panose="020E0502030303020204" pitchFamily="34" charset="0"/>
              </a:rPr>
              <a:t>Motion</a:t>
            </a:r>
          </a:p>
        </p:txBody>
      </p:sp>
      <p:sp>
        <p:nvSpPr>
          <p:cNvPr id="13" name="Rectangle 12">
            <a:extLst>
              <a:ext uri="{FF2B5EF4-FFF2-40B4-BE49-F238E27FC236}">
                <a16:creationId xmlns:a16="http://schemas.microsoft.com/office/drawing/2014/main" id="{8A1D1498-A833-1F4C-A620-DADE4A429DDB}"/>
              </a:ext>
            </a:extLst>
          </p:cNvPr>
          <p:cNvSpPr/>
          <p:nvPr/>
        </p:nvSpPr>
        <p:spPr>
          <a:xfrm>
            <a:off x="6553348" y="2352215"/>
            <a:ext cx="785793" cy="461665"/>
          </a:xfrm>
          <a:prstGeom prst="rect">
            <a:avLst/>
          </a:prstGeom>
        </p:spPr>
        <p:txBody>
          <a:bodyPr wrap="none">
            <a:spAutoFit/>
          </a:bodyPr>
          <a:lstStyle/>
          <a:p>
            <a:r>
              <a:rPr lang="en-US" sz="2400" dirty="0">
                <a:latin typeface="Candara" panose="020E0502030303020204" pitchFamily="34" charset="0"/>
              </a:rPr>
              <a:t>New</a:t>
            </a:r>
          </a:p>
        </p:txBody>
      </p:sp>
      <p:pic>
        <p:nvPicPr>
          <p:cNvPr id="14" name="Graphic 13" descr="Head with Gears">
            <a:extLst>
              <a:ext uri="{FF2B5EF4-FFF2-40B4-BE49-F238E27FC236}">
                <a16:creationId xmlns:a16="http://schemas.microsoft.com/office/drawing/2014/main" id="{5477B794-229A-864F-AA69-F0649E906B2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460"/>
          <a:stretch/>
        </p:blipFill>
        <p:spPr>
          <a:xfrm>
            <a:off x="-3" y="171651"/>
            <a:ext cx="745114" cy="822960"/>
          </a:xfrm>
          <a:prstGeom prst="rect">
            <a:avLst/>
          </a:prstGeom>
        </p:spPr>
      </p:pic>
    </p:spTree>
    <p:extLst>
      <p:ext uri="{BB962C8B-B14F-4D97-AF65-F5344CB8AC3E}">
        <p14:creationId xmlns:p14="http://schemas.microsoft.com/office/powerpoint/2010/main" val="168329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FA84-7C8C-804C-B8B3-D3676C0FBA9E}"/>
              </a:ext>
            </a:extLst>
          </p:cNvPr>
          <p:cNvSpPr>
            <a:spLocks noGrp="1"/>
          </p:cNvSpPr>
          <p:nvPr>
            <p:ph type="title"/>
          </p:nvPr>
        </p:nvSpPr>
        <p:spPr/>
        <p:txBody>
          <a:bodyPr>
            <a:normAutofit fontScale="90000"/>
          </a:bodyPr>
          <a:lstStyle/>
          <a:p>
            <a:r>
              <a:rPr lang="en-US" dirty="0"/>
              <a:t>1D Gaussian Sensor Update (mean and variance updated via weighted average, as shown below)</a:t>
            </a:r>
          </a:p>
        </p:txBody>
      </p:sp>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B91DD904-F814-6645-9735-1D981BF7D279}"/>
                  </a:ext>
                </a:extLst>
              </p:cNvPr>
              <p:cNvSpPr>
                <a:spLocks noGrp="1"/>
              </p:cNvSpPr>
              <p:nvPr>
                <p:ph idx="1"/>
              </p:nvPr>
            </p:nvSpPr>
            <p:spPr>
              <a:xfrm>
                <a:off x="609600" y="3186857"/>
                <a:ext cx="10972800" cy="3366345"/>
              </a:xfrm>
            </p:spPr>
            <p:txBody>
              <a:bodyPr>
                <a:normAutofit fontScale="92500" lnSpcReduction="20000"/>
              </a:bodyPr>
              <a:lstStyle/>
              <a:p>
                <a:r>
                  <a:rPr lang="en-US" dirty="0"/>
                  <a:t>Prior position: Gaussian </a:t>
                </a:r>
                <a14:m>
                  <m:oMath xmlns:m="http://schemas.openxmlformats.org/officeDocument/2006/math">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b="0" i="1" smtClean="0">
                                <a:latin typeface="Cambria Math" panose="02040503050406030204" pitchFamily="18" charset="0"/>
                                <a:ea typeface="Cambria Math" panose="02040503050406030204" pitchFamily="18" charset="0"/>
                              </a:rPr>
                              <m:t>2</m:t>
                            </m:r>
                          </m:sup>
                        </m:sSup>
                      </m:e>
                    </m:d>
                  </m:oMath>
                </a14:m>
                <a:endParaRPr lang="en-US" dirty="0"/>
              </a:p>
              <a:p>
                <a:r>
                  <a:rPr lang="en-US" dirty="0"/>
                  <a:t>Sensor Measurement: Gaussian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e>
                    </m:d>
                  </m:oMath>
                </a14:m>
                <a:endParaRPr lang="en-US" dirty="0"/>
              </a:p>
              <a:p>
                <a:r>
                  <a:rPr lang="en-US" dirty="0"/>
                  <a:t>Posterior position: Gaussian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oMath>
                </a14:m>
                <a:r>
                  <a:rPr lang="en-US" dirty="0"/>
                  <a:t> </a:t>
                </a:r>
              </a:p>
              <a:p>
                <a:pPr lvl="1"/>
                <a14:m>
                  <m:oMath xmlns:m="http://schemas.openxmlformats.org/officeDocument/2006/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den>
                    </m:f>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den>
                            </m:f>
                          </m:e>
                        </m:box>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den>
                        </m:f>
                      </m:den>
                    </m:f>
                  </m:oMath>
                </a14:m>
                <a:endParaRPr lang="en-US" dirty="0"/>
              </a:p>
            </p:txBody>
          </p:sp>
        </mc:Choice>
        <mc:Fallback xmlns="">
          <p:sp>
            <p:nvSpPr>
              <p:cNvPr id="14" name="Content Placeholder 13">
                <a:extLst>
                  <a:ext uri="{FF2B5EF4-FFF2-40B4-BE49-F238E27FC236}">
                    <a16:creationId xmlns:a16="http://schemas.microsoft.com/office/drawing/2014/main" id="{B91DD904-F814-6645-9735-1D981BF7D279}"/>
                  </a:ext>
                </a:extLst>
              </p:cNvPr>
              <p:cNvSpPr>
                <a:spLocks noGrp="1" noRot="1" noChangeAspect="1" noMove="1" noResize="1" noEditPoints="1" noAdjustHandles="1" noChangeArrowheads="1" noChangeShapeType="1" noTextEdit="1"/>
              </p:cNvSpPr>
              <p:nvPr>
                <p:ph idx="1"/>
              </p:nvPr>
            </p:nvSpPr>
            <p:spPr>
              <a:xfrm>
                <a:off x="609600" y="3186857"/>
                <a:ext cx="10972800" cy="3366345"/>
              </a:xfrm>
              <a:blipFill>
                <a:blip r:embed="rId2"/>
                <a:stretch>
                  <a:fillRect l="-1387" t="-339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F66DB-7B6F-FB43-BF8E-9E95F924A0F0}"/>
              </a:ext>
            </a:extLst>
          </p:cNvPr>
          <p:cNvSpPr>
            <a:spLocks noGrp="1"/>
          </p:cNvSpPr>
          <p:nvPr>
            <p:ph type="sldNum" sz="quarter" idx="12"/>
          </p:nvPr>
        </p:nvSpPr>
        <p:spPr/>
        <p:txBody>
          <a:bodyPr/>
          <a:lstStyle/>
          <a:p>
            <a:pPr>
              <a:defRPr/>
            </a:pPr>
            <a:fld id="{CCF77436-EC8C-4AA7-8F7E-35D67B363DD7}" type="slidenum">
              <a:rPr lang="en-US" smtClean="0"/>
              <a:pPr>
                <a:defRPr/>
              </a:pPr>
              <a:t>62</a:t>
            </a:fld>
            <a:endParaRPr lang="en-US" dirty="0"/>
          </a:p>
        </p:txBody>
      </p:sp>
      <p:sp>
        <p:nvSpPr>
          <p:cNvPr id="6" name="Triangle 5">
            <a:extLst>
              <a:ext uri="{FF2B5EF4-FFF2-40B4-BE49-F238E27FC236}">
                <a16:creationId xmlns:a16="http://schemas.microsoft.com/office/drawing/2014/main" id="{984A33F2-6D82-934C-8FE2-7467A511D546}"/>
              </a:ext>
            </a:extLst>
          </p:cNvPr>
          <p:cNvSpPr/>
          <p:nvPr/>
        </p:nvSpPr>
        <p:spPr>
          <a:xfrm>
            <a:off x="2328862" y="1444895"/>
            <a:ext cx="3152777" cy="122500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11" name="Straight Arrow Connector 10">
            <a:extLst>
              <a:ext uri="{FF2B5EF4-FFF2-40B4-BE49-F238E27FC236}">
                <a16:creationId xmlns:a16="http://schemas.microsoft.com/office/drawing/2014/main" id="{EEAAD030-24B1-5740-895B-EE902934D73F}"/>
              </a:ext>
            </a:extLst>
          </p:cNvPr>
          <p:cNvCxnSpPr>
            <a:cxnSpLocks/>
          </p:cNvCxnSpPr>
          <p:nvPr/>
        </p:nvCxnSpPr>
        <p:spPr>
          <a:xfrm>
            <a:off x="2266950" y="2790815"/>
            <a:ext cx="37147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riangle 5">
            <a:extLst>
              <a:ext uri="{FF2B5EF4-FFF2-40B4-BE49-F238E27FC236}">
                <a16:creationId xmlns:a16="http://schemas.microsoft.com/office/drawing/2014/main" id="{B1A535D0-56A2-7B44-B93A-76B674469F6E}"/>
              </a:ext>
            </a:extLst>
          </p:cNvPr>
          <p:cNvSpPr/>
          <p:nvPr/>
        </p:nvSpPr>
        <p:spPr>
          <a:xfrm>
            <a:off x="3881440" y="1035975"/>
            <a:ext cx="1471612" cy="16339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5" name="Rectangle 4">
            <a:extLst>
              <a:ext uri="{FF2B5EF4-FFF2-40B4-BE49-F238E27FC236}">
                <a16:creationId xmlns:a16="http://schemas.microsoft.com/office/drawing/2014/main" id="{8F6681B9-56E3-C04A-8223-F55DF00EAA99}"/>
              </a:ext>
            </a:extLst>
          </p:cNvPr>
          <p:cNvSpPr/>
          <p:nvPr/>
        </p:nvSpPr>
        <p:spPr>
          <a:xfrm>
            <a:off x="2749125" y="1444895"/>
            <a:ext cx="811441" cy="461665"/>
          </a:xfrm>
          <a:prstGeom prst="rect">
            <a:avLst/>
          </a:prstGeom>
        </p:spPr>
        <p:txBody>
          <a:bodyPr wrap="none">
            <a:spAutoFit/>
          </a:bodyPr>
          <a:lstStyle/>
          <a:p>
            <a:r>
              <a:rPr lang="en-US" sz="2400" dirty="0">
                <a:latin typeface="Candara" panose="020E0502030303020204" pitchFamily="34" charset="0"/>
              </a:rPr>
              <a:t>Prior</a:t>
            </a:r>
          </a:p>
        </p:txBody>
      </p:sp>
      <p:sp>
        <p:nvSpPr>
          <p:cNvPr id="7" name="Rectangle 6">
            <a:extLst>
              <a:ext uri="{FF2B5EF4-FFF2-40B4-BE49-F238E27FC236}">
                <a16:creationId xmlns:a16="http://schemas.microsoft.com/office/drawing/2014/main" id="{DAAFC04F-857B-6947-837F-95BF00B6B47C}"/>
              </a:ext>
            </a:extLst>
          </p:cNvPr>
          <p:cNvSpPr/>
          <p:nvPr/>
        </p:nvSpPr>
        <p:spPr>
          <a:xfrm>
            <a:off x="4866337" y="1200051"/>
            <a:ext cx="2039295" cy="830997"/>
          </a:xfrm>
          <a:prstGeom prst="rect">
            <a:avLst/>
          </a:prstGeom>
        </p:spPr>
        <p:txBody>
          <a:bodyPr wrap="square">
            <a:spAutoFit/>
          </a:bodyPr>
          <a:lstStyle/>
          <a:p>
            <a:r>
              <a:rPr lang="en-US" sz="2400" dirty="0">
                <a:latin typeface="Candara" panose="020E0502030303020204" pitchFamily="34" charset="0"/>
              </a:rPr>
              <a:t>Sensor Measurement</a:t>
            </a:r>
          </a:p>
        </p:txBody>
      </p:sp>
      <p:sp>
        <p:nvSpPr>
          <p:cNvPr id="9" name="Rectangle 8">
            <a:extLst>
              <a:ext uri="{FF2B5EF4-FFF2-40B4-BE49-F238E27FC236}">
                <a16:creationId xmlns:a16="http://schemas.microsoft.com/office/drawing/2014/main" id="{63FF5250-2575-4346-BA21-B0B64C4E109B}"/>
              </a:ext>
            </a:extLst>
          </p:cNvPr>
          <p:cNvSpPr/>
          <p:nvPr/>
        </p:nvSpPr>
        <p:spPr>
          <a:xfrm>
            <a:off x="7034217" y="2111837"/>
            <a:ext cx="2727130" cy="954107"/>
          </a:xfrm>
          <a:prstGeom prst="rect">
            <a:avLst/>
          </a:prstGeom>
        </p:spPr>
        <p:txBody>
          <a:bodyPr wrap="square">
            <a:spAutoFit/>
          </a:bodyPr>
          <a:lstStyle/>
          <a:p>
            <a:r>
              <a:rPr lang="en-US" sz="2800" dirty="0">
                <a:solidFill>
                  <a:srgbClr val="FF0000"/>
                </a:solidFill>
                <a:latin typeface="Candara" panose="020E0502030303020204" pitchFamily="34" charset="0"/>
              </a:rPr>
              <a:t>How is Posterior?</a:t>
            </a:r>
          </a:p>
        </p:txBody>
      </p:sp>
    </p:spTree>
    <p:extLst>
      <p:ext uri="{BB962C8B-B14F-4D97-AF65-F5344CB8AC3E}">
        <p14:creationId xmlns:p14="http://schemas.microsoft.com/office/powerpoint/2010/main" val="160569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5" grpId="0"/>
      <p:bldP spid="7" grpId="0"/>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B8EFA84-7C8C-804C-B8B3-D3676C0FBA9E}"/>
                  </a:ext>
                </a:extLst>
              </p:cNvPr>
              <p:cNvSpPr>
                <a:spLocks noGrp="1"/>
              </p:cNvSpPr>
              <p:nvPr>
                <p:ph type="title"/>
              </p:nvPr>
            </p:nvSpPr>
            <p:spPr/>
            <p:txBody>
              <a:bodyPr/>
              <a:lstStyle/>
              <a:p>
                <a:r>
                  <a:rPr lang="en-US" dirty="0"/>
                  <a:t>Quiz: How Big is </a:t>
                </a:r>
                <a14:m>
                  <m:oMath xmlns:m="http://schemas.openxmlformats.org/officeDocument/2006/math">
                    <m:r>
                      <a:rPr lang="en-US" i="1">
                        <a:latin typeface="Cambria Math" panose="02040503050406030204" pitchFamily="18" charset="0"/>
                        <a:ea typeface="Cambria Math" panose="02040503050406030204" pitchFamily="18" charset="0"/>
                      </a:rPr>
                      <m:t>𝜇</m:t>
                    </m:r>
                  </m:oMath>
                </a14:m>
                <a:r>
                  <a:rPr lang="en-US" dirty="0"/>
                  <a:t>?</a:t>
                </a:r>
              </a:p>
            </p:txBody>
          </p:sp>
        </mc:Choice>
        <mc:Fallback xmlns="">
          <p:sp>
            <p:nvSpPr>
              <p:cNvPr id="2" name="Title 1">
                <a:extLst>
                  <a:ext uri="{FF2B5EF4-FFF2-40B4-BE49-F238E27FC236}">
                    <a16:creationId xmlns:a16="http://schemas.microsoft.com/office/drawing/2014/main" id="{5B8EFA84-7C8C-804C-B8B3-D3676C0FBA9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F66DB-7B6F-FB43-BF8E-9E95F924A0F0}"/>
              </a:ext>
            </a:extLst>
          </p:cNvPr>
          <p:cNvSpPr>
            <a:spLocks noGrp="1"/>
          </p:cNvSpPr>
          <p:nvPr>
            <p:ph type="sldNum" sz="quarter" idx="12"/>
          </p:nvPr>
        </p:nvSpPr>
        <p:spPr/>
        <p:txBody>
          <a:bodyPr/>
          <a:lstStyle/>
          <a:p>
            <a:pPr>
              <a:defRPr/>
            </a:pPr>
            <a:fld id="{CCF77436-EC8C-4AA7-8F7E-35D67B363DD7}" type="slidenum">
              <a:rPr lang="en-US" smtClean="0"/>
              <a:pPr>
                <a:defRPr/>
              </a:pPr>
              <a:t>63</a:t>
            </a:fld>
            <a:endParaRPr lang="en-US" dirty="0"/>
          </a:p>
        </p:txBody>
      </p:sp>
      <p:sp>
        <p:nvSpPr>
          <p:cNvPr id="6" name="Triangle 5">
            <a:extLst>
              <a:ext uri="{FF2B5EF4-FFF2-40B4-BE49-F238E27FC236}">
                <a16:creationId xmlns:a16="http://schemas.microsoft.com/office/drawing/2014/main" id="{984A33F2-6D82-934C-8FE2-7467A511D546}"/>
              </a:ext>
            </a:extLst>
          </p:cNvPr>
          <p:cNvSpPr/>
          <p:nvPr/>
        </p:nvSpPr>
        <p:spPr>
          <a:xfrm>
            <a:off x="2114550" y="1673495"/>
            <a:ext cx="2795588" cy="122500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11" name="Straight Arrow Connector 10">
            <a:extLst>
              <a:ext uri="{FF2B5EF4-FFF2-40B4-BE49-F238E27FC236}">
                <a16:creationId xmlns:a16="http://schemas.microsoft.com/office/drawing/2014/main" id="{EEAAD030-24B1-5740-895B-EE902934D73F}"/>
              </a:ext>
            </a:extLst>
          </p:cNvPr>
          <p:cNvCxnSpPr>
            <a:cxnSpLocks/>
          </p:cNvCxnSpPr>
          <p:nvPr/>
        </p:nvCxnSpPr>
        <p:spPr>
          <a:xfrm>
            <a:off x="2114550" y="3019415"/>
            <a:ext cx="29337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riangle 5">
            <a:extLst>
              <a:ext uri="{FF2B5EF4-FFF2-40B4-BE49-F238E27FC236}">
                <a16:creationId xmlns:a16="http://schemas.microsoft.com/office/drawing/2014/main" id="{B1A535D0-56A2-7B44-B93A-76B674469F6E}"/>
              </a:ext>
            </a:extLst>
          </p:cNvPr>
          <p:cNvSpPr/>
          <p:nvPr/>
        </p:nvSpPr>
        <p:spPr>
          <a:xfrm>
            <a:off x="3309940" y="1264575"/>
            <a:ext cx="1471612" cy="16339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5BC92F1-0E9F-A74A-8B97-BACEFEA31AB9}"/>
                  </a:ext>
                </a:extLst>
              </p:cNvPr>
              <p:cNvSpPr/>
              <p:nvPr/>
            </p:nvSpPr>
            <p:spPr>
              <a:xfrm>
                <a:off x="2630595" y="3122285"/>
                <a:ext cx="50988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𝜇</m:t>
                      </m:r>
                    </m:oMath>
                  </m:oMathPara>
                </a14:m>
                <a:endParaRPr lang="en-US" sz="3200" dirty="0">
                  <a:latin typeface="Candara" panose="020E0502030303020204" pitchFamily="34" charset="0"/>
                </a:endParaRPr>
              </a:p>
            </p:txBody>
          </p:sp>
        </mc:Choice>
        <mc:Fallback xmlns="">
          <p:sp>
            <p:nvSpPr>
              <p:cNvPr id="3" name="Rectangle 2">
                <a:extLst>
                  <a:ext uri="{FF2B5EF4-FFF2-40B4-BE49-F238E27FC236}">
                    <a16:creationId xmlns:a16="http://schemas.microsoft.com/office/drawing/2014/main" id="{B5BC92F1-0E9F-A74A-8B97-BACEFEA31AB9}"/>
                  </a:ext>
                </a:extLst>
              </p:cNvPr>
              <p:cNvSpPr>
                <a:spLocks noRot="1" noChangeAspect="1" noMove="1" noResize="1" noEditPoints="1" noAdjustHandles="1" noChangeArrowheads="1" noChangeShapeType="1" noTextEdit="1"/>
              </p:cNvSpPr>
              <p:nvPr/>
            </p:nvSpPr>
            <p:spPr>
              <a:xfrm>
                <a:off x="2630595" y="3122285"/>
                <a:ext cx="509883" cy="584775"/>
              </a:xfrm>
              <a:prstGeom prst="rect">
                <a:avLst/>
              </a:prstGeom>
              <a:blipFill>
                <a:blip r:embed="rId5"/>
                <a:stretch>
                  <a:fillRect b="-1063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AFB36582-722E-6C45-9B62-78D4F90FD75B}"/>
              </a:ext>
            </a:extLst>
          </p:cNvPr>
          <p:cNvCxnSpPr>
            <a:cxnSpLocks/>
          </p:cNvCxnSpPr>
          <p:nvPr/>
        </p:nvCxnSpPr>
        <p:spPr>
          <a:xfrm flipV="1">
            <a:off x="2876550" y="2988604"/>
            <a:ext cx="0" cy="2633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Triangle 5">
            <a:extLst>
              <a:ext uri="{FF2B5EF4-FFF2-40B4-BE49-F238E27FC236}">
                <a16:creationId xmlns:a16="http://schemas.microsoft.com/office/drawing/2014/main" id="{F1C4963E-AD0E-464C-8815-A78BC73AA39E}"/>
              </a:ext>
            </a:extLst>
          </p:cNvPr>
          <p:cNvSpPr/>
          <p:nvPr/>
        </p:nvSpPr>
        <p:spPr>
          <a:xfrm>
            <a:off x="4414836" y="3074584"/>
            <a:ext cx="2795588" cy="122500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36" name="Straight Arrow Connector 35">
            <a:extLst>
              <a:ext uri="{FF2B5EF4-FFF2-40B4-BE49-F238E27FC236}">
                <a16:creationId xmlns:a16="http://schemas.microsoft.com/office/drawing/2014/main" id="{AE9BAF6F-85BC-D449-A4DF-56C3E2873FC4}"/>
              </a:ext>
            </a:extLst>
          </p:cNvPr>
          <p:cNvCxnSpPr>
            <a:cxnSpLocks/>
          </p:cNvCxnSpPr>
          <p:nvPr/>
        </p:nvCxnSpPr>
        <p:spPr>
          <a:xfrm>
            <a:off x="4414836" y="4420504"/>
            <a:ext cx="29337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Triangle 5">
            <a:extLst>
              <a:ext uri="{FF2B5EF4-FFF2-40B4-BE49-F238E27FC236}">
                <a16:creationId xmlns:a16="http://schemas.microsoft.com/office/drawing/2014/main" id="{0F8C8D7A-7DE6-A848-90FB-6A915C1E3801}"/>
              </a:ext>
            </a:extLst>
          </p:cNvPr>
          <p:cNvSpPr/>
          <p:nvPr/>
        </p:nvSpPr>
        <p:spPr>
          <a:xfrm>
            <a:off x="5610226" y="2665664"/>
            <a:ext cx="1471612" cy="16339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242569A0-25CA-BE44-B4E9-49544AEB7F68}"/>
                  </a:ext>
                </a:extLst>
              </p:cNvPr>
              <p:cNvSpPr/>
              <p:nvPr/>
            </p:nvSpPr>
            <p:spPr>
              <a:xfrm>
                <a:off x="5921481" y="4523374"/>
                <a:ext cx="50988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𝜇</m:t>
                      </m:r>
                    </m:oMath>
                  </m:oMathPara>
                </a14:m>
                <a:endParaRPr lang="en-US" sz="3200" dirty="0">
                  <a:latin typeface="Candara" panose="020E0502030303020204" pitchFamily="34" charset="0"/>
                </a:endParaRPr>
              </a:p>
            </p:txBody>
          </p:sp>
        </mc:Choice>
        <mc:Fallback xmlns="">
          <p:sp>
            <p:nvSpPr>
              <p:cNvPr id="38" name="Rectangle 37">
                <a:extLst>
                  <a:ext uri="{FF2B5EF4-FFF2-40B4-BE49-F238E27FC236}">
                    <a16:creationId xmlns:a16="http://schemas.microsoft.com/office/drawing/2014/main" id="{242569A0-25CA-BE44-B4E9-49544AEB7F68}"/>
                  </a:ext>
                </a:extLst>
              </p:cNvPr>
              <p:cNvSpPr>
                <a:spLocks noRot="1" noChangeAspect="1" noMove="1" noResize="1" noEditPoints="1" noAdjustHandles="1" noChangeArrowheads="1" noChangeShapeType="1" noTextEdit="1"/>
              </p:cNvSpPr>
              <p:nvPr/>
            </p:nvSpPr>
            <p:spPr>
              <a:xfrm>
                <a:off x="5921481" y="4523374"/>
                <a:ext cx="509883" cy="584775"/>
              </a:xfrm>
              <a:prstGeom prst="rect">
                <a:avLst/>
              </a:prstGeom>
              <a:blipFill>
                <a:blip r:embed="rId6"/>
                <a:stretch>
                  <a:fillRect b="-8511"/>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501A7E00-C7F4-6645-A6B6-64DECA0DD5FC}"/>
              </a:ext>
            </a:extLst>
          </p:cNvPr>
          <p:cNvCxnSpPr>
            <a:cxnSpLocks/>
          </p:cNvCxnSpPr>
          <p:nvPr/>
        </p:nvCxnSpPr>
        <p:spPr>
          <a:xfrm flipV="1">
            <a:off x="6167436" y="4389693"/>
            <a:ext cx="0" cy="2633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Triangle 5">
            <a:extLst>
              <a:ext uri="{FF2B5EF4-FFF2-40B4-BE49-F238E27FC236}">
                <a16:creationId xmlns:a16="http://schemas.microsoft.com/office/drawing/2014/main" id="{131653DE-6533-6B4F-9A51-1D4E36A01915}"/>
              </a:ext>
            </a:extLst>
          </p:cNvPr>
          <p:cNvSpPr/>
          <p:nvPr/>
        </p:nvSpPr>
        <p:spPr>
          <a:xfrm>
            <a:off x="7178777" y="4084234"/>
            <a:ext cx="2795588" cy="122500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41" name="Straight Arrow Connector 40">
            <a:extLst>
              <a:ext uri="{FF2B5EF4-FFF2-40B4-BE49-F238E27FC236}">
                <a16:creationId xmlns:a16="http://schemas.microsoft.com/office/drawing/2014/main" id="{AE187B53-BB5C-0347-AB2D-758D847385E2}"/>
              </a:ext>
            </a:extLst>
          </p:cNvPr>
          <p:cNvCxnSpPr>
            <a:cxnSpLocks/>
          </p:cNvCxnSpPr>
          <p:nvPr/>
        </p:nvCxnSpPr>
        <p:spPr>
          <a:xfrm>
            <a:off x="7178777" y="5430154"/>
            <a:ext cx="29337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Triangle 5">
            <a:extLst>
              <a:ext uri="{FF2B5EF4-FFF2-40B4-BE49-F238E27FC236}">
                <a16:creationId xmlns:a16="http://schemas.microsoft.com/office/drawing/2014/main" id="{DE7A9963-6BB2-DF43-9FCE-F91EDFBC523D}"/>
              </a:ext>
            </a:extLst>
          </p:cNvPr>
          <p:cNvSpPr/>
          <p:nvPr/>
        </p:nvSpPr>
        <p:spPr>
          <a:xfrm>
            <a:off x="8374167" y="3675314"/>
            <a:ext cx="1471612" cy="16339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92B75682-6D2C-8D40-87EA-7D975354B024}"/>
                  </a:ext>
                </a:extLst>
              </p:cNvPr>
              <p:cNvSpPr/>
              <p:nvPr/>
            </p:nvSpPr>
            <p:spPr>
              <a:xfrm>
                <a:off x="9256922" y="5533024"/>
                <a:ext cx="509883"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𝜇</m:t>
                      </m:r>
                    </m:oMath>
                  </m:oMathPara>
                </a14:m>
                <a:endParaRPr lang="en-US" sz="3200" dirty="0">
                  <a:latin typeface="Candara" panose="020E0502030303020204" pitchFamily="34" charset="0"/>
                </a:endParaRPr>
              </a:p>
            </p:txBody>
          </p:sp>
        </mc:Choice>
        <mc:Fallback xmlns="">
          <p:sp>
            <p:nvSpPr>
              <p:cNvPr id="43" name="Rectangle 42">
                <a:extLst>
                  <a:ext uri="{FF2B5EF4-FFF2-40B4-BE49-F238E27FC236}">
                    <a16:creationId xmlns:a16="http://schemas.microsoft.com/office/drawing/2014/main" id="{92B75682-6D2C-8D40-87EA-7D975354B024}"/>
                  </a:ext>
                </a:extLst>
              </p:cNvPr>
              <p:cNvSpPr>
                <a:spLocks noRot="1" noChangeAspect="1" noMove="1" noResize="1" noEditPoints="1" noAdjustHandles="1" noChangeArrowheads="1" noChangeShapeType="1" noTextEdit="1"/>
              </p:cNvSpPr>
              <p:nvPr/>
            </p:nvSpPr>
            <p:spPr>
              <a:xfrm>
                <a:off x="9256922" y="5533024"/>
                <a:ext cx="509883" cy="584775"/>
              </a:xfrm>
              <a:prstGeom prst="rect">
                <a:avLst/>
              </a:prstGeom>
              <a:blipFill>
                <a:blip r:embed="rId7"/>
                <a:stretch>
                  <a:fillRect b="-10638"/>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2D398BA0-C358-CD4B-A7FB-39F2E6C8C270}"/>
              </a:ext>
            </a:extLst>
          </p:cNvPr>
          <p:cNvCxnSpPr>
            <a:cxnSpLocks/>
          </p:cNvCxnSpPr>
          <p:nvPr/>
        </p:nvCxnSpPr>
        <p:spPr>
          <a:xfrm flipV="1">
            <a:off x="9502877" y="5399343"/>
            <a:ext cx="0" cy="26338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3DCECF0-7D69-1049-AE77-B8494F831D3B}"/>
                  </a:ext>
                </a:extLst>
              </p:cNvPr>
              <p:cNvSpPr/>
              <p:nvPr/>
            </p:nvSpPr>
            <p:spPr>
              <a:xfrm>
                <a:off x="6954159" y="844884"/>
                <a:ext cx="3379708" cy="11816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sSup>
                            <m:sSupPr>
                              <m:ctrlPr>
                                <a:rPr lang="en-US" sz="3200" i="1">
                                  <a:latin typeface="Cambria Math" panose="02040503050406030204" pitchFamily="18" charset="0"/>
                                  <a:ea typeface="Cambria Math" panose="02040503050406030204" pitchFamily="18" charset="0"/>
                                </a:rPr>
                              </m:ctrlPr>
                            </m:sSupPr>
                            <m:e>
                              <m:sSub>
                                <m:sSubPr>
                                  <m:ctrlPr>
                                    <a:rPr lang="en-US" sz="3200" i="1">
                                      <a:latin typeface="Cambria Math" panose="02040503050406030204" pitchFamily="18" charset="0"/>
                                      <a:ea typeface="Cambria Math" panose="02040503050406030204" pitchFamily="18" charset="0"/>
                                    </a:rPr>
                                  </m:ctrlPr>
                                </m:sSub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ea typeface="Cambria Math" panose="02040503050406030204" pitchFamily="18" charset="0"/>
                                    </a:rPr>
                                    <m:t>2</m:t>
                                  </m:r>
                                </m:sub>
                              </m:sSub>
                            </m:e>
                            <m:sup>
                              <m:r>
                                <a:rPr lang="en-US" sz="3200" i="1">
                                  <a:latin typeface="Cambria Math" panose="02040503050406030204" pitchFamily="18" charset="0"/>
                                  <a:ea typeface="Cambria Math" panose="02040503050406030204" pitchFamily="18" charset="0"/>
                                </a:rPr>
                                <m:t>2</m:t>
                              </m:r>
                            </m:sup>
                          </m:sSup>
                          <m:sSup>
                            <m:sSupPr>
                              <m:ctrlPr>
                                <a:rPr lang="en-US" sz="3200" i="1">
                                  <a:latin typeface="Cambria Math" panose="02040503050406030204" pitchFamily="18" charset="0"/>
                                  <a:ea typeface="Cambria Math" panose="02040503050406030204" pitchFamily="18" charset="0"/>
                                </a:rPr>
                              </m:ctrlPr>
                            </m:sSup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2</m:t>
                                      </m:r>
                                    </m:sub>
                                  </m:sSub>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ea typeface="Cambria Math" panose="02040503050406030204" pitchFamily="18" charset="0"/>
                                    </a:rPr>
                                    <m:t>1</m:t>
                                  </m:r>
                                </m:sub>
                              </m:sSub>
                            </m:e>
                            <m:sup>
                              <m:r>
                                <a:rPr lang="en-US" sz="3200" i="1">
                                  <a:latin typeface="Cambria Math" panose="02040503050406030204" pitchFamily="18" charset="0"/>
                                  <a:ea typeface="Cambria Math" panose="02040503050406030204" pitchFamily="18" charset="0"/>
                                </a:rPr>
                                <m:t>2</m:t>
                              </m:r>
                            </m:sup>
                          </m:sSup>
                        </m:num>
                        <m:den>
                          <m:sSup>
                            <m:sSupPr>
                              <m:ctrlPr>
                                <a:rPr lang="en-US" sz="3200" i="1">
                                  <a:latin typeface="Cambria Math" panose="02040503050406030204" pitchFamily="18" charset="0"/>
                                  <a:ea typeface="Cambria Math" panose="02040503050406030204" pitchFamily="18" charset="0"/>
                                </a:rPr>
                              </m:ctrlPr>
                            </m:sSup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ea typeface="Cambria Math" panose="02040503050406030204" pitchFamily="18" charset="0"/>
                                    </a:rPr>
                                    <m:t>1</m:t>
                                  </m:r>
                                </m:sub>
                              </m:sSub>
                            </m:e>
                            <m:sup>
                              <m:r>
                                <a:rPr lang="en-US" sz="3200" i="1">
                                  <a:latin typeface="Cambria Math" panose="02040503050406030204" pitchFamily="18" charset="0"/>
                                  <a:ea typeface="Cambria Math" panose="02040503050406030204" pitchFamily="18" charset="0"/>
                                </a:rPr>
                                <m:t>2</m:t>
                              </m:r>
                            </m:sup>
                          </m:sSup>
                          <m:sSup>
                            <m:sSupPr>
                              <m:ctrlPr>
                                <a:rPr lang="en-US" sz="3200" i="1">
                                  <a:latin typeface="Cambria Math" panose="02040503050406030204" pitchFamily="18" charset="0"/>
                                  <a:ea typeface="Cambria Math" panose="02040503050406030204" pitchFamily="18" charset="0"/>
                                </a:rPr>
                              </m:ctrlPr>
                            </m:sSup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ea typeface="Cambria Math" panose="02040503050406030204" pitchFamily="18" charset="0"/>
                                    </a:rPr>
                                    <m:t>2</m:t>
                                  </m:r>
                                </m:sub>
                              </m:sSub>
                            </m:e>
                            <m:sup>
                              <m:r>
                                <a:rPr lang="en-US" sz="3200" i="1">
                                  <a:latin typeface="Cambria Math" panose="02040503050406030204" pitchFamily="18" charset="0"/>
                                  <a:ea typeface="Cambria Math" panose="02040503050406030204" pitchFamily="18" charset="0"/>
                                </a:rPr>
                                <m:t>2</m:t>
                              </m:r>
                            </m:sup>
                          </m:sSup>
                        </m:den>
                      </m:f>
                    </m:oMath>
                  </m:oMathPara>
                </a14:m>
                <a:endParaRPr lang="en-US" sz="3200" dirty="0">
                  <a:latin typeface="Candara" panose="020E0502030303020204" pitchFamily="34" charset="0"/>
                </a:endParaRPr>
              </a:p>
            </p:txBody>
          </p:sp>
        </mc:Choice>
        <mc:Fallback xmlns="">
          <p:sp>
            <p:nvSpPr>
              <p:cNvPr id="45" name="Rectangle 44">
                <a:extLst>
                  <a:ext uri="{FF2B5EF4-FFF2-40B4-BE49-F238E27FC236}">
                    <a16:creationId xmlns:a16="http://schemas.microsoft.com/office/drawing/2014/main" id="{63DCECF0-7D69-1049-AE77-B8494F831D3B}"/>
                  </a:ext>
                </a:extLst>
              </p:cNvPr>
              <p:cNvSpPr>
                <a:spLocks noRot="1" noChangeAspect="1" noMove="1" noResize="1" noEditPoints="1" noAdjustHandles="1" noChangeArrowheads="1" noChangeShapeType="1" noTextEdit="1"/>
              </p:cNvSpPr>
              <p:nvPr/>
            </p:nvSpPr>
            <p:spPr>
              <a:xfrm>
                <a:off x="6954159" y="844884"/>
                <a:ext cx="3379708" cy="1181670"/>
              </a:xfrm>
              <a:prstGeom prst="rect">
                <a:avLst/>
              </a:prstGeom>
              <a:blipFill>
                <a:blip r:embed="rId8"/>
                <a:stretch>
                  <a:fillRect b="-42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FBFAB2D-CCF9-DC44-AD62-E8D90C7D0BD3}"/>
                  </a:ext>
                </a:extLst>
              </p:cNvPr>
              <p:cNvSpPr/>
              <p:nvPr/>
            </p:nvSpPr>
            <p:spPr>
              <a:xfrm>
                <a:off x="4176449" y="5106956"/>
                <a:ext cx="24348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1</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2</m:t>
                          </m:r>
                        </m:sub>
                      </m:sSub>
                    </m:oMath>
                  </m:oMathPara>
                </a14:m>
                <a:endParaRPr lang="en-US" sz="3200" dirty="0">
                  <a:latin typeface="Candara" panose="020E0502030303020204" pitchFamily="34" charset="0"/>
                </a:endParaRPr>
              </a:p>
            </p:txBody>
          </p:sp>
        </mc:Choice>
        <mc:Fallback xmlns="">
          <p:sp>
            <p:nvSpPr>
              <p:cNvPr id="47" name="Rectangle 46">
                <a:extLst>
                  <a:ext uri="{FF2B5EF4-FFF2-40B4-BE49-F238E27FC236}">
                    <a16:creationId xmlns:a16="http://schemas.microsoft.com/office/drawing/2014/main" id="{AFBFAB2D-CCF9-DC44-AD62-E8D90C7D0BD3}"/>
                  </a:ext>
                </a:extLst>
              </p:cNvPr>
              <p:cNvSpPr>
                <a:spLocks noRot="1" noChangeAspect="1" noMove="1" noResize="1" noEditPoints="1" noAdjustHandles="1" noChangeArrowheads="1" noChangeShapeType="1" noTextEdit="1"/>
              </p:cNvSpPr>
              <p:nvPr/>
            </p:nvSpPr>
            <p:spPr>
              <a:xfrm>
                <a:off x="4176449" y="5106956"/>
                <a:ext cx="2434834" cy="584775"/>
              </a:xfrm>
              <a:prstGeom prst="rect">
                <a:avLst/>
              </a:prstGeom>
              <a:blipFill>
                <a:blip r:embed="rId9"/>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CB4BBC45-B166-E24A-8AD4-4BE755CBB6CE}"/>
                  </a:ext>
                </a:extLst>
              </p:cNvPr>
              <p:cNvSpPr/>
              <p:nvPr/>
            </p:nvSpPr>
            <p:spPr>
              <a:xfrm>
                <a:off x="4176449" y="5621586"/>
                <a:ext cx="2434834"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2</m:t>
                          </m:r>
                        </m:sub>
                      </m:sSub>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𝜇</m:t>
                      </m:r>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i="1">
                              <a:latin typeface="Cambria Math" panose="02040503050406030204" pitchFamily="18" charset="0"/>
                              <a:ea typeface="Cambria Math" panose="02040503050406030204" pitchFamily="18" charset="0"/>
                            </a:rPr>
                            <m:t>1</m:t>
                          </m:r>
                        </m:sub>
                      </m:sSub>
                    </m:oMath>
                  </m:oMathPara>
                </a14:m>
                <a:endParaRPr lang="en-US" sz="3200" dirty="0">
                  <a:latin typeface="Candara" panose="020E0502030303020204" pitchFamily="34" charset="0"/>
                </a:endParaRPr>
              </a:p>
            </p:txBody>
          </p:sp>
        </mc:Choice>
        <mc:Fallback xmlns="">
          <p:sp>
            <p:nvSpPr>
              <p:cNvPr id="48" name="Rectangle 47">
                <a:extLst>
                  <a:ext uri="{FF2B5EF4-FFF2-40B4-BE49-F238E27FC236}">
                    <a16:creationId xmlns:a16="http://schemas.microsoft.com/office/drawing/2014/main" id="{CB4BBC45-B166-E24A-8AD4-4BE755CBB6CE}"/>
                  </a:ext>
                </a:extLst>
              </p:cNvPr>
              <p:cNvSpPr>
                <a:spLocks noRot="1" noChangeAspect="1" noMove="1" noResize="1" noEditPoints="1" noAdjustHandles="1" noChangeArrowheads="1" noChangeShapeType="1" noTextEdit="1"/>
              </p:cNvSpPr>
              <p:nvPr/>
            </p:nvSpPr>
            <p:spPr>
              <a:xfrm>
                <a:off x="4176449" y="5621586"/>
                <a:ext cx="2434834" cy="584775"/>
              </a:xfrm>
              <a:prstGeom prst="rect">
                <a:avLst/>
              </a:prstGeom>
              <a:blipFill>
                <a:blip r:embed="rId10"/>
                <a:stretch>
                  <a:fillRect b="-8511"/>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36EB2E14-33B4-5943-B67A-29D81F8A78A6}"/>
              </a:ext>
            </a:extLst>
          </p:cNvPr>
          <p:cNvSpPr/>
          <p:nvPr/>
        </p:nvSpPr>
        <p:spPr>
          <a:xfrm>
            <a:off x="3755212" y="5688179"/>
            <a:ext cx="511679" cy="523220"/>
          </a:xfrm>
          <a:prstGeom prst="rect">
            <a:avLst/>
          </a:prstGeom>
        </p:spPr>
        <p:txBody>
          <a:bodyPr wrap="none">
            <a:spAutoFit/>
          </a:bodyPr>
          <a:lstStyle/>
          <a:p>
            <a:r>
              <a:rPr lang="en-US" sz="2800" dirty="0">
                <a:latin typeface="Candara" panose="020E0502030303020204" pitchFamily="34" charset="0"/>
              </a:rPr>
              <a:t>or</a:t>
            </a:r>
          </a:p>
        </p:txBody>
      </p:sp>
      <p:pic>
        <p:nvPicPr>
          <p:cNvPr id="24" name="Graphic 23" descr="Head with Gears">
            <a:extLst>
              <a:ext uri="{FF2B5EF4-FFF2-40B4-BE49-F238E27FC236}">
                <a16:creationId xmlns:a16="http://schemas.microsoft.com/office/drawing/2014/main" id="{7C4B7499-3BB9-8E4B-A0AC-86D316E18C8F}"/>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9460"/>
          <a:stretch/>
        </p:blipFill>
        <p:spPr>
          <a:xfrm>
            <a:off x="-3" y="171651"/>
            <a:ext cx="745114" cy="822960"/>
          </a:xfrm>
          <a:prstGeom prst="rect">
            <a:avLst/>
          </a:prstGeom>
        </p:spPr>
      </p:pic>
    </p:spTree>
    <p:extLst>
      <p:ext uri="{BB962C8B-B14F-4D97-AF65-F5344CB8AC3E}">
        <p14:creationId xmlns:p14="http://schemas.microsoft.com/office/powerpoint/2010/main" val="221182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0" fill="hold"/>
                                        <p:tgtEl>
                                          <p:spTgt spid="38"/>
                                        </p:tgtEl>
                                        <p:attrNameLst>
                                          <p:attrName>style.color</p:attrName>
                                        </p:attrNameLst>
                                      </p:cBhvr>
                                      <p:to>
                                        <a:srgbClr val="FF2600"/>
                                      </p:to>
                                    </p:animClr>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7" grpId="0"/>
      <p:bldP spid="48" grpId="0"/>
      <p:bldP spid="4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FA84-7C8C-804C-B8B3-D3676C0FBA9E}"/>
              </a:ext>
            </a:extLst>
          </p:cNvPr>
          <p:cNvSpPr>
            <a:spLocks noGrp="1"/>
          </p:cNvSpPr>
          <p:nvPr>
            <p:ph type="title"/>
          </p:nvPr>
        </p:nvSpPr>
        <p:spPr/>
        <p:txBody>
          <a:bodyPr/>
          <a:lstStyle/>
          <a:p>
            <a:r>
              <a:rPr lang="en-US" dirty="0"/>
              <a:t>Quiz</a:t>
            </a:r>
          </a:p>
        </p:txBody>
      </p:sp>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B91DD904-F814-6645-9735-1D981BF7D279}"/>
                  </a:ext>
                </a:extLst>
              </p:cNvPr>
              <p:cNvSpPr>
                <a:spLocks noGrp="1"/>
              </p:cNvSpPr>
              <p:nvPr>
                <p:ph idx="1"/>
              </p:nvPr>
            </p:nvSpPr>
            <p:spPr>
              <a:xfrm>
                <a:off x="609600" y="3346885"/>
                <a:ext cx="10972800" cy="3206317"/>
              </a:xfrm>
            </p:spPr>
            <p:txBody>
              <a:bodyPr>
                <a:normAutofit/>
              </a:bodyPr>
              <a:lstStyle/>
              <a:p>
                <a:r>
                  <a:rPr lang="en-US" dirty="0"/>
                  <a:t>Position after motion: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18</m:t>
                    </m:r>
                  </m:oMath>
                </a14:m>
                <a:r>
                  <a:rPr lang="en-US"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oMath>
                </a14:m>
                <a:r>
                  <a:rPr lang="en-US" dirty="0"/>
                  <a:t> </a:t>
                </a:r>
              </a:p>
              <a:p>
                <a:r>
                  <a:rPr lang="en-US" dirty="0"/>
                  <a:t>Sensor Measurement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=13</m:t>
                    </m:r>
                  </m:oMath>
                </a14:m>
                <a:r>
                  <a:rPr lang="en-US"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=2</m:t>
                    </m:r>
                  </m:oMath>
                </a14:m>
                <a:r>
                  <a:rPr lang="en-US" dirty="0"/>
                  <a:t> </a:t>
                </a:r>
              </a:p>
              <a:p>
                <a:r>
                  <a:rPr lang="en-US" dirty="0"/>
                  <a:t>Posterior position :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oMath>
                </a14:m>
                <a:endParaRPr lang="en-US" dirty="0"/>
              </a:p>
              <a:p>
                <a:pPr lvl="1"/>
                <a14:m>
                  <m:oMath xmlns:m="http://schemas.openxmlformats.org/officeDocument/2006/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8</m:t>
                        </m:r>
                        <m:r>
                          <a:rPr lang="en-US" i="1">
                            <a:latin typeface="Cambria Math" panose="02040503050406030204" pitchFamily="18" charset="0"/>
                            <a:ea typeface="Cambria Math" panose="02040503050406030204" pitchFamily="18" charset="0"/>
                          </a:rPr>
                          <m:t>∗2+13∗</m:t>
                        </m:r>
                        <m:r>
                          <a:rPr lang="en-US" b="0" i="1" smtClean="0">
                            <a:latin typeface="Cambria Math" panose="02040503050406030204" pitchFamily="18" charset="0"/>
                            <a:ea typeface="Cambria Math" panose="02040503050406030204" pitchFamily="18" charset="0"/>
                          </a:rPr>
                          <m:t>10</m:t>
                        </m:r>
                      </m:num>
                      <m:den>
                        <m:r>
                          <a:rPr lang="en-US" b="0" i="1" smtClean="0">
                            <a:latin typeface="Cambria Math" panose="02040503050406030204" pitchFamily="18" charset="0"/>
                            <a:ea typeface="Cambria Math" panose="02040503050406030204" pitchFamily="18" charset="0"/>
                          </a:rPr>
                          <m:t>10</m:t>
                        </m:r>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13.83</m:t>
                    </m:r>
                  </m:oMath>
                </a14:m>
                <a:endParaRPr lang="en-US" i="1" dirty="0">
                  <a:latin typeface="Cambria Math" panose="02040503050406030204" pitchFamily="18" charset="0"/>
                  <a:ea typeface="Cambria Math" panose="02040503050406030204" pitchFamily="18" charset="0"/>
                </a:endParaRPr>
              </a:p>
            </p:txBody>
          </p:sp>
        </mc:Choice>
        <mc:Fallback xmlns="">
          <p:sp>
            <p:nvSpPr>
              <p:cNvPr id="14" name="Content Placeholder 13">
                <a:extLst>
                  <a:ext uri="{FF2B5EF4-FFF2-40B4-BE49-F238E27FC236}">
                    <a16:creationId xmlns:a16="http://schemas.microsoft.com/office/drawing/2014/main" id="{B91DD904-F814-6645-9735-1D981BF7D279}"/>
                  </a:ext>
                </a:extLst>
              </p:cNvPr>
              <p:cNvSpPr>
                <a:spLocks noGrp="1" noRot="1" noChangeAspect="1" noMove="1" noResize="1" noEditPoints="1" noAdjustHandles="1" noChangeArrowheads="1" noChangeShapeType="1" noTextEdit="1"/>
              </p:cNvSpPr>
              <p:nvPr>
                <p:ph idx="1"/>
              </p:nvPr>
            </p:nvSpPr>
            <p:spPr>
              <a:xfrm>
                <a:off x="609600" y="3346885"/>
                <a:ext cx="10972800" cy="3206317"/>
              </a:xfrm>
              <a:blipFill>
                <a:blip r:embed="rId2"/>
                <a:stretch>
                  <a:fillRect l="-1503" t="-7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F66DB-7B6F-FB43-BF8E-9E95F924A0F0}"/>
              </a:ext>
            </a:extLst>
          </p:cNvPr>
          <p:cNvSpPr>
            <a:spLocks noGrp="1"/>
          </p:cNvSpPr>
          <p:nvPr>
            <p:ph type="sldNum" sz="quarter" idx="12"/>
          </p:nvPr>
        </p:nvSpPr>
        <p:spPr/>
        <p:txBody>
          <a:bodyPr/>
          <a:lstStyle/>
          <a:p>
            <a:pPr>
              <a:defRPr/>
            </a:pPr>
            <a:fld id="{CCF77436-EC8C-4AA7-8F7E-35D67B363DD7}" type="slidenum">
              <a:rPr lang="en-US" smtClean="0"/>
              <a:pPr>
                <a:defRPr/>
              </a:pPr>
              <a:t>64</a:t>
            </a:fld>
            <a:endParaRPr lang="en-US" dirty="0"/>
          </a:p>
        </p:txBody>
      </p:sp>
      <p:sp>
        <p:nvSpPr>
          <p:cNvPr id="6" name="Triangle 5">
            <a:extLst>
              <a:ext uri="{FF2B5EF4-FFF2-40B4-BE49-F238E27FC236}">
                <a16:creationId xmlns:a16="http://schemas.microsoft.com/office/drawing/2014/main" id="{984A33F2-6D82-934C-8FE2-7467A511D546}"/>
              </a:ext>
            </a:extLst>
          </p:cNvPr>
          <p:cNvSpPr/>
          <p:nvPr/>
        </p:nvSpPr>
        <p:spPr>
          <a:xfrm>
            <a:off x="2309989" y="1854146"/>
            <a:ext cx="3152777" cy="122500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11" name="Straight Arrow Connector 10">
            <a:extLst>
              <a:ext uri="{FF2B5EF4-FFF2-40B4-BE49-F238E27FC236}">
                <a16:creationId xmlns:a16="http://schemas.microsoft.com/office/drawing/2014/main" id="{EEAAD030-24B1-5740-895B-EE902934D73F}"/>
              </a:ext>
            </a:extLst>
          </p:cNvPr>
          <p:cNvCxnSpPr>
            <a:cxnSpLocks/>
          </p:cNvCxnSpPr>
          <p:nvPr/>
        </p:nvCxnSpPr>
        <p:spPr>
          <a:xfrm>
            <a:off x="2171877" y="3142916"/>
            <a:ext cx="36766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riangle 5">
            <a:extLst>
              <a:ext uri="{FF2B5EF4-FFF2-40B4-BE49-F238E27FC236}">
                <a16:creationId xmlns:a16="http://schemas.microsoft.com/office/drawing/2014/main" id="{B1A535D0-56A2-7B44-B93A-76B674469F6E}"/>
              </a:ext>
            </a:extLst>
          </p:cNvPr>
          <p:cNvSpPr/>
          <p:nvPr/>
        </p:nvSpPr>
        <p:spPr>
          <a:xfrm>
            <a:off x="3862567" y="1445226"/>
            <a:ext cx="1471612" cy="16339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6" name="Triangle 5">
            <a:extLst>
              <a:ext uri="{FF2B5EF4-FFF2-40B4-BE49-F238E27FC236}">
                <a16:creationId xmlns:a16="http://schemas.microsoft.com/office/drawing/2014/main" id="{C04F50F6-A185-0149-BC87-74B6E4CAB902}"/>
              </a:ext>
            </a:extLst>
          </p:cNvPr>
          <p:cNvSpPr/>
          <p:nvPr/>
        </p:nvSpPr>
        <p:spPr>
          <a:xfrm>
            <a:off x="3391078" y="961708"/>
            <a:ext cx="1685925" cy="2117445"/>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0" name="Graphic 9" descr="Head with Gears">
            <a:extLst>
              <a:ext uri="{FF2B5EF4-FFF2-40B4-BE49-F238E27FC236}">
                <a16:creationId xmlns:a16="http://schemas.microsoft.com/office/drawing/2014/main" id="{A1C7974E-73DB-7A4C-9EAB-558B92F609A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460"/>
          <a:stretch/>
        </p:blipFill>
        <p:spPr>
          <a:xfrm>
            <a:off x="-3" y="171651"/>
            <a:ext cx="745114" cy="822960"/>
          </a:xfrm>
          <a:prstGeom prst="rect">
            <a:avLst/>
          </a:prstGeom>
        </p:spPr>
      </p:pic>
    </p:spTree>
    <p:extLst>
      <p:ext uri="{BB962C8B-B14F-4D97-AF65-F5344CB8AC3E}">
        <p14:creationId xmlns:p14="http://schemas.microsoft.com/office/powerpoint/2010/main" val="4262628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B8EFA84-7C8C-804C-B8B3-D3676C0FBA9E}"/>
                  </a:ext>
                </a:extLst>
              </p:cNvPr>
              <p:cNvSpPr>
                <a:spLocks noGrp="1"/>
              </p:cNvSpPr>
              <p:nvPr>
                <p:ph type="title"/>
              </p:nvPr>
            </p:nvSpPr>
            <p:spPr/>
            <p:txBody>
              <a:bodyPr/>
              <a:lstStyle/>
              <a:p>
                <a:r>
                  <a:rPr lang="en-US" dirty="0"/>
                  <a:t>Quiz: How Big is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oMath>
                </a14:m>
                <a:r>
                  <a:rPr lang="en-US" dirty="0"/>
                  <a:t>?</a:t>
                </a:r>
              </a:p>
            </p:txBody>
          </p:sp>
        </mc:Choice>
        <mc:Fallback xmlns="">
          <p:sp>
            <p:nvSpPr>
              <p:cNvPr id="2" name="Title 1">
                <a:extLst>
                  <a:ext uri="{FF2B5EF4-FFF2-40B4-BE49-F238E27FC236}">
                    <a16:creationId xmlns:a16="http://schemas.microsoft.com/office/drawing/2014/main" id="{5B8EFA84-7C8C-804C-B8B3-D3676C0FBA9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F66DB-7B6F-FB43-BF8E-9E95F924A0F0}"/>
              </a:ext>
            </a:extLst>
          </p:cNvPr>
          <p:cNvSpPr>
            <a:spLocks noGrp="1"/>
          </p:cNvSpPr>
          <p:nvPr>
            <p:ph type="sldNum" sz="quarter" idx="12"/>
          </p:nvPr>
        </p:nvSpPr>
        <p:spPr/>
        <p:txBody>
          <a:bodyPr/>
          <a:lstStyle/>
          <a:p>
            <a:pPr>
              <a:defRPr/>
            </a:pPr>
            <a:fld id="{CCF77436-EC8C-4AA7-8F7E-35D67B363DD7}" type="slidenum">
              <a:rPr lang="en-US" smtClean="0"/>
              <a:pPr>
                <a:defRPr/>
              </a:pPr>
              <a:t>65</a:t>
            </a:fld>
            <a:endParaRPr lang="en-US" dirty="0"/>
          </a:p>
        </p:txBody>
      </p:sp>
      <p:sp>
        <p:nvSpPr>
          <p:cNvPr id="6" name="Triangle 5">
            <a:extLst>
              <a:ext uri="{FF2B5EF4-FFF2-40B4-BE49-F238E27FC236}">
                <a16:creationId xmlns:a16="http://schemas.microsoft.com/office/drawing/2014/main" id="{984A33F2-6D82-934C-8FE2-7467A511D546}"/>
              </a:ext>
            </a:extLst>
          </p:cNvPr>
          <p:cNvSpPr/>
          <p:nvPr/>
        </p:nvSpPr>
        <p:spPr>
          <a:xfrm>
            <a:off x="2114550" y="1673495"/>
            <a:ext cx="2795588" cy="122500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11" name="Straight Arrow Connector 10">
            <a:extLst>
              <a:ext uri="{FF2B5EF4-FFF2-40B4-BE49-F238E27FC236}">
                <a16:creationId xmlns:a16="http://schemas.microsoft.com/office/drawing/2014/main" id="{EEAAD030-24B1-5740-895B-EE902934D73F}"/>
              </a:ext>
            </a:extLst>
          </p:cNvPr>
          <p:cNvCxnSpPr>
            <a:cxnSpLocks/>
          </p:cNvCxnSpPr>
          <p:nvPr/>
        </p:nvCxnSpPr>
        <p:spPr>
          <a:xfrm>
            <a:off x="2114550" y="3019415"/>
            <a:ext cx="29337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riangle 5">
            <a:extLst>
              <a:ext uri="{FF2B5EF4-FFF2-40B4-BE49-F238E27FC236}">
                <a16:creationId xmlns:a16="http://schemas.microsoft.com/office/drawing/2014/main" id="{B1A535D0-56A2-7B44-B93A-76B674469F6E}"/>
              </a:ext>
            </a:extLst>
          </p:cNvPr>
          <p:cNvSpPr/>
          <p:nvPr/>
        </p:nvSpPr>
        <p:spPr>
          <a:xfrm>
            <a:off x="3309940" y="1264575"/>
            <a:ext cx="1471612" cy="16339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35" name="Triangle 5">
            <a:extLst>
              <a:ext uri="{FF2B5EF4-FFF2-40B4-BE49-F238E27FC236}">
                <a16:creationId xmlns:a16="http://schemas.microsoft.com/office/drawing/2014/main" id="{F1C4963E-AD0E-464C-8815-A78BC73AA39E}"/>
              </a:ext>
            </a:extLst>
          </p:cNvPr>
          <p:cNvSpPr/>
          <p:nvPr/>
        </p:nvSpPr>
        <p:spPr>
          <a:xfrm>
            <a:off x="4605336" y="3207934"/>
            <a:ext cx="2795588" cy="122500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36" name="Straight Arrow Connector 35">
            <a:extLst>
              <a:ext uri="{FF2B5EF4-FFF2-40B4-BE49-F238E27FC236}">
                <a16:creationId xmlns:a16="http://schemas.microsoft.com/office/drawing/2014/main" id="{AE9BAF6F-85BC-D449-A4DF-56C3E2873FC4}"/>
              </a:ext>
            </a:extLst>
          </p:cNvPr>
          <p:cNvCxnSpPr>
            <a:cxnSpLocks/>
          </p:cNvCxnSpPr>
          <p:nvPr/>
        </p:nvCxnSpPr>
        <p:spPr>
          <a:xfrm>
            <a:off x="4605336" y="4553854"/>
            <a:ext cx="29337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Triangle 5">
            <a:extLst>
              <a:ext uri="{FF2B5EF4-FFF2-40B4-BE49-F238E27FC236}">
                <a16:creationId xmlns:a16="http://schemas.microsoft.com/office/drawing/2014/main" id="{0F8C8D7A-7DE6-A848-90FB-6A915C1E3801}"/>
              </a:ext>
            </a:extLst>
          </p:cNvPr>
          <p:cNvSpPr/>
          <p:nvPr/>
        </p:nvSpPr>
        <p:spPr>
          <a:xfrm>
            <a:off x="5800726" y="2799014"/>
            <a:ext cx="1471612" cy="16339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40" name="Triangle 5">
            <a:extLst>
              <a:ext uri="{FF2B5EF4-FFF2-40B4-BE49-F238E27FC236}">
                <a16:creationId xmlns:a16="http://schemas.microsoft.com/office/drawing/2014/main" id="{131653DE-6533-6B4F-9A51-1D4E36A01915}"/>
              </a:ext>
            </a:extLst>
          </p:cNvPr>
          <p:cNvSpPr/>
          <p:nvPr/>
        </p:nvSpPr>
        <p:spPr>
          <a:xfrm>
            <a:off x="7178777" y="4084234"/>
            <a:ext cx="2795588" cy="122500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41" name="Straight Arrow Connector 40">
            <a:extLst>
              <a:ext uri="{FF2B5EF4-FFF2-40B4-BE49-F238E27FC236}">
                <a16:creationId xmlns:a16="http://schemas.microsoft.com/office/drawing/2014/main" id="{AE187B53-BB5C-0347-AB2D-758D847385E2}"/>
              </a:ext>
            </a:extLst>
          </p:cNvPr>
          <p:cNvCxnSpPr>
            <a:cxnSpLocks/>
          </p:cNvCxnSpPr>
          <p:nvPr/>
        </p:nvCxnSpPr>
        <p:spPr>
          <a:xfrm>
            <a:off x="7178777" y="5430154"/>
            <a:ext cx="29337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2" name="Triangle 5">
            <a:extLst>
              <a:ext uri="{FF2B5EF4-FFF2-40B4-BE49-F238E27FC236}">
                <a16:creationId xmlns:a16="http://schemas.microsoft.com/office/drawing/2014/main" id="{DE7A9963-6BB2-DF43-9FCE-F91EDFBC523D}"/>
              </a:ext>
            </a:extLst>
          </p:cNvPr>
          <p:cNvSpPr/>
          <p:nvPr/>
        </p:nvSpPr>
        <p:spPr>
          <a:xfrm>
            <a:off x="8374167" y="3675314"/>
            <a:ext cx="1471612" cy="16339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3DCECF0-7D69-1049-AE77-B8494F831D3B}"/>
                  </a:ext>
                </a:extLst>
              </p:cNvPr>
              <p:cNvSpPr/>
              <p:nvPr/>
            </p:nvSpPr>
            <p:spPr>
              <a:xfrm>
                <a:off x="6954159" y="844884"/>
                <a:ext cx="2871748" cy="15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𝜎</m:t>
                          </m:r>
                        </m:e>
                        <m:sup>
                          <m:r>
                            <a:rPr lang="en-US" sz="3200" i="1">
                              <a:latin typeface="Cambria Math" panose="02040503050406030204" pitchFamily="18" charset="0"/>
                              <a:ea typeface="Cambria Math" panose="02040503050406030204" pitchFamily="18" charset="0"/>
                            </a:rPr>
                            <m:t>2</m:t>
                          </m:r>
                        </m:sup>
                      </m:sSup>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1</m:t>
                          </m:r>
                        </m:num>
                        <m:den>
                          <m:box>
                            <m:boxPr>
                              <m:ctrlPr>
                                <a:rPr lang="en-US" sz="3200" i="1">
                                  <a:latin typeface="Cambria Math" panose="02040503050406030204" pitchFamily="18" charset="0"/>
                                  <a:ea typeface="Cambria Math" panose="02040503050406030204" pitchFamily="18" charset="0"/>
                                </a:rPr>
                              </m:ctrlPr>
                            </m:boxPr>
                            <m:e>
                              <m:argPr>
                                <m:argSz m:val="-1"/>
                              </m:argP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1</m:t>
                                  </m:r>
                                </m:num>
                                <m:den>
                                  <m:sSup>
                                    <m:sSupPr>
                                      <m:ctrlPr>
                                        <a:rPr lang="en-US" sz="3200" i="1">
                                          <a:latin typeface="Cambria Math" panose="02040503050406030204" pitchFamily="18" charset="0"/>
                                          <a:ea typeface="Cambria Math" panose="02040503050406030204" pitchFamily="18" charset="0"/>
                                        </a:rPr>
                                      </m:ctrlPr>
                                    </m:sSup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ea typeface="Cambria Math" panose="02040503050406030204" pitchFamily="18" charset="0"/>
                                            </a:rPr>
                                            <m:t>1</m:t>
                                          </m:r>
                                        </m:sub>
                                      </m:sSub>
                                    </m:e>
                                    <m:sup>
                                      <m:r>
                                        <a:rPr lang="en-US" sz="3200" i="1">
                                          <a:latin typeface="Cambria Math" panose="02040503050406030204" pitchFamily="18" charset="0"/>
                                          <a:ea typeface="Cambria Math" panose="02040503050406030204" pitchFamily="18" charset="0"/>
                                        </a:rPr>
                                        <m:t>2</m:t>
                                      </m:r>
                                    </m:sup>
                                  </m:sSup>
                                </m:den>
                              </m:f>
                            </m:e>
                          </m:box>
                          <m:r>
                            <a:rPr lang="en-US" sz="3200" i="1">
                              <a:latin typeface="Cambria Math" panose="02040503050406030204" pitchFamily="18" charset="0"/>
                              <a:ea typeface="Cambria Math" panose="02040503050406030204" pitchFamily="18" charset="0"/>
                            </a:rPr>
                            <m:t>+</m:t>
                          </m:r>
                          <m:f>
                            <m:fPr>
                              <m:ctrlPr>
                                <a:rPr lang="en-US" sz="3200" i="1">
                                  <a:latin typeface="Cambria Math" panose="02040503050406030204" pitchFamily="18" charset="0"/>
                                  <a:ea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1</m:t>
                              </m:r>
                            </m:num>
                            <m:den>
                              <m:sSup>
                                <m:sSupPr>
                                  <m:ctrlPr>
                                    <a:rPr lang="en-US" sz="3200" i="1">
                                      <a:latin typeface="Cambria Math" panose="02040503050406030204" pitchFamily="18" charset="0"/>
                                      <a:ea typeface="Cambria Math" panose="02040503050406030204" pitchFamily="18" charset="0"/>
                                    </a:rPr>
                                  </m:ctrlPr>
                                </m:sSup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ea typeface="Cambria Math" panose="02040503050406030204" pitchFamily="18" charset="0"/>
                                        </a:rPr>
                                        <m:t>2</m:t>
                                      </m:r>
                                    </m:sub>
                                  </m:sSub>
                                </m:e>
                                <m:sup>
                                  <m:r>
                                    <a:rPr lang="en-US" sz="3200" i="1">
                                      <a:latin typeface="Cambria Math" panose="02040503050406030204" pitchFamily="18" charset="0"/>
                                      <a:ea typeface="Cambria Math" panose="02040503050406030204" pitchFamily="18" charset="0"/>
                                    </a:rPr>
                                    <m:t>2</m:t>
                                  </m:r>
                                </m:sup>
                              </m:sSup>
                            </m:den>
                          </m:f>
                        </m:den>
                      </m:f>
                    </m:oMath>
                  </m:oMathPara>
                </a14:m>
                <a:endParaRPr lang="en-US" sz="3200" dirty="0">
                  <a:latin typeface="Candara" panose="020E0502030303020204" pitchFamily="34" charset="0"/>
                </a:endParaRPr>
              </a:p>
            </p:txBody>
          </p:sp>
        </mc:Choice>
        <mc:Fallback xmlns="">
          <p:sp>
            <p:nvSpPr>
              <p:cNvPr id="45" name="Rectangle 44">
                <a:extLst>
                  <a:ext uri="{FF2B5EF4-FFF2-40B4-BE49-F238E27FC236}">
                    <a16:creationId xmlns:a16="http://schemas.microsoft.com/office/drawing/2014/main" id="{63DCECF0-7D69-1049-AE77-B8494F831D3B}"/>
                  </a:ext>
                </a:extLst>
              </p:cNvPr>
              <p:cNvSpPr>
                <a:spLocks noRot="1" noChangeAspect="1" noMove="1" noResize="1" noEditPoints="1" noAdjustHandles="1" noChangeArrowheads="1" noChangeShapeType="1" noTextEdit="1"/>
              </p:cNvSpPr>
              <p:nvPr/>
            </p:nvSpPr>
            <p:spPr>
              <a:xfrm>
                <a:off x="6954159" y="844884"/>
                <a:ext cx="2871748" cy="1524456"/>
              </a:xfrm>
              <a:prstGeom prst="rect">
                <a:avLst/>
              </a:prstGeom>
              <a:blipFill>
                <a:blip r:embed="rId5"/>
                <a:stretch>
                  <a:fillRect b="-2479"/>
                </a:stretch>
              </a:blipFill>
            </p:spPr>
            <p:txBody>
              <a:bodyPr/>
              <a:lstStyle/>
              <a:p>
                <a:r>
                  <a:rPr lang="en-US">
                    <a:noFill/>
                  </a:rPr>
                  <a:t> </a:t>
                </a:r>
              </a:p>
            </p:txBody>
          </p:sp>
        </mc:Fallback>
      </mc:AlternateContent>
      <p:sp>
        <p:nvSpPr>
          <p:cNvPr id="21" name="Triangle 5">
            <a:extLst>
              <a:ext uri="{FF2B5EF4-FFF2-40B4-BE49-F238E27FC236}">
                <a16:creationId xmlns:a16="http://schemas.microsoft.com/office/drawing/2014/main" id="{1A69B701-983B-9141-BA2E-BB99126D57F4}"/>
              </a:ext>
            </a:extLst>
          </p:cNvPr>
          <p:cNvSpPr/>
          <p:nvPr/>
        </p:nvSpPr>
        <p:spPr>
          <a:xfrm>
            <a:off x="8277229" y="3240868"/>
            <a:ext cx="1228722" cy="2068373"/>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2" name="Triangle 5">
            <a:extLst>
              <a:ext uri="{FF2B5EF4-FFF2-40B4-BE49-F238E27FC236}">
                <a16:creationId xmlns:a16="http://schemas.microsoft.com/office/drawing/2014/main" id="{1BD00345-C56A-1748-A23B-5CBF686DB3AE}"/>
              </a:ext>
            </a:extLst>
          </p:cNvPr>
          <p:cNvSpPr/>
          <p:nvPr/>
        </p:nvSpPr>
        <p:spPr>
          <a:xfrm>
            <a:off x="5083277" y="3031852"/>
            <a:ext cx="2200977" cy="1401089"/>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23" name="Triangle 5">
            <a:extLst>
              <a:ext uri="{FF2B5EF4-FFF2-40B4-BE49-F238E27FC236}">
                <a16:creationId xmlns:a16="http://schemas.microsoft.com/office/drawing/2014/main" id="{C900BB57-26B0-924D-83E7-9DC4CA4EF193}"/>
              </a:ext>
            </a:extLst>
          </p:cNvPr>
          <p:cNvSpPr/>
          <p:nvPr/>
        </p:nvSpPr>
        <p:spPr>
          <a:xfrm>
            <a:off x="1981201" y="2009766"/>
            <a:ext cx="3502810" cy="8766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F76F81F2-485D-D345-81D2-BDF5384F6EE6}"/>
                  </a:ext>
                </a:extLst>
              </p:cNvPr>
              <p:cNvSpPr/>
              <p:nvPr/>
            </p:nvSpPr>
            <p:spPr>
              <a:xfrm>
                <a:off x="4446830" y="4740520"/>
                <a:ext cx="1891352"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𝜎</m:t>
                          </m:r>
                        </m:e>
                        <m:sup>
                          <m:r>
                            <a:rPr lang="en-US" sz="3200" i="1">
                              <a:latin typeface="Cambria Math" panose="02040503050406030204" pitchFamily="18" charset="0"/>
                              <a:ea typeface="Cambria Math" panose="02040503050406030204" pitchFamily="18" charset="0"/>
                            </a:rPr>
                            <m:t>2</m:t>
                          </m:r>
                        </m:sup>
                      </m:sSup>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ea typeface="Cambria Math" panose="02040503050406030204" pitchFamily="18" charset="0"/>
                                </a:rPr>
                                <m:t>1</m:t>
                              </m:r>
                            </m:sub>
                          </m:sSub>
                        </m:e>
                        <m:sup>
                          <m:r>
                            <a:rPr lang="en-US" sz="3200" i="1">
                              <a:latin typeface="Cambria Math" panose="02040503050406030204" pitchFamily="18" charset="0"/>
                              <a:ea typeface="Cambria Math" panose="02040503050406030204" pitchFamily="18" charset="0"/>
                            </a:rPr>
                            <m:t>2</m:t>
                          </m:r>
                        </m:sup>
                      </m:sSup>
                    </m:oMath>
                  </m:oMathPara>
                </a14:m>
                <a:endParaRPr lang="en-US" sz="3200" dirty="0">
                  <a:latin typeface="Candara" panose="020E0502030303020204" pitchFamily="34" charset="0"/>
                </a:endParaRPr>
              </a:p>
            </p:txBody>
          </p:sp>
        </mc:Choice>
        <mc:Fallback xmlns="">
          <p:sp>
            <p:nvSpPr>
              <p:cNvPr id="24" name="Rectangle 23">
                <a:extLst>
                  <a:ext uri="{FF2B5EF4-FFF2-40B4-BE49-F238E27FC236}">
                    <a16:creationId xmlns:a16="http://schemas.microsoft.com/office/drawing/2014/main" id="{F76F81F2-485D-D345-81D2-BDF5384F6EE6}"/>
                  </a:ext>
                </a:extLst>
              </p:cNvPr>
              <p:cNvSpPr>
                <a:spLocks noRot="1" noChangeAspect="1" noMove="1" noResize="1" noEditPoints="1" noAdjustHandles="1" noChangeArrowheads="1" noChangeShapeType="1" noTextEdit="1"/>
              </p:cNvSpPr>
              <p:nvPr/>
            </p:nvSpPr>
            <p:spPr>
              <a:xfrm>
                <a:off x="4446830" y="4740520"/>
                <a:ext cx="1891352" cy="584775"/>
              </a:xfrm>
              <a:prstGeom prst="rect">
                <a:avLst/>
              </a:prstGeom>
              <a:blipFill>
                <a:blip r:embed="rId6"/>
                <a:stretch>
                  <a:fillRect b="-21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4A988D83-5D54-3441-89E0-04F781719770}"/>
                  </a:ext>
                </a:extLst>
              </p:cNvPr>
              <p:cNvSpPr/>
              <p:nvPr/>
            </p:nvSpPr>
            <p:spPr>
              <a:xfrm>
                <a:off x="4446831" y="5255150"/>
                <a:ext cx="189135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i="1">
                              <a:latin typeface="Cambria Math" panose="02040503050406030204" pitchFamily="18" charset="0"/>
                              <a:ea typeface="Cambria Math" panose="02040503050406030204" pitchFamily="18" charset="0"/>
                            </a:rPr>
                          </m:ctrlPr>
                        </m:sSupPr>
                        <m:e>
                          <m:r>
                            <a:rPr lang="en-US" sz="3200" i="1">
                              <a:latin typeface="Cambria Math" panose="02040503050406030204" pitchFamily="18" charset="0"/>
                              <a:ea typeface="Cambria Math" panose="02040503050406030204" pitchFamily="18" charset="0"/>
                            </a:rPr>
                            <m:t>𝜎</m:t>
                          </m:r>
                        </m:e>
                        <m:sup>
                          <m:r>
                            <a:rPr lang="en-US" sz="3200" i="1">
                              <a:latin typeface="Cambria Math" panose="02040503050406030204" pitchFamily="18" charset="0"/>
                              <a:ea typeface="Cambria Math" panose="02040503050406030204" pitchFamily="18" charset="0"/>
                            </a:rPr>
                            <m:t>2</m:t>
                          </m:r>
                        </m:sup>
                      </m:sSup>
                      <m:r>
                        <a:rPr lang="en-US" sz="3200" i="1">
                          <a:latin typeface="Cambria Math" panose="02040503050406030204" pitchFamily="18" charset="0"/>
                          <a:ea typeface="Cambria Math" panose="02040503050406030204" pitchFamily="18" charset="0"/>
                        </a:rPr>
                        <m:t>≤</m:t>
                      </m:r>
                      <m:sSup>
                        <m:sSupPr>
                          <m:ctrlPr>
                            <a:rPr lang="en-US" sz="3200" i="1">
                              <a:latin typeface="Cambria Math" panose="02040503050406030204" pitchFamily="18" charset="0"/>
                              <a:ea typeface="Cambria Math" panose="02040503050406030204" pitchFamily="18" charset="0"/>
                            </a:rPr>
                          </m:ctrlPr>
                        </m:sSup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𝜎</m:t>
                              </m:r>
                            </m:e>
                            <m:sub>
                              <m:r>
                                <a:rPr lang="en-US" sz="3200" i="1">
                                  <a:latin typeface="Cambria Math" panose="02040503050406030204" pitchFamily="18" charset="0"/>
                                  <a:ea typeface="Cambria Math" panose="02040503050406030204" pitchFamily="18" charset="0"/>
                                </a:rPr>
                                <m:t>2</m:t>
                              </m:r>
                            </m:sub>
                          </m:sSub>
                        </m:e>
                        <m:sup>
                          <m:r>
                            <a:rPr lang="en-US" sz="3200" i="1">
                              <a:latin typeface="Cambria Math" panose="02040503050406030204" pitchFamily="18" charset="0"/>
                              <a:ea typeface="Cambria Math" panose="02040503050406030204" pitchFamily="18" charset="0"/>
                            </a:rPr>
                            <m:t>2</m:t>
                          </m:r>
                        </m:sup>
                      </m:sSup>
                    </m:oMath>
                  </m:oMathPara>
                </a14:m>
                <a:endParaRPr lang="en-US" sz="3200" dirty="0">
                  <a:latin typeface="Candara" panose="020E0502030303020204" pitchFamily="34" charset="0"/>
                </a:endParaRPr>
              </a:p>
            </p:txBody>
          </p:sp>
        </mc:Choice>
        <mc:Fallback xmlns="">
          <p:sp>
            <p:nvSpPr>
              <p:cNvPr id="25" name="Rectangle 24">
                <a:extLst>
                  <a:ext uri="{FF2B5EF4-FFF2-40B4-BE49-F238E27FC236}">
                    <a16:creationId xmlns:a16="http://schemas.microsoft.com/office/drawing/2014/main" id="{4A988D83-5D54-3441-89E0-04F781719770}"/>
                  </a:ext>
                </a:extLst>
              </p:cNvPr>
              <p:cNvSpPr>
                <a:spLocks noRot="1" noChangeAspect="1" noMove="1" noResize="1" noEditPoints="1" noAdjustHandles="1" noChangeArrowheads="1" noChangeShapeType="1" noTextEdit="1"/>
              </p:cNvSpPr>
              <p:nvPr/>
            </p:nvSpPr>
            <p:spPr>
              <a:xfrm>
                <a:off x="4446831" y="5255150"/>
                <a:ext cx="1891351" cy="584775"/>
              </a:xfrm>
              <a:prstGeom prst="rect">
                <a:avLst/>
              </a:prstGeom>
              <a:blipFill>
                <a:blip r:embed="rId7"/>
                <a:stretch>
                  <a:fillRect b="-4255"/>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031FABA9-9064-164C-86DD-D2BCDB6F13CE}"/>
              </a:ext>
            </a:extLst>
          </p:cNvPr>
          <p:cNvSpPr/>
          <p:nvPr/>
        </p:nvSpPr>
        <p:spPr>
          <a:xfrm>
            <a:off x="3791071" y="5285857"/>
            <a:ext cx="752129" cy="523220"/>
          </a:xfrm>
          <a:prstGeom prst="rect">
            <a:avLst/>
          </a:prstGeom>
        </p:spPr>
        <p:txBody>
          <a:bodyPr wrap="none">
            <a:spAutoFit/>
          </a:bodyPr>
          <a:lstStyle/>
          <a:p>
            <a:r>
              <a:rPr lang="en-US" sz="2800" dirty="0">
                <a:latin typeface="Candara" panose="020E0502030303020204" pitchFamily="34" charset="0"/>
              </a:rPr>
              <a:t>and</a:t>
            </a:r>
          </a:p>
        </p:txBody>
      </p:sp>
      <p:pic>
        <p:nvPicPr>
          <p:cNvPr id="27" name="Graphic 26" descr="Head with Gears">
            <a:extLst>
              <a:ext uri="{FF2B5EF4-FFF2-40B4-BE49-F238E27FC236}">
                <a16:creationId xmlns:a16="http://schemas.microsoft.com/office/drawing/2014/main" id="{D0EE1CE9-0E1D-0642-AB8B-E1AD5FC6F92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9460"/>
          <a:stretch/>
        </p:blipFill>
        <p:spPr>
          <a:xfrm>
            <a:off x="-3" y="171651"/>
            <a:ext cx="745114" cy="822960"/>
          </a:xfrm>
          <a:prstGeom prst="rect">
            <a:avLst/>
          </a:prstGeom>
        </p:spPr>
      </p:pic>
    </p:spTree>
    <p:extLst>
      <p:ext uri="{BB962C8B-B14F-4D97-AF65-F5344CB8AC3E}">
        <p14:creationId xmlns:p14="http://schemas.microsoft.com/office/powerpoint/2010/main" val="232487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10" fill="hold"/>
                                        <p:tgtEl>
                                          <p:spTgt spid="21"/>
                                        </p:tgtEl>
                                        <p:attrNameLst>
                                          <p:attrName>stroke.color</p:attrName>
                                        </p:attrNameLst>
                                      </p:cBhvr>
                                      <p:to>
                                        <a:srgbClr val="00FA00"/>
                                      </p:to>
                                    </p:animClr>
                                    <p:set>
                                      <p:cBhvr>
                                        <p:cTn id="7" dur="10" fill="hold"/>
                                        <p:tgtEl>
                                          <p:spTgt spid="21"/>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EFA84-7C8C-804C-B8B3-D3676C0FBA9E}"/>
              </a:ext>
            </a:extLst>
          </p:cNvPr>
          <p:cNvSpPr>
            <a:spLocks noGrp="1"/>
          </p:cNvSpPr>
          <p:nvPr>
            <p:ph type="title"/>
          </p:nvPr>
        </p:nvSpPr>
        <p:spPr/>
        <p:txBody>
          <a:bodyPr/>
          <a:lstStyle/>
          <a:p>
            <a:r>
              <a:rPr lang="en-US" dirty="0"/>
              <a:t>Quiz</a:t>
            </a:r>
          </a:p>
        </p:txBody>
      </p:sp>
      <mc:AlternateContent xmlns:mc="http://schemas.openxmlformats.org/markup-compatibility/2006" xmlns:a14="http://schemas.microsoft.com/office/drawing/2010/main">
        <mc:Choice Requires="a14">
          <p:sp>
            <p:nvSpPr>
              <p:cNvPr id="14" name="Content Placeholder 13">
                <a:extLst>
                  <a:ext uri="{FF2B5EF4-FFF2-40B4-BE49-F238E27FC236}">
                    <a16:creationId xmlns:a16="http://schemas.microsoft.com/office/drawing/2014/main" id="{B91DD904-F814-6645-9735-1D981BF7D279}"/>
                  </a:ext>
                </a:extLst>
              </p:cNvPr>
              <p:cNvSpPr>
                <a:spLocks noGrp="1"/>
              </p:cNvSpPr>
              <p:nvPr>
                <p:ph idx="1"/>
              </p:nvPr>
            </p:nvSpPr>
            <p:spPr>
              <a:xfrm>
                <a:off x="609600" y="2946264"/>
                <a:ext cx="10972800" cy="3606938"/>
              </a:xfrm>
            </p:spPr>
            <p:txBody>
              <a:bodyPr>
                <a:normAutofit fontScale="92500"/>
              </a:bodyPr>
              <a:lstStyle/>
              <a:p>
                <a:r>
                  <a:rPr lang="en-US" dirty="0"/>
                  <a:t>Position after motion: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18</m:t>
                    </m:r>
                  </m:oMath>
                </a14:m>
                <a:r>
                  <a:rPr lang="en-US"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10</m:t>
                    </m:r>
                  </m:oMath>
                </a14:m>
                <a:r>
                  <a:rPr lang="en-US" dirty="0"/>
                  <a:t> </a:t>
                </a:r>
              </a:p>
              <a:p>
                <a:r>
                  <a:rPr lang="en-US" dirty="0"/>
                  <a:t>Sensor Measurement :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=13</m:t>
                    </m:r>
                  </m:oMath>
                </a14:m>
                <a:r>
                  <a:rPr lang="en-US" dirty="0"/>
                  <a:t>,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=2</m:t>
                    </m:r>
                  </m:oMath>
                </a14:m>
                <a:r>
                  <a:rPr lang="en-US" dirty="0"/>
                  <a:t> </a:t>
                </a:r>
              </a:p>
              <a:p>
                <a:r>
                  <a:rPr lang="en-US" dirty="0"/>
                  <a:t>Posterior position : </a:t>
                </a:r>
                <a14:m>
                  <m:oMath xmlns:m="http://schemas.openxmlformats.org/officeDocument/2006/math">
                    <m:r>
                      <a:rPr lang="en-US" i="1">
                        <a:latin typeface="Cambria Math" panose="02040503050406030204" pitchFamily="18" charset="0"/>
                      </a:rPr>
                      <m:t>𝑁</m:t>
                    </m:r>
                    <m:d>
                      <m:dPr>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e>
                    </m:d>
                  </m:oMath>
                </a14:m>
                <a:endParaRPr lang="en-US" dirty="0"/>
              </a:p>
              <a:p>
                <a:pPr lvl="1"/>
                <a14:m>
                  <m:oMath xmlns:m="http://schemas.openxmlformats.org/officeDocument/2006/math">
                    <m:r>
                      <a:rPr lang="en-US" i="1">
                        <a:latin typeface="Cambria Math" panose="02040503050406030204" pitchFamily="18" charset="0"/>
                        <a:ea typeface="Cambria Math" panose="02040503050406030204" pitchFamily="18" charset="0"/>
                      </a:rPr>
                      <m:t>𝜇</m:t>
                    </m:r>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num>
                      <m:den>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8</m:t>
                        </m:r>
                        <m:r>
                          <a:rPr lang="en-US" i="1">
                            <a:latin typeface="Cambria Math" panose="02040503050406030204" pitchFamily="18" charset="0"/>
                            <a:ea typeface="Cambria Math" panose="02040503050406030204" pitchFamily="18" charset="0"/>
                          </a:rPr>
                          <m:t>∗2+13∗</m:t>
                        </m:r>
                        <m:r>
                          <a:rPr lang="en-US" b="0" i="1" smtClean="0">
                            <a:latin typeface="Cambria Math" panose="02040503050406030204" pitchFamily="18" charset="0"/>
                            <a:ea typeface="Cambria Math" panose="02040503050406030204" pitchFamily="18" charset="0"/>
                          </a:rPr>
                          <m:t>10</m:t>
                        </m:r>
                      </m:num>
                      <m:den>
                        <m:r>
                          <a:rPr lang="en-US" b="0" i="1" smtClean="0">
                            <a:latin typeface="Cambria Math" panose="02040503050406030204" pitchFamily="18" charset="0"/>
                            <a:ea typeface="Cambria Math" panose="02040503050406030204" pitchFamily="18" charset="0"/>
                          </a:rPr>
                          <m:t>10</m:t>
                        </m:r>
                        <m:r>
                          <a:rPr lang="en-US" i="1">
                            <a:latin typeface="Cambria Math" panose="02040503050406030204" pitchFamily="18" charset="0"/>
                            <a:ea typeface="Cambria Math" panose="02040503050406030204" pitchFamily="18" charset="0"/>
                          </a:rPr>
                          <m:t>+2</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13.83</m:t>
                    </m:r>
                  </m:oMath>
                </a14:m>
                <a:endParaRPr lang="en-US" i="1" dirty="0">
                  <a:latin typeface="Cambria Math" panose="02040503050406030204" pitchFamily="18" charset="0"/>
                  <a:ea typeface="Cambria Math" panose="02040503050406030204" pitchFamily="18" charset="0"/>
                </a:endParaRPr>
              </a:p>
              <a:p>
                <a:pPr lvl="1"/>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ea typeface="Cambria Math" panose="02040503050406030204" pitchFamily="18" charset="0"/>
                          </a:rPr>
                          <m:t>2</m:t>
                        </m:r>
                      </m:sup>
                    </m:sSup>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1</m:t>
                                        </m:r>
                                      </m:sub>
                                    </m:sSub>
                                  </m:e>
                                  <m:sup>
                                    <m:r>
                                      <a:rPr lang="en-US" i="1">
                                        <a:latin typeface="Cambria Math" panose="02040503050406030204" pitchFamily="18" charset="0"/>
                                        <a:ea typeface="Cambria Math" panose="02040503050406030204" pitchFamily="18" charset="0"/>
                                      </a:rPr>
                                      <m:t>2</m:t>
                                    </m:r>
                                  </m:sup>
                                </m:sSup>
                              </m:den>
                            </m:f>
                          </m:e>
                        </m:box>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sSup>
                              <m:sSupPr>
                                <m:ctrlPr>
                                  <a:rPr lang="en-US" i="1">
                                    <a:latin typeface="Cambria Math" panose="02040503050406030204" pitchFamily="18" charset="0"/>
                                    <a:ea typeface="Cambria Math" panose="02040503050406030204" pitchFamily="18" charset="0"/>
                                  </a:rPr>
                                </m:ctrlPr>
                              </m:sSup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ea typeface="Cambria Math" panose="02040503050406030204" pitchFamily="18" charset="0"/>
                                      </a:rPr>
                                      <m:t>2</m:t>
                                    </m:r>
                                  </m:sub>
                                </m:sSub>
                              </m:e>
                              <m:sup>
                                <m:r>
                                  <a:rPr lang="en-US" i="1">
                                    <a:latin typeface="Cambria Math" panose="02040503050406030204" pitchFamily="18" charset="0"/>
                                    <a:ea typeface="Cambria Math" panose="02040503050406030204" pitchFamily="18" charset="0"/>
                                  </a:rPr>
                                  <m:t>2</m:t>
                                </m:r>
                              </m:sup>
                            </m:sSup>
                          </m:den>
                        </m:f>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box>
                          <m:boxPr>
                            <m:ctrlPr>
                              <a:rPr lang="en-US" i="1">
                                <a:latin typeface="Cambria Math" panose="02040503050406030204" pitchFamily="18" charset="0"/>
                                <a:ea typeface="Cambria Math" panose="02040503050406030204" pitchFamily="18" charset="0"/>
                              </a:rPr>
                            </m:ctrlPr>
                          </m:boxPr>
                          <m:e>
                            <m:argPr>
                              <m:argSz m:val="-1"/>
                            </m:argP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10</m:t>
                                </m:r>
                              </m:den>
                            </m:f>
                          </m:e>
                        </m:box>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1</m:t>
                            </m:r>
                          </m:num>
                          <m:den>
                            <m:r>
                              <a:rPr lang="en-US" i="1">
                                <a:latin typeface="Cambria Math" panose="02040503050406030204" pitchFamily="18" charset="0"/>
                                <a:ea typeface="Cambria Math" panose="02040503050406030204" pitchFamily="18" charset="0"/>
                              </a:rPr>
                              <m:t>2</m:t>
                            </m:r>
                          </m:den>
                        </m:f>
                      </m:den>
                    </m:f>
                    <m:r>
                      <a:rPr lang="en-US" i="1">
                        <a:latin typeface="Cambria Math" panose="02040503050406030204" pitchFamily="18" charset="0"/>
                        <a:ea typeface="Cambria Math" panose="02040503050406030204" pitchFamily="18" charset="0"/>
                      </a:rPr>
                      <m:t>=1.6</m:t>
                    </m:r>
                    <m:r>
                      <a:rPr lang="en-US" b="0" i="1" smtClean="0">
                        <a:latin typeface="Cambria Math" panose="02040503050406030204" pitchFamily="18" charset="0"/>
                        <a:ea typeface="Cambria Math" panose="02040503050406030204" pitchFamily="18" charset="0"/>
                      </a:rPr>
                      <m:t>7</m:t>
                    </m:r>
                  </m:oMath>
                </a14:m>
                <a:endParaRPr lang="en-US" dirty="0"/>
              </a:p>
            </p:txBody>
          </p:sp>
        </mc:Choice>
        <mc:Fallback xmlns="">
          <p:sp>
            <p:nvSpPr>
              <p:cNvPr id="14" name="Content Placeholder 13">
                <a:extLst>
                  <a:ext uri="{FF2B5EF4-FFF2-40B4-BE49-F238E27FC236}">
                    <a16:creationId xmlns:a16="http://schemas.microsoft.com/office/drawing/2014/main" id="{B91DD904-F814-6645-9735-1D981BF7D279}"/>
                  </a:ext>
                </a:extLst>
              </p:cNvPr>
              <p:cNvSpPr>
                <a:spLocks noGrp="1" noRot="1" noChangeAspect="1" noMove="1" noResize="1" noEditPoints="1" noAdjustHandles="1" noChangeArrowheads="1" noChangeShapeType="1" noTextEdit="1"/>
              </p:cNvSpPr>
              <p:nvPr>
                <p:ph idx="1"/>
              </p:nvPr>
            </p:nvSpPr>
            <p:spPr>
              <a:xfrm>
                <a:off x="609600" y="2946264"/>
                <a:ext cx="10972800" cy="3606938"/>
              </a:xfrm>
              <a:blipFill>
                <a:blip r:embed="rId2"/>
                <a:stretch>
                  <a:fillRect l="-1387" t="-70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CCF66DB-7B6F-FB43-BF8E-9E95F924A0F0}"/>
              </a:ext>
            </a:extLst>
          </p:cNvPr>
          <p:cNvSpPr>
            <a:spLocks noGrp="1"/>
          </p:cNvSpPr>
          <p:nvPr>
            <p:ph type="sldNum" sz="quarter" idx="12"/>
          </p:nvPr>
        </p:nvSpPr>
        <p:spPr/>
        <p:txBody>
          <a:bodyPr/>
          <a:lstStyle/>
          <a:p>
            <a:pPr>
              <a:defRPr/>
            </a:pPr>
            <a:fld id="{CCF77436-EC8C-4AA7-8F7E-35D67B363DD7}" type="slidenum">
              <a:rPr lang="en-US" smtClean="0"/>
              <a:pPr>
                <a:defRPr/>
              </a:pPr>
              <a:t>66</a:t>
            </a:fld>
            <a:endParaRPr lang="en-US" dirty="0"/>
          </a:p>
        </p:txBody>
      </p:sp>
      <p:sp>
        <p:nvSpPr>
          <p:cNvPr id="6" name="Triangle 5">
            <a:extLst>
              <a:ext uri="{FF2B5EF4-FFF2-40B4-BE49-F238E27FC236}">
                <a16:creationId xmlns:a16="http://schemas.microsoft.com/office/drawing/2014/main" id="{984A33F2-6D82-934C-8FE2-7467A511D546}"/>
              </a:ext>
            </a:extLst>
          </p:cNvPr>
          <p:cNvSpPr/>
          <p:nvPr/>
        </p:nvSpPr>
        <p:spPr>
          <a:xfrm>
            <a:off x="2309989" y="1632203"/>
            <a:ext cx="3152777" cy="1225007"/>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6"/>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cxnSp>
        <p:nvCxnSpPr>
          <p:cNvPr id="11" name="Straight Arrow Connector 10">
            <a:extLst>
              <a:ext uri="{FF2B5EF4-FFF2-40B4-BE49-F238E27FC236}">
                <a16:creationId xmlns:a16="http://schemas.microsoft.com/office/drawing/2014/main" id="{EEAAD030-24B1-5740-895B-EE902934D73F}"/>
              </a:ext>
            </a:extLst>
          </p:cNvPr>
          <p:cNvCxnSpPr>
            <a:cxnSpLocks/>
          </p:cNvCxnSpPr>
          <p:nvPr/>
        </p:nvCxnSpPr>
        <p:spPr>
          <a:xfrm>
            <a:off x="2171877" y="2920973"/>
            <a:ext cx="3676651"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riangle 5">
            <a:extLst>
              <a:ext uri="{FF2B5EF4-FFF2-40B4-BE49-F238E27FC236}">
                <a16:creationId xmlns:a16="http://schemas.microsoft.com/office/drawing/2014/main" id="{B1A535D0-56A2-7B44-B93A-76B674469F6E}"/>
              </a:ext>
            </a:extLst>
          </p:cNvPr>
          <p:cNvSpPr/>
          <p:nvPr/>
        </p:nvSpPr>
        <p:spPr>
          <a:xfrm>
            <a:off x="3862567" y="1223283"/>
            <a:ext cx="1471612" cy="1633926"/>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chemeClr val="accent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sp>
        <p:nvSpPr>
          <p:cNvPr id="16" name="Triangle 5">
            <a:extLst>
              <a:ext uri="{FF2B5EF4-FFF2-40B4-BE49-F238E27FC236}">
                <a16:creationId xmlns:a16="http://schemas.microsoft.com/office/drawing/2014/main" id="{C04F50F6-A185-0149-BC87-74B6E4CAB902}"/>
              </a:ext>
            </a:extLst>
          </p:cNvPr>
          <p:cNvSpPr/>
          <p:nvPr/>
        </p:nvSpPr>
        <p:spPr>
          <a:xfrm>
            <a:off x="3391078" y="739765"/>
            <a:ext cx="1685925" cy="2117445"/>
          </a:xfrm>
          <a:custGeom>
            <a:avLst/>
            <a:gdLst>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73566 w 7056164"/>
              <a:gd name="connsiteY0" fmla="*/ 2793365 h 2793365"/>
              <a:gd name="connsiteX1" fmla="*/ 3554969 w 7056164"/>
              <a:gd name="connsiteY1" fmla="*/ 0 h 2793365"/>
              <a:gd name="connsiteX2" fmla="*/ 6979194 w 7056164"/>
              <a:gd name="connsiteY2" fmla="*/ 2793365 h 2793365"/>
              <a:gd name="connsiteX3" fmla="*/ 73566 w 7056164"/>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82598"/>
              <a:gd name="connsiteY0" fmla="*/ 2793365 h 2793365"/>
              <a:gd name="connsiteX1" fmla="*/ 3481403 w 6982598"/>
              <a:gd name="connsiteY1" fmla="*/ 0 h 2793365"/>
              <a:gd name="connsiteX2" fmla="*/ 6905628 w 6982598"/>
              <a:gd name="connsiteY2" fmla="*/ 2793365 h 2793365"/>
              <a:gd name="connsiteX3" fmla="*/ 0 w 698259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2793365 h 2793365"/>
              <a:gd name="connsiteX1" fmla="*/ 3481403 w 6905628"/>
              <a:gd name="connsiteY1" fmla="*/ 0 h 2793365"/>
              <a:gd name="connsiteX2" fmla="*/ 6905628 w 6905628"/>
              <a:gd name="connsiteY2" fmla="*/ 2793365 h 2793365"/>
              <a:gd name="connsiteX3" fmla="*/ 0 w 6905628"/>
              <a:gd name="connsiteY3" fmla="*/ 2793365 h 2793365"/>
              <a:gd name="connsiteX0" fmla="*/ 0 w 6905628"/>
              <a:gd name="connsiteY0" fmla="*/ 3079115 h 3079115"/>
              <a:gd name="connsiteX1" fmla="*/ 3452828 w 6905628"/>
              <a:gd name="connsiteY1" fmla="*/ 0 h 3079115"/>
              <a:gd name="connsiteX2" fmla="*/ 6905628 w 6905628"/>
              <a:gd name="connsiteY2" fmla="*/ 3079115 h 3079115"/>
              <a:gd name="connsiteX3" fmla="*/ 0 w 6905628"/>
              <a:gd name="connsiteY3" fmla="*/ 3079115 h 3079115"/>
              <a:gd name="connsiteX0" fmla="*/ 0 w 6997068"/>
              <a:gd name="connsiteY0" fmla="*/ 3079115 h 3170555"/>
              <a:gd name="connsiteX1" fmla="*/ 3452828 w 6997068"/>
              <a:gd name="connsiteY1" fmla="*/ 0 h 3170555"/>
              <a:gd name="connsiteX2" fmla="*/ 6997068 w 6997068"/>
              <a:gd name="connsiteY2" fmla="*/ 3170555 h 3170555"/>
              <a:gd name="connsiteX0" fmla="*/ 0 w 6997068"/>
              <a:gd name="connsiteY0" fmla="*/ 3191352 h 3191352"/>
              <a:gd name="connsiteX1" fmla="*/ 3452828 w 6997068"/>
              <a:gd name="connsiteY1" fmla="*/ 4 h 3191352"/>
              <a:gd name="connsiteX2" fmla="*/ 6997068 w 6997068"/>
              <a:gd name="connsiteY2" fmla="*/ 3170559 h 3191352"/>
              <a:gd name="connsiteX0" fmla="*/ 0 w 6997068"/>
              <a:gd name="connsiteY0" fmla="*/ 3191352 h 3191352"/>
              <a:gd name="connsiteX1" fmla="*/ 3452828 w 6997068"/>
              <a:gd name="connsiteY1" fmla="*/ 4 h 3191352"/>
              <a:gd name="connsiteX2" fmla="*/ 6997068 w 6997068"/>
              <a:gd name="connsiteY2" fmla="*/ 3170559 h 3191352"/>
            </a:gdLst>
            <a:ahLst/>
            <a:cxnLst>
              <a:cxn ang="0">
                <a:pos x="connsiteX0" y="connsiteY0"/>
              </a:cxn>
              <a:cxn ang="0">
                <a:pos x="connsiteX1" y="connsiteY1"/>
              </a:cxn>
              <a:cxn ang="0">
                <a:pos x="connsiteX2" y="connsiteY2"/>
              </a:cxn>
            </a:cxnLst>
            <a:rect l="l" t="t" r="r" b="b"/>
            <a:pathLst>
              <a:path w="6997068" h="3191352">
                <a:moveTo>
                  <a:pt x="0" y="3191352"/>
                </a:moveTo>
                <a:cubicBezTo>
                  <a:pt x="3444084" y="2797228"/>
                  <a:pt x="2286650" y="3469"/>
                  <a:pt x="3452828" y="4"/>
                </a:cubicBezTo>
                <a:cubicBezTo>
                  <a:pt x="4619006" y="-3461"/>
                  <a:pt x="3442498" y="2783458"/>
                  <a:pt x="6997068" y="3170559"/>
                </a:cubicBezTo>
              </a:path>
            </a:pathLst>
          </a:custGeom>
          <a:ln w="38100">
            <a:solidFill>
              <a:srgbClr val="0070C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dirty="0">
              <a:latin typeface="Candara" panose="020E0502030303020204" pitchFamily="34" charset="0"/>
            </a:endParaRPr>
          </a:p>
        </p:txBody>
      </p:sp>
      <p:pic>
        <p:nvPicPr>
          <p:cNvPr id="10" name="Graphic 9" descr="Head with Gears">
            <a:extLst>
              <a:ext uri="{FF2B5EF4-FFF2-40B4-BE49-F238E27FC236}">
                <a16:creationId xmlns:a16="http://schemas.microsoft.com/office/drawing/2014/main" id="{AC3BFD91-7E15-7D48-B63C-76AE57DEB29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460"/>
          <a:stretch/>
        </p:blipFill>
        <p:spPr>
          <a:xfrm>
            <a:off x="-3" y="171651"/>
            <a:ext cx="745114" cy="822960"/>
          </a:xfrm>
          <a:prstGeom prst="rect">
            <a:avLst/>
          </a:prstGeom>
        </p:spPr>
      </p:pic>
    </p:spTree>
    <p:extLst>
      <p:ext uri="{BB962C8B-B14F-4D97-AF65-F5344CB8AC3E}">
        <p14:creationId xmlns:p14="http://schemas.microsoft.com/office/powerpoint/2010/main" val="1444417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24584-B6E3-4E88-A9BA-198450ECA3AC}"/>
              </a:ext>
            </a:extLst>
          </p:cNvPr>
          <p:cNvSpPr>
            <a:spLocks noGrp="1"/>
          </p:cNvSpPr>
          <p:nvPr>
            <p:ph type="title"/>
          </p:nvPr>
        </p:nvSpPr>
        <p:spPr/>
        <p:txBody>
          <a:bodyPr>
            <a:normAutofit fontScale="90000"/>
          </a:bodyPr>
          <a:lstStyle/>
          <a:p>
            <a:r>
              <a:rPr lang="en-US" dirty="0"/>
              <a:t>Kalman Filter (used to predict by tracking location and velocity of an object)</a:t>
            </a:r>
          </a:p>
        </p:txBody>
      </p:sp>
      <p:sp>
        <p:nvSpPr>
          <p:cNvPr id="4" name="Slide Number Placeholder 3">
            <a:extLst>
              <a:ext uri="{FF2B5EF4-FFF2-40B4-BE49-F238E27FC236}">
                <a16:creationId xmlns:a16="http://schemas.microsoft.com/office/drawing/2014/main" id="{A560215E-4F50-4CFD-92C8-C36D67FFE2CF}"/>
              </a:ext>
            </a:extLst>
          </p:cNvPr>
          <p:cNvSpPr>
            <a:spLocks noGrp="1"/>
          </p:cNvSpPr>
          <p:nvPr>
            <p:ph type="sldNum" sz="quarter" idx="12"/>
          </p:nvPr>
        </p:nvSpPr>
        <p:spPr/>
        <p:txBody>
          <a:bodyPr/>
          <a:lstStyle/>
          <a:p>
            <a:pPr>
              <a:defRPr/>
            </a:pPr>
            <a:fld id="{CCF77436-EC8C-4AA7-8F7E-35D67B363DD7}" type="slidenum">
              <a:rPr lang="en-US" smtClean="0"/>
              <a:pPr>
                <a:defRPr/>
              </a:pPr>
              <a:t>67</a:t>
            </a:fld>
            <a:endParaRPr lang="en-US" dirty="0"/>
          </a:p>
        </p:txBody>
      </p:sp>
      <p:sp>
        <p:nvSpPr>
          <p:cNvPr id="24" name="Rectangle: Rounded Corners 23">
            <a:extLst>
              <a:ext uri="{FF2B5EF4-FFF2-40B4-BE49-F238E27FC236}">
                <a16:creationId xmlns:a16="http://schemas.microsoft.com/office/drawing/2014/main" id="{E352529C-8291-4126-B25E-5FA043A61A08}"/>
              </a:ext>
            </a:extLst>
          </p:cNvPr>
          <p:cNvSpPr/>
          <p:nvPr/>
        </p:nvSpPr>
        <p:spPr>
          <a:xfrm>
            <a:off x="3409951" y="2413001"/>
            <a:ext cx="2156593" cy="1497013"/>
          </a:xfrm>
          <a:prstGeom prst="roundRect">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defTabSz="1244600">
              <a:lnSpc>
                <a:spcPct val="90000"/>
              </a:lnSpc>
              <a:spcAft>
                <a:spcPct val="35000"/>
              </a:spcAft>
            </a:pPr>
            <a:r>
              <a:rPr lang="en-US" sz="2800" dirty="0">
                <a:latin typeface="Candara" panose="020E0502030303020204" pitchFamily="34" charset="0"/>
              </a:rPr>
              <a:t>Gaussian sensor update</a:t>
            </a:r>
          </a:p>
        </p:txBody>
      </p:sp>
      <p:sp>
        <p:nvSpPr>
          <p:cNvPr id="25" name="Rectangle: Rounded Corners 24">
            <a:extLst>
              <a:ext uri="{FF2B5EF4-FFF2-40B4-BE49-F238E27FC236}">
                <a16:creationId xmlns:a16="http://schemas.microsoft.com/office/drawing/2014/main" id="{A7C7073B-417B-4F1A-9293-9D0173777D94}"/>
              </a:ext>
            </a:extLst>
          </p:cNvPr>
          <p:cNvSpPr/>
          <p:nvPr/>
        </p:nvSpPr>
        <p:spPr>
          <a:xfrm>
            <a:off x="5867400" y="2413001"/>
            <a:ext cx="2057401" cy="1497013"/>
          </a:xfrm>
          <a:prstGeom prst="roundRect">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defTabSz="1244600">
              <a:lnSpc>
                <a:spcPct val="90000"/>
              </a:lnSpc>
              <a:spcAft>
                <a:spcPct val="35000"/>
              </a:spcAft>
            </a:pPr>
            <a:r>
              <a:rPr lang="en-US" sz="2800" dirty="0">
                <a:latin typeface="Candara" panose="020E0502030303020204" pitchFamily="34" charset="0"/>
              </a:rPr>
              <a:t>Gaussian motion update</a:t>
            </a:r>
          </a:p>
        </p:txBody>
      </p:sp>
      <p:cxnSp>
        <p:nvCxnSpPr>
          <p:cNvPr id="26" name="Curved Connector 7">
            <a:extLst>
              <a:ext uri="{FF2B5EF4-FFF2-40B4-BE49-F238E27FC236}">
                <a16:creationId xmlns:a16="http://schemas.microsoft.com/office/drawing/2014/main" id="{1632EE0F-8FFD-4028-A3DD-74FCAE14FC0E}"/>
              </a:ext>
            </a:extLst>
          </p:cNvPr>
          <p:cNvCxnSpPr>
            <a:cxnSpLocks/>
            <a:stCxn id="24" idx="0"/>
            <a:endCxn id="25" idx="0"/>
          </p:cNvCxnSpPr>
          <p:nvPr/>
        </p:nvCxnSpPr>
        <p:spPr>
          <a:xfrm rot="5400000" flipH="1" flipV="1">
            <a:off x="5692173" y="1209075"/>
            <a:ext cx="12700" cy="2407853"/>
          </a:xfrm>
          <a:prstGeom prst="curvedConnector3">
            <a:avLst>
              <a:gd name="adj1" fmla="val 3600000"/>
            </a:avLst>
          </a:prstGeom>
          <a:ln w="38100" cmpd="sng">
            <a:tailEnd type="triangle"/>
          </a:ln>
        </p:spPr>
        <p:style>
          <a:lnRef idx="1">
            <a:schemeClr val="dk1"/>
          </a:lnRef>
          <a:fillRef idx="0">
            <a:schemeClr val="dk1"/>
          </a:fillRef>
          <a:effectRef idx="0">
            <a:schemeClr val="dk1"/>
          </a:effectRef>
          <a:fontRef idx="minor">
            <a:schemeClr val="tx1"/>
          </a:fontRef>
        </p:style>
      </p:cxnSp>
      <p:cxnSp>
        <p:nvCxnSpPr>
          <p:cNvPr id="27" name="Curved Connector 9">
            <a:extLst>
              <a:ext uri="{FF2B5EF4-FFF2-40B4-BE49-F238E27FC236}">
                <a16:creationId xmlns:a16="http://schemas.microsoft.com/office/drawing/2014/main" id="{E95FFF84-2E9D-4A33-8CAE-4D1080E44516}"/>
              </a:ext>
            </a:extLst>
          </p:cNvPr>
          <p:cNvCxnSpPr>
            <a:cxnSpLocks/>
            <a:stCxn id="25" idx="2"/>
            <a:endCxn id="24" idx="2"/>
          </p:cNvCxnSpPr>
          <p:nvPr/>
        </p:nvCxnSpPr>
        <p:spPr>
          <a:xfrm rot="5400000">
            <a:off x="5692174" y="2706088"/>
            <a:ext cx="12700" cy="2407853"/>
          </a:xfrm>
          <a:prstGeom prst="curvedConnector3">
            <a:avLst>
              <a:gd name="adj1" fmla="val 3200000"/>
            </a:avLst>
          </a:prstGeom>
          <a:ln w="38100" cmpd="sng">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46BF6A29-A648-1541-A138-469AB707C91D}"/>
              </a:ext>
            </a:extLst>
          </p:cNvPr>
          <p:cNvSpPr/>
          <p:nvPr/>
        </p:nvSpPr>
        <p:spPr>
          <a:xfrm>
            <a:off x="1852943" y="4235522"/>
            <a:ext cx="1772413" cy="954107"/>
          </a:xfrm>
          <a:prstGeom prst="rect">
            <a:avLst/>
          </a:prstGeom>
        </p:spPr>
        <p:txBody>
          <a:bodyPr wrap="square">
            <a:spAutoFit/>
          </a:bodyPr>
          <a:lstStyle/>
          <a:p>
            <a:r>
              <a:rPr lang="en-US" sz="2800" dirty="0">
                <a:latin typeface="Candara" panose="020E0502030303020204" pitchFamily="34" charset="0"/>
              </a:rPr>
              <a:t>Bayes rule (product)</a:t>
            </a:r>
          </a:p>
        </p:txBody>
      </p:sp>
      <p:sp>
        <p:nvSpPr>
          <p:cNvPr id="17" name="Rectangle 16">
            <a:extLst>
              <a:ext uri="{FF2B5EF4-FFF2-40B4-BE49-F238E27FC236}">
                <a16:creationId xmlns:a16="http://schemas.microsoft.com/office/drawing/2014/main" id="{30997214-3222-354A-ABF0-78BF7514D8C1}"/>
              </a:ext>
            </a:extLst>
          </p:cNvPr>
          <p:cNvSpPr/>
          <p:nvPr/>
        </p:nvSpPr>
        <p:spPr>
          <a:xfrm>
            <a:off x="5566544" y="4235522"/>
            <a:ext cx="4282313" cy="954107"/>
          </a:xfrm>
          <a:prstGeom prst="rect">
            <a:avLst/>
          </a:prstGeom>
        </p:spPr>
        <p:txBody>
          <a:bodyPr wrap="square">
            <a:spAutoFit/>
          </a:bodyPr>
          <a:lstStyle/>
          <a:p>
            <a:pPr algn="r"/>
            <a:r>
              <a:rPr lang="en-US" sz="2800" dirty="0">
                <a:latin typeface="Candara" panose="020E0502030303020204" pitchFamily="34" charset="0"/>
              </a:rPr>
              <a:t>Total probability (summation-&gt;convolution)</a:t>
            </a:r>
          </a:p>
        </p:txBody>
      </p:sp>
      <p:sp>
        <p:nvSpPr>
          <p:cNvPr id="10" name="Rectangle 9">
            <a:extLst>
              <a:ext uri="{FF2B5EF4-FFF2-40B4-BE49-F238E27FC236}">
                <a16:creationId xmlns:a16="http://schemas.microsoft.com/office/drawing/2014/main" id="{0D28398A-0CB3-B948-BF21-0588EE4EF7CC}"/>
              </a:ext>
            </a:extLst>
          </p:cNvPr>
          <p:cNvSpPr/>
          <p:nvPr/>
        </p:nvSpPr>
        <p:spPr>
          <a:xfrm>
            <a:off x="7924801" y="3553343"/>
            <a:ext cx="1959191" cy="584775"/>
          </a:xfrm>
          <a:prstGeom prst="rect">
            <a:avLst/>
          </a:prstGeom>
          <a:noFill/>
        </p:spPr>
        <p:txBody>
          <a:bodyPr wrap="none">
            <a:spAutoFit/>
          </a:bodyPr>
          <a:lstStyle/>
          <a:p>
            <a:r>
              <a:rPr lang="en-US" sz="3200" dirty="0">
                <a:solidFill>
                  <a:srgbClr val="FF0000"/>
                </a:solidFill>
                <a:latin typeface="Candara" panose="020E0502030303020204" pitchFamily="34" charset="0"/>
              </a:rPr>
              <a:t>Prediction</a:t>
            </a:r>
          </a:p>
        </p:txBody>
      </p:sp>
      <p:sp>
        <p:nvSpPr>
          <p:cNvPr id="11" name="Rectangle 10">
            <a:extLst>
              <a:ext uri="{FF2B5EF4-FFF2-40B4-BE49-F238E27FC236}">
                <a16:creationId xmlns:a16="http://schemas.microsoft.com/office/drawing/2014/main" id="{1D8CC047-7683-1844-A05B-87927CD33CD6}"/>
              </a:ext>
            </a:extLst>
          </p:cNvPr>
          <p:cNvSpPr/>
          <p:nvPr/>
        </p:nvSpPr>
        <p:spPr>
          <a:xfrm>
            <a:off x="1852942" y="3553343"/>
            <a:ext cx="1606530" cy="584775"/>
          </a:xfrm>
          <a:prstGeom prst="rect">
            <a:avLst/>
          </a:prstGeom>
          <a:noFill/>
        </p:spPr>
        <p:txBody>
          <a:bodyPr wrap="none">
            <a:spAutoFit/>
          </a:bodyPr>
          <a:lstStyle/>
          <a:p>
            <a:r>
              <a:rPr lang="en-US" sz="3200" dirty="0">
                <a:solidFill>
                  <a:srgbClr val="FF0000"/>
                </a:solidFill>
                <a:latin typeface="Candara" panose="020E0502030303020204" pitchFamily="34" charset="0"/>
              </a:rPr>
              <a:t>Filtering</a:t>
            </a:r>
          </a:p>
        </p:txBody>
      </p:sp>
    </p:spTree>
    <p:extLst>
      <p:ext uri="{BB962C8B-B14F-4D97-AF65-F5344CB8AC3E}">
        <p14:creationId xmlns:p14="http://schemas.microsoft.com/office/powerpoint/2010/main" val="427737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47A21-0119-1C4A-8C9F-5CD360320FD7}"/>
              </a:ext>
            </a:extLst>
          </p:cNvPr>
          <p:cNvSpPr>
            <a:spLocks noGrp="1"/>
          </p:cNvSpPr>
          <p:nvPr>
            <p:ph type="title"/>
          </p:nvPr>
        </p:nvSpPr>
        <p:spPr/>
        <p:txBody>
          <a:bodyPr/>
          <a:lstStyle/>
          <a:p>
            <a:r>
              <a:rPr lang="en-US" dirty="0"/>
              <a:t>High Dimension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7E956C-DD27-A04F-B435-70CE5D035899}"/>
                  </a:ext>
                </a:extLst>
              </p:cNvPr>
              <p:cNvSpPr>
                <a:spLocks noGrp="1"/>
              </p:cNvSpPr>
              <p:nvPr>
                <p:ph idx="1"/>
              </p:nvPr>
            </p:nvSpPr>
            <p:spPr/>
            <p:txBody>
              <a:bodyPr>
                <a:normAutofit/>
              </a:bodyPr>
              <a:lstStyle/>
              <a:p>
                <a:r>
                  <a:rPr lang="en-US" dirty="0"/>
                  <a:t>In practice, it is common to use more random variables.</a:t>
                </a:r>
              </a:p>
              <a:p>
                <a:r>
                  <a:rPr lang="en-US" dirty="0"/>
                  <a:t>Example: four variables for the 2D position </a:t>
                </a:r>
                <a14:m>
                  <m:oMath xmlns:m="http://schemas.openxmlformats.org/officeDocument/2006/math">
                    <m:d>
                      <m:dPr>
                        <m:ctrlPr>
                          <a:rPr lang="en-US" i="1" dirty="0" smtClean="0">
                            <a:latin typeface="Cambria Math" panose="02040503050406030204" pitchFamily="18" charset="0"/>
                          </a:rPr>
                        </m:ctrlPr>
                      </m:dPr>
                      <m:e>
                        <m:r>
                          <a:rPr lang="en-US" dirty="0" smtClean="0">
                            <a:latin typeface="Cambria Math" panose="02040503050406030204" pitchFamily="18" charset="0"/>
                          </a:rPr>
                          <m:t>𝑥</m:t>
                        </m:r>
                        <m:r>
                          <a:rPr lang="en-US" dirty="0" smtClean="0">
                            <a:latin typeface="Cambria Math" panose="02040503050406030204" pitchFamily="18" charset="0"/>
                          </a:rPr>
                          <m:t>,</m:t>
                        </m:r>
                        <m:r>
                          <a:rPr lang="en-US" dirty="0" smtClean="0">
                            <a:latin typeface="Cambria Math" panose="02040503050406030204" pitchFamily="18" charset="0"/>
                          </a:rPr>
                          <m:t>𝑦</m:t>
                        </m:r>
                      </m:e>
                    </m:d>
                  </m:oMath>
                </a14:m>
                <a:r>
                  <a:rPr lang="en-US" dirty="0"/>
                  <a:t> and speed </a:t>
                </a:r>
                <a14:m>
                  <m:oMath xmlns:m="http://schemas.openxmlformats.org/officeDocument/2006/math">
                    <m:r>
                      <a:rPr lang="en-US" smtClean="0">
                        <a:latin typeface="Cambria Math" panose="02040503050406030204" pitchFamily="18" charset="0"/>
                      </a:rPr>
                      <m:t>(</m:t>
                    </m:r>
                    <m:acc>
                      <m:accPr>
                        <m:chr m:val="̇"/>
                        <m:ctrlPr>
                          <a:rPr lang="en-US" i="1" smtClean="0">
                            <a:latin typeface="Cambria Math" panose="02040503050406030204" pitchFamily="18" charset="0"/>
                          </a:rPr>
                        </m:ctrlPr>
                      </m:accPr>
                      <m:e>
                        <m:r>
                          <a:rPr lang="en-US" smtClean="0">
                            <a:latin typeface="Cambria Math" panose="02040503050406030204" pitchFamily="18" charset="0"/>
                          </a:rPr>
                          <m:t>𝑥</m:t>
                        </m:r>
                      </m:e>
                    </m:acc>
                    <m:r>
                      <a:rPr lang="en-US" smtClean="0">
                        <a:latin typeface="Cambria Math" panose="02040503050406030204" pitchFamily="18" charset="0"/>
                      </a:rPr>
                      <m:t>, </m:t>
                    </m:r>
                    <m:acc>
                      <m:accPr>
                        <m:chr m:val="̇"/>
                        <m:ctrlPr>
                          <a:rPr lang="en-US" i="1">
                            <a:latin typeface="Cambria Math" panose="02040503050406030204" pitchFamily="18" charset="0"/>
                          </a:rPr>
                        </m:ctrlPr>
                      </m:accPr>
                      <m:e>
                        <m:r>
                          <a:rPr lang="en-US" smtClean="0">
                            <a:latin typeface="Cambria Math" panose="02040503050406030204" pitchFamily="18" charset="0"/>
                          </a:rPr>
                          <m:t>𝑦</m:t>
                        </m:r>
                      </m:e>
                    </m:acc>
                    <m:r>
                      <a:rPr lang="en-US" smtClean="0">
                        <a:latin typeface="Cambria Math" panose="02040503050406030204" pitchFamily="18" charset="0"/>
                      </a:rPr>
                      <m:t>)</m:t>
                    </m:r>
                  </m:oMath>
                </a14:m>
                <a:r>
                  <a:rPr lang="en-US" dirty="0"/>
                  <a:t>.</a:t>
                </a:r>
              </a:p>
              <a:p>
                <a:r>
                  <a:rPr lang="en-US" dirty="0"/>
                  <a:t>Use multivariant Gaussian distribution</a:t>
                </a:r>
                <a:br>
                  <a:rPr lang="en-US" dirty="0">
                    <a:latin typeface="Cambria Math" panose="02040503050406030204" pitchFamily="18" charset="0"/>
                  </a:rPr>
                </a:br>
                <a14:m>
                  <m:oMath xmlns:m="http://schemas.openxmlformats.org/officeDocument/2006/math">
                    <m:r>
                      <a:rPr lang="en-US">
                        <a:latin typeface="Cambria Math" panose="02040503050406030204" pitchFamily="18" charset="0"/>
                      </a:rPr>
                      <m:t>𝑁</m:t>
                    </m:r>
                    <m:d>
                      <m:dPr>
                        <m:ctrlPr>
                          <a:rPr lang="en-US" i="1">
                            <a:latin typeface="Cambria Math" panose="02040503050406030204" pitchFamily="18" charset="0"/>
                          </a:rPr>
                        </m:ctrlPr>
                      </m:dPr>
                      <m:e>
                        <m:r>
                          <a:rPr lang="en-US" dirty="0">
                            <a:latin typeface="Cambria Math" panose="02040503050406030204" pitchFamily="18" charset="0"/>
                          </a:rPr>
                          <m:t>𝝁</m:t>
                        </m:r>
                        <m:r>
                          <a:rPr lang="en-US" dirty="0">
                            <a:latin typeface="Cambria Math" panose="02040503050406030204" pitchFamily="18" charset="0"/>
                          </a:rPr>
                          <m:t>,</m:t>
                        </m:r>
                        <m:r>
                          <a:rPr lang="el-GR" dirty="0">
                            <a:latin typeface="Cambria Math" panose="02040503050406030204" pitchFamily="18" charset="0"/>
                          </a:rPr>
                          <m:t>𝜮</m:t>
                        </m:r>
                      </m:e>
                    </m:d>
                    <m:d>
                      <m:dPr>
                        <m:ctrlPr>
                          <a:rPr lang="en-US" i="1" dirty="0">
                            <a:latin typeface="Cambria Math" panose="02040503050406030204" pitchFamily="18" charset="0"/>
                          </a:rPr>
                        </m:ctrlPr>
                      </m:dPr>
                      <m:e>
                        <m:r>
                          <a:rPr lang="en-US">
                            <a:latin typeface="Cambria Math" panose="02040503050406030204" pitchFamily="18" charset="0"/>
                          </a:rPr>
                          <m:t>𝒙</m:t>
                        </m:r>
                      </m:e>
                    </m:d>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dirty="0">
                            <a:latin typeface="Cambria Math" panose="02040503050406030204" pitchFamily="18" charset="0"/>
                          </a:rPr>
                          <m:t>exp</m:t>
                        </m:r>
                        <m:r>
                          <a:rPr lang="en-US" dirty="0">
                            <a:latin typeface="Cambria Math" panose="02040503050406030204" pitchFamily="18" charset="0"/>
                          </a:rPr>
                          <m:t>⁡(−</m:t>
                        </m:r>
                        <m:box>
                          <m:boxPr>
                            <m:ctrlPr>
                              <a:rPr lang="en-US" i="1" dirty="0" smtClean="0">
                                <a:latin typeface="Cambria Math" panose="02040503050406030204" pitchFamily="18" charset="0"/>
                              </a:rPr>
                            </m:ctrlPr>
                          </m:boxPr>
                          <m:e>
                            <m:argPr>
                              <m:argSz m:val="-1"/>
                            </m:argPr>
                            <m:f>
                              <m:fPr>
                                <m:ctrlPr>
                                  <a:rPr lang="en-US" i="1" dirty="0" smtClean="0">
                                    <a:latin typeface="Cambria Math" panose="02040503050406030204" pitchFamily="18" charset="0"/>
                                  </a:rPr>
                                </m:ctrlPr>
                              </m:fPr>
                              <m:num>
                                <m:r>
                                  <a:rPr lang="en-US" b="0" i="1" dirty="0" smtClean="0">
                                    <a:latin typeface="Cambria Math" panose="02040503050406030204" pitchFamily="18" charset="0"/>
                                  </a:rPr>
                                  <m:t>1</m:t>
                                </m:r>
                              </m:num>
                              <m:den>
                                <m:r>
                                  <a:rPr lang="en-US" b="0" i="1" dirty="0" smtClean="0">
                                    <a:latin typeface="Cambria Math" panose="02040503050406030204" pitchFamily="18" charset="0"/>
                                  </a:rPr>
                                  <m:t>2</m:t>
                                </m:r>
                              </m:den>
                            </m:f>
                          </m:e>
                        </m:box>
                        <m:box>
                          <m:boxPr>
                            <m:ctrlPr>
                              <a:rPr lang="en-US" i="1" dirty="0">
                                <a:latin typeface="Cambria Math" panose="02040503050406030204" pitchFamily="18" charset="0"/>
                              </a:rPr>
                            </m:ctrlPr>
                          </m:boxPr>
                          <m:e>
                            <m:argPr>
                              <m:argSz m:val="-1"/>
                            </m:argPr>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a:latin typeface="Cambria Math" panose="02040503050406030204" pitchFamily="18" charset="0"/>
                                      </a:rPr>
                                      <m:t>𝒙</m:t>
                                    </m:r>
                                    <m:r>
                                      <a:rPr lang="en-US">
                                        <a:latin typeface="Cambria Math" panose="02040503050406030204" pitchFamily="18" charset="0"/>
                                      </a:rPr>
                                      <m:t>−</m:t>
                                    </m:r>
                                    <m:r>
                                      <a:rPr lang="en-US" dirty="0">
                                        <a:latin typeface="Cambria Math" panose="02040503050406030204" pitchFamily="18" charset="0"/>
                                      </a:rPr>
                                      <m:t>𝝁</m:t>
                                    </m:r>
                                  </m:e>
                                </m:d>
                              </m:e>
                              <m:sup>
                                <m:r>
                                  <a:rPr lang="en-US" dirty="0">
                                    <a:latin typeface="Cambria Math" panose="02040503050406030204" pitchFamily="18" charset="0"/>
                                  </a:rPr>
                                  <m:t>𝑇</m:t>
                                </m:r>
                              </m:sup>
                            </m:sSup>
                            <m:sSup>
                              <m:sSupPr>
                                <m:ctrlPr>
                                  <a:rPr lang="en-US" i="1" dirty="0">
                                    <a:latin typeface="Cambria Math" panose="02040503050406030204" pitchFamily="18" charset="0"/>
                                  </a:rPr>
                                </m:ctrlPr>
                              </m:sSupPr>
                              <m:e>
                                <m:r>
                                  <m:rPr>
                                    <m:sty m:val="p"/>
                                  </m:rPr>
                                  <a:rPr lang="el-GR" dirty="0">
                                    <a:latin typeface="Cambria Math" panose="02040503050406030204" pitchFamily="18" charset="0"/>
                                  </a:rPr>
                                  <m:t>Σ</m:t>
                                </m:r>
                              </m:e>
                              <m:sup>
                                <m:r>
                                  <a:rPr lang="en-US" dirty="0">
                                    <a:latin typeface="Cambria Math" panose="02040503050406030204" pitchFamily="18" charset="0"/>
                                  </a:rPr>
                                  <m:t>−1</m:t>
                                </m:r>
                              </m:sup>
                            </m:sSup>
                            <m:d>
                              <m:dPr>
                                <m:ctrlPr>
                                  <a:rPr lang="en-US" i="1" dirty="0">
                                    <a:latin typeface="Cambria Math" panose="02040503050406030204" pitchFamily="18" charset="0"/>
                                  </a:rPr>
                                </m:ctrlPr>
                              </m:dPr>
                              <m:e>
                                <m:r>
                                  <a:rPr lang="en-US">
                                    <a:latin typeface="Cambria Math" panose="02040503050406030204" pitchFamily="18" charset="0"/>
                                  </a:rPr>
                                  <m:t>𝒙</m:t>
                                </m:r>
                                <m:r>
                                  <a:rPr lang="en-US">
                                    <a:latin typeface="Cambria Math" panose="02040503050406030204" pitchFamily="18" charset="0"/>
                                  </a:rPr>
                                  <m:t>−</m:t>
                                </m:r>
                                <m:r>
                                  <a:rPr lang="en-US" dirty="0">
                                    <a:latin typeface="Cambria Math" panose="02040503050406030204" pitchFamily="18" charset="0"/>
                                  </a:rPr>
                                  <m:t>𝝁</m:t>
                                </m:r>
                              </m:e>
                            </m:d>
                          </m:e>
                        </m:box>
                        <m:r>
                          <a:rPr lang="en-US" dirty="0">
                            <a:latin typeface="Cambria Math" panose="02040503050406030204" pitchFamily="18" charset="0"/>
                          </a:rPr>
                          <m:t>)</m:t>
                        </m:r>
                      </m:num>
                      <m:den>
                        <m:rad>
                          <m:radPr>
                            <m:degHide m:val="on"/>
                            <m:ctrlPr>
                              <a:rPr lang="en-US" i="1">
                                <a:latin typeface="Cambria Math" panose="02040503050406030204" pitchFamily="18" charset="0"/>
                              </a:rPr>
                            </m:ctrlPr>
                          </m:radPr>
                          <m:deg/>
                          <m:e>
                            <m:sSup>
                              <m:sSupPr>
                                <m:ctrlPr>
                                  <a:rPr lang="en-US" i="1" dirty="0" smtClean="0">
                                    <a:latin typeface="Cambria Math" panose="02040503050406030204" pitchFamily="18" charset="0"/>
                                  </a:rPr>
                                </m:ctrlPr>
                              </m:sSupPr>
                              <m:e>
                                <m:r>
                                  <a:rPr lang="en-US" dirty="0">
                                    <a:latin typeface="Cambria Math" panose="02040503050406030204" pitchFamily="18" charset="0"/>
                                  </a:rPr>
                                  <m:t>(2</m:t>
                                </m:r>
                                <m:r>
                                  <a:rPr lang="en-US" dirty="0">
                                    <a:latin typeface="Cambria Math" panose="02040503050406030204" pitchFamily="18" charset="0"/>
                                  </a:rPr>
                                  <m:t>𝜋</m:t>
                                </m:r>
                                <m:r>
                                  <a:rPr lang="en-US" dirty="0">
                                    <a:latin typeface="Cambria Math" panose="02040503050406030204" pitchFamily="18" charset="0"/>
                                  </a:rPr>
                                  <m:t>)</m:t>
                                </m:r>
                              </m:e>
                              <m:sup>
                                <m:r>
                                  <a:rPr lang="en-US" dirty="0">
                                    <a:latin typeface="Cambria Math" panose="02040503050406030204" pitchFamily="18" charset="0"/>
                                  </a:rPr>
                                  <m:t>𝑑</m:t>
                                </m:r>
                              </m:sup>
                            </m:sSup>
                            <m:r>
                              <a:rPr lang="en-US" dirty="0">
                                <a:latin typeface="Cambria Math" panose="02040503050406030204" pitchFamily="18" charset="0"/>
                              </a:rPr>
                              <m:t>|</m:t>
                            </m:r>
                            <m:r>
                              <a:rPr lang="el-GR" dirty="0">
                                <a:latin typeface="Cambria Math" panose="02040503050406030204" pitchFamily="18" charset="0"/>
                              </a:rPr>
                              <m:t>𝜮</m:t>
                            </m:r>
                            <m:r>
                              <a:rPr lang="en-US" dirty="0">
                                <a:latin typeface="Cambria Math" panose="02040503050406030204" pitchFamily="18" charset="0"/>
                              </a:rPr>
                              <m:t>|</m:t>
                            </m:r>
                          </m:e>
                        </m:rad>
                      </m:den>
                    </m:f>
                  </m:oMath>
                </a14:m>
                <a:endParaRPr lang="en-US" dirty="0"/>
              </a:p>
            </p:txBody>
          </p:sp>
        </mc:Choice>
        <mc:Fallback xmlns="">
          <p:sp>
            <p:nvSpPr>
              <p:cNvPr id="3" name="Content Placeholder 2">
                <a:extLst>
                  <a:ext uri="{FF2B5EF4-FFF2-40B4-BE49-F238E27FC236}">
                    <a16:creationId xmlns:a16="http://schemas.microsoft.com/office/drawing/2014/main" id="{E77E956C-DD27-A04F-B435-70CE5D035899}"/>
                  </a:ext>
                </a:extLst>
              </p:cNvPr>
              <p:cNvSpPr>
                <a:spLocks noGrp="1" noRot="1" noChangeAspect="1" noMove="1" noResize="1" noEditPoints="1" noAdjustHandles="1" noChangeArrowheads="1" noChangeShapeType="1" noTextEdit="1"/>
              </p:cNvSpPr>
              <p:nvPr>
                <p:ph idx="1"/>
              </p:nvPr>
            </p:nvSpPr>
            <p:spPr>
              <a:blipFill>
                <a:blip r:embed="rId3"/>
                <a:stretch>
                  <a:fillRect l="-1503" t="-71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92184C2-2E98-794E-8A16-15F827D7E56B}"/>
              </a:ext>
            </a:extLst>
          </p:cNvPr>
          <p:cNvSpPr>
            <a:spLocks noGrp="1"/>
          </p:cNvSpPr>
          <p:nvPr>
            <p:ph type="sldNum" sz="quarter" idx="12"/>
          </p:nvPr>
        </p:nvSpPr>
        <p:spPr/>
        <p:txBody>
          <a:bodyPr/>
          <a:lstStyle/>
          <a:p>
            <a:fld id="{CCF77436-EC8C-4AA7-8F7E-35D67B363DD7}" type="slidenum">
              <a:rPr lang="en-US" smtClean="0"/>
              <a:pPr/>
              <a:t>68</a:t>
            </a:fld>
            <a:endParaRPr lang="en-US" dirty="0"/>
          </a:p>
        </p:txBody>
      </p:sp>
      <p:pic>
        <p:nvPicPr>
          <p:cNvPr id="5" name="Picture 4">
            <a:extLst>
              <a:ext uri="{FF2B5EF4-FFF2-40B4-BE49-F238E27FC236}">
                <a16:creationId xmlns:a16="http://schemas.microsoft.com/office/drawing/2014/main" id="{2CEC5C4E-841F-6247-866A-30392F4C0369}"/>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3534" l="847" r="94915">
                        <a14:foregroundMark x1="88347" y1="57328" x2="88347" y2="62500"/>
                        <a14:foregroundMark x1="91314" y1="58621" x2="94915" y2="57759"/>
                        <a14:backgroundMark x1="50636" y1="94828" x2="63136" y2="96983"/>
                        <a14:backgroundMark x1="63136" y1="96983" x2="66949" y2="91810"/>
                      </a14:backgroundRemoval>
                    </a14:imgEffect>
                  </a14:imgLayer>
                </a14:imgProps>
              </a:ext>
              <a:ext uri="{28A0092B-C50C-407E-A947-70E740481C1C}">
                <a14:useLocalDpi xmlns:a14="http://schemas.microsoft.com/office/drawing/2010/main"/>
              </a:ext>
            </a:extLst>
          </a:blip>
          <a:srcRect/>
          <a:stretch/>
        </p:blipFill>
        <p:spPr>
          <a:xfrm>
            <a:off x="3198102" y="4746294"/>
            <a:ext cx="3509046" cy="1837386"/>
          </a:xfrm>
          <a:prstGeom prst="rect">
            <a:avLst/>
          </a:prstGeom>
        </p:spPr>
      </p:pic>
      <p:sp>
        <p:nvSpPr>
          <p:cNvPr id="6" name="Rectangle 5">
            <a:extLst>
              <a:ext uri="{FF2B5EF4-FFF2-40B4-BE49-F238E27FC236}">
                <a16:creationId xmlns:a16="http://schemas.microsoft.com/office/drawing/2014/main" id="{224D371D-3757-5740-8068-3029D5E26618}"/>
              </a:ext>
            </a:extLst>
          </p:cNvPr>
          <p:cNvSpPr/>
          <p:nvPr/>
        </p:nvSpPr>
        <p:spPr>
          <a:xfrm>
            <a:off x="3260332" y="6443246"/>
            <a:ext cx="5671335" cy="338554"/>
          </a:xfrm>
          <a:prstGeom prst="rect">
            <a:avLst/>
          </a:prstGeom>
        </p:spPr>
        <p:txBody>
          <a:bodyPr wrap="square">
            <a:spAutoFit/>
          </a:bodyPr>
          <a:lstStyle/>
          <a:p>
            <a:r>
              <a:rPr lang="en-US" sz="1600" dirty="0">
                <a:solidFill>
                  <a:schemeClr val="bg1">
                    <a:lumMod val="50000"/>
                  </a:schemeClr>
                </a:solidFill>
                <a:latin typeface="Candara" panose="020E0502030303020204" pitchFamily="34" charset="0"/>
              </a:rPr>
              <a:t>https://</a:t>
            </a:r>
            <a:r>
              <a:rPr lang="en-US" sz="1600" dirty="0" err="1">
                <a:solidFill>
                  <a:schemeClr val="bg1">
                    <a:lumMod val="50000"/>
                  </a:schemeClr>
                </a:solidFill>
                <a:latin typeface="Candara" panose="020E0502030303020204" pitchFamily="34" charset="0"/>
              </a:rPr>
              <a:t>en.wikipedia.org</a:t>
            </a:r>
            <a:r>
              <a:rPr lang="en-US" sz="1600" dirty="0">
                <a:solidFill>
                  <a:schemeClr val="bg1">
                    <a:lumMod val="50000"/>
                  </a:schemeClr>
                </a:solidFill>
                <a:latin typeface="Candara" panose="020E0502030303020204" pitchFamily="34" charset="0"/>
              </a:rPr>
              <a:t>/wiki/</a:t>
            </a:r>
            <a:r>
              <a:rPr lang="en-US" sz="1600" dirty="0" err="1">
                <a:solidFill>
                  <a:schemeClr val="bg1">
                    <a:lumMod val="50000"/>
                  </a:schemeClr>
                </a:solidFill>
                <a:latin typeface="Candara" panose="020E0502030303020204" pitchFamily="34" charset="0"/>
              </a:rPr>
              <a:t>Multivariate_normal_distribution</a:t>
            </a:r>
            <a:endParaRPr lang="en-US" sz="1600" dirty="0">
              <a:solidFill>
                <a:schemeClr val="bg1">
                  <a:lumMod val="50000"/>
                </a:schemeClr>
              </a:solidFill>
              <a:latin typeface="Candara" panose="020E0502030303020204" pitchFamily="34" charset="0"/>
            </a:endParaRPr>
          </a:p>
        </p:txBody>
      </p:sp>
      <p:sp>
        <p:nvSpPr>
          <p:cNvPr id="7" name="Rectangle 6">
            <a:extLst>
              <a:ext uri="{FF2B5EF4-FFF2-40B4-BE49-F238E27FC236}">
                <a16:creationId xmlns:a16="http://schemas.microsoft.com/office/drawing/2014/main" id="{69A17807-E3E0-45AB-9428-AF4CCF7A7CE1}"/>
              </a:ext>
            </a:extLst>
          </p:cNvPr>
          <p:cNvSpPr/>
          <p:nvPr/>
        </p:nvSpPr>
        <p:spPr>
          <a:xfrm>
            <a:off x="6707148" y="5568317"/>
            <a:ext cx="3309764" cy="646331"/>
          </a:xfrm>
          <a:prstGeom prst="rect">
            <a:avLst/>
          </a:prstGeom>
        </p:spPr>
        <p:txBody>
          <a:bodyPr wrap="square">
            <a:spAutoFit/>
          </a:bodyPr>
          <a:lstStyle/>
          <a:p>
            <a:r>
              <a:rPr lang="en-US" dirty="0">
                <a:latin typeface="Candara" panose="020E0502030303020204" pitchFamily="34" charset="0"/>
              </a:rPr>
              <a:t>Detailed high-d Kalman filtering discussion is skipped here.</a:t>
            </a:r>
          </a:p>
        </p:txBody>
      </p:sp>
    </p:spTree>
    <p:extLst>
      <p:ext uri="{BB962C8B-B14F-4D97-AF65-F5344CB8AC3E}">
        <p14:creationId xmlns:p14="http://schemas.microsoft.com/office/powerpoint/2010/main" val="30490432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69A18-E8D7-7643-AF9F-EFD134912B2D}"/>
              </a:ext>
            </a:extLst>
          </p:cNvPr>
          <p:cNvSpPr>
            <a:spLocks noGrp="1"/>
          </p:cNvSpPr>
          <p:nvPr>
            <p:ph type="title"/>
          </p:nvPr>
        </p:nvSpPr>
        <p:spPr/>
        <p:txBody>
          <a:bodyPr/>
          <a:lstStyle/>
          <a:p>
            <a:r>
              <a:rPr lang="en-US" dirty="0"/>
              <a:t>2D Kalman Filtering Simulation</a:t>
            </a:r>
          </a:p>
        </p:txBody>
      </p:sp>
      <p:sp>
        <p:nvSpPr>
          <p:cNvPr id="5" name="Content Placeholder 4">
            <a:extLst>
              <a:ext uri="{FF2B5EF4-FFF2-40B4-BE49-F238E27FC236}">
                <a16:creationId xmlns:a16="http://schemas.microsoft.com/office/drawing/2014/main" id="{64D69039-C458-48F9-B9FE-EC2C583E180E}"/>
              </a:ext>
            </a:extLst>
          </p:cNvPr>
          <p:cNvSpPr>
            <a:spLocks noGrp="1"/>
          </p:cNvSpPr>
          <p:nvPr>
            <p:ph idx="1"/>
          </p:nvPr>
        </p:nvSpPr>
        <p:spPr/>
        <p:txBody>
          <a:bodyPr/>
          <a:lstStyle/>
          <a:p>
            <a:r>
              <a:rPr lang="en-US" dirty="0"/>
              <a:t>https://</a:t>
            </a:r>
            <a:r>
              <a:rPr lang="en-US" dirty="0" err="1"/>
              <a:t>teammcode.com</a:t>
            </a:r>
            <a:r>
              <a:rPr lang="en-US" dirty="0"/>
              <a:t>/projects/</a:t>
            </a:r>
            <a:r>
              <a:rPr lang="en-US" dirty="0" err="1"/>
              <a:t>kalman</a:t>
            </a:r>
            <a:r>
              <a:rPr lang="en-US" dirty="0"/>
              <a:t>-filter</a:t>
            </a:r>
          </a:p>
        </p:txBody>
      </p:sp>
      <p:sp>
        <p:nvSpPr>
          <p:cNvPr id="4" name="Slide Number Placeholder 3">
            <a:extLst>
              <a:ext uri="{FF2B5EF4-FFF2-40B4-BE49-F238E27FC236}">
                <a16:creationId xmlns:a16="http://schemas.microsoft.com/office/drawing/2014/main" id="{3FBB101F-802F-0548-AE51-A288B3573BA2}"/>
              </a:ext>
            </a:extLst>
          </p:cNvPr>
          <p:cNvSpPr>
            <a:spLocks noGrp="1"/>
          </p:cNvSpPr>
          <p:nvPr>
            <p:ph type="sldNum" sz="quarter" idx="12"/>
          </p:nvPr>
        </p:nvSpPr>
        <p:spPr/>
        <p:txBody>
          <a:bodyPr/>
          <a:lstStyle/>
          <a:p>
            <a:pPr>
              <a:defRPr/>
            </a:pPr>
            <a:fld id="{CCF77436-EC8C-4AA7-8F7E-35D67B363DD7}" type="slidenum">
              <a:rPr lang="en-US" smtClean="0"/>
              <a:pPr>
                <a:defRPr/>
              </a:pPr>
              <a:t>69</a:t>
            </a:fld>
            <a:endParaRPr lang="en-US" dirty="0"/>
          </a:p>
        </p:txBody>
      </p:sp>
    </p:spTree>
    <p:extLst>
      <p:ext uri="{BB962C8B-B14F-4D97-AF65-F5344CB8AC3E}">
        <p14:creationId xmlns:p14="http://schemas.microsoft.com/office/powerpoint/2010/main" val="353184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Hidden Markov Models (HMMs)</a:t>
            </a:r>
          </a:p>
        </p:txBody>
      </p:sp>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p:txBody>
          <a:bodyPr>
            <a:normAutofit/>
          </a:bodyPr>
          <a:lstStyle/>
          <a:p>
            <a:r>
              <a:rPr lang="en-US" dirty="0"/>
              <a:t>An HMM is a temporal probabilistic model for time series in which </a:t>
            </a:r>
          </a:p>
          <a:p>
            <a:pPr lvl="1"/>
            <a:r>
              <a:rPr lang="en-US" dirty="0"/>
              <a:t>the state of the process is described by a </a:t>
            </a:r>
            <a:r>
              <a:rPr lang="en-US" dirty="0">
                <a:solidFill>
                  <a:srgbClr val="FF0000"/>
                </a:solidFill>
              </a:rPr>
              <a:t>single</a:t>
            </a:r>
            <a:r>
              <a:rPr lang="en-US" dirty="0"/>
              <a:t> discrete random variable;</a:t>
            </a:r>
          </a:p>
          <a:p>
            <a:pPr lvl="1"/>
            <a:r>
              <a:rPr lang="en-US" dirty="0"/>
              <a:t>the state transition over time is </a:t>
            </a:r>
            <a:r>
              <a:rPr lang="en-US" dirty="0">
                <a:solidFill>
                  <a:srgbClr val="FF0000"/>
                </a:solidFill>
              </a:rPr>
              <a:t>Markovian (based only on 1 step from the past)</a:t>
            </a:r>
            <a:r>
              <a:rPr lang="en-US" dirty="0"/>
              <a:t>;</a:t>
            </a:r>
          </a:p>
          <a:p>
            <a:pPr lvl="1"/>
            <a:r>
              <a:rPr lang="en-US" dirty="0"/>
              <a:t>the value of a state is </a:t>
            </a:r>
            <a:r>
              <a:rPr lang="en-US" dirty="0">
                <a:solidFill>
                  <a:srgbClr val="FF0000"/>
                </a:solidFill>
              </a:rPr>
              <a:t>unobservable</a:t>
            </a:r>
            <a:r>
              <a:rPr lang="en-US" dirty="0"/>
              <a:t>;</a:t>
            </a:r>
          </a:p>
          <a:p>
            <a:pPr lvl="1"/>
            <a:r>
              <a:rPr lang="en-US" dirty="0"/>
              <a:t>the unobservable is accompanied by another </a:t>
            </a:r>
            <a:r>
              <a:rPr lang="en-US" dirty="0">
                <a:solidFill>
                  <a:srgbClr val="FF0000"/>
                </a:solidFill>
              </a:rPr>
              <a:t>observable</a:t>
            </a:r>
            <a:r>
              <a:rPr lang="en-US" dirty="0"/>
              <a:t> variable. </a:t>
            </a:r>
          </a:p>
        </p:txBody>
      </p:sp>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7</a:t>
            </a:fld>
            <a:endParaRPr lang="en-US" dirty="0"/>
          </a:p>
        </p:txBody>
      </p:sp>
    </p:spTree>
    <p:extLst>
      <p:ext uri="{BB962C8B-B14F-4D97-AF65-F5344CB8AC3E}">
        <p14:creationId xmlns:p14="http://schemas.microsoft.com/office/powerpoint/2010/main" val="2078352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546960-EE05-4CA2-BFAC-930C6DFEAB01}"/>
              </a:ext>
            </a:extLst>
          </p:cNvPr>
          <p:cNvSpPr>
            <a:spLocks noGrp="1"/>
          </p:cNvSpPr>
          <p:nvPr>
            <p:ph type="ctrTitle"/>
          </p:nvPr>
        </p:nvSpPr>
        <p:spPr/>
        <p:txBody>
          <a:bodyPr/>
          <a:lstStyle/>
          <a:p>
            <a:r>
              <a:rPr lang="en-US" dirty="0"/>
              <a:t>Backup</a:t>
            </a:r>
          </a:p>
        </p:txBody>
      </p:sp>
      <p:sp>
        <p:nvSpPr>
          <p:cNvPr id="6" name="Subtitle 5">
            <a:extLst>
              <a:ext uri="{FF2B5EF4-FFF2-40B4-BE49-F238E27FC236}">
                <a16:creationId xmlns:a16="http://schemas.microsoft.com/office/drawing/2014/main" id="{31BC22DC-4AC6-426F-A903-1ADAA0C3E8EF}"/>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id="{DD944D1B-5812-49E6-BC8B-EB5B0AECC41F}"/>
              </a:ext>
            </a:extLst>
          </p:cNvPr>
          <p:cNvSpPr>
            <a:spLocks noGrp="1"/>
          </p:cNvSpPr>
          <p:nvPr>
            <p:ph type="sldNum" sz="quarter" idx="4294967295"/>
          </p:nvPr>
        </p:nvSpPr>
        <p:spPr>
          <a:xfrm>
            <a:off x="9934576" y="6583364"/>
            <a:ext cx="733425" cy="274637"/>
          </a:xfrm>
        </p:spPr>
        <p:txBody>
          <a:bodyPr/>
          <a:lstStyle/>
          <a:p>
            <a:pPr>
              <a:defRPr/>
            </a:pPr>
            <a:fld id="{CCF77436-EC8C-4AA7-8F7E-35D67B363DD7}" type="slidenum">
              <a:rPr lang="en-US" smtClean="0"/>
              <a:pPr>
                <a:defRPr/>
              </a:pPr>
              <a:t>70</a:t>
            </a:fld>
            <a:endParaRPr lang="en-US" dirty="0"/>
          </a:p>
        </p:txBody>
      </p:sp>
    </p:spTree>
    <p:extLst>
      <p:ext uri="{BB962C8B-B14F-4D97-AF65-F5344CB8AC3E}">
        <p14:creationId xmlns:p14="http://schemas.microsoft.com/office/powerpoint/2010/main" val="4098149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HMM: Smoothing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514374"/>
                <a:ext cx="9601200" cy="4038828"/>
              </a:xfrm>
            </p:spPr>
            <p:txBody>
              <a:bodyPr>
                <a:normAutofit/>
              </a:bodyPr>
              <a:lstStyle/>
              <a:p>
                <a:pPr marL="11113" indent="0">
                  <a:buNone/>
                </a:pPr>
                <a:r>
                  <a:rPr lang="en-US" sz="2800" dirty="0"/>
                  <a:t>P(S</a:t>
                </a:r>
                <a:r>
                  <a:rPr lang="en-US" sz="2800" baseline="-25000" dirty="0"/>
                  <a:t>2</a:t>
                </a:r>
                <a:r>
                  <a:rPr lang="en-US" sz="2800" dirty="0"/>
                  <a:t>|Z</a:t>
                </a:r>
                <a:r>
                  <a:rPr lang="en-US" sz="2800" baseline="-25000" dirty="0"/>
                  <a:t>1</a:t>
                </a:r>
                <a:r>
                  <a:rPr lang="en-US" sz="2800" dirty="0"/>
                  <a:t>=z</a:t>
                </a:r>
                <a:r>
                  <a:rPr lang="en-US" sz="2800" baseline="-25000" dirty="0"/>
                  <a:t>1</a:t>
                </a:r>
                <a:r>
                  <a:rPr lang="en-US" sz="2800" dirty="0"/>
                  <a:t>,Z</a:t>
                </a:r>
                <a:r>
                  <a:rPr lang="en-US" sz="2800" baseline="-25000" dirty="0"/>
                  <a:t>2</a:t>
                </a:r>
                <a:r>
                  <a:rPr lang="en-US" sz="2800" dirty="0"/>
                  <a:t>=z</a:t>
                </a:r>
                <a:r>
                  <a:rPr lang="en-US" sz="2800" baseline="-25000" dirty="0"/>
                  <a:t>2</a:t>
                </a:r>
                <a:r>
                  <a:rPr lang="en-US" sz="2800" dirty="0"/>
                  <a:t>,Z</a:t>
                </a:r>
                <a:r>
                  <a:rPr lang="en-US" sz="2800" baseline="-25000" dirty="0"/>
                  <a:t>3</a:t>
                </a:r>
                <a:r>
                  <a:rPr lang="en-US" sz="2800" dirty="0"/>
                  <a:t>=z</a:t>
                </a:r>
                <a:r>
                  <a:rPr lang="en-US" sz="2800" baseline="-25000" dirty="0"/>
                  <a:t>3</a:t>
                </a:r>
                <a:r>
                  <a:rPr lang="en-US" sz="2800" dirty="0"/>
                  <a:t>) </a:t>
                </a:r>
              </a:p>
              <a:p>
                <a:pPr marL="11113" indent="0">
                  <a:buNone/>
                </a:pP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P(S</a:t>
                </a:r>
                <a:r>
                  <a:rPr lang="en-US" sz="2800" baseline="-25000" dirty="0"/>
                  <a:t>2</a:t>
                </a:r>
                <a:r>
                  <a:rPr lang="en-US" sz="2800" dirty="0"/>
                  <a:t>|Z</a:t>
                </a:r>
                <a:r>
                  <a:rPr lang="en-US" sz="2800" baseline="-25000" dirty="0"/>
                  <a:t>1</a:t>
                </a:r>
                <a:r>
                  <a:rPr lang="en-US" sz="2800" dirty="0"/>
                  <a:t>=z</a:t>
                </a:r>
                <a:r>
                  <a:rPr lang="en-US" sz="2800" baseline="-25000" dirty="0"/>
                  <a:t>1</a:t>
                </a:r>
                <a:r>
                  <a:rPr lang="en-US" sz="2800" dirty="0"/>
                  <a:t>,Z</a:t>
                </a:r>
                <a:r>
                  <a:rPr lang="en-US" sz="2800" baseline="-25000" dirty="0"/>
                  <a:t>2</a:t>
                </a:r>
                <a:r>
                  <a:rPr lang="en-US" sz="2800" dirty="0"/>
                  <a:t>=z</a:t>
                </a:r>
                <a:r>
                  <a:rPr lang="en-US" sz="2800" baseline="-25000" dirty="0"/>
                  <a:t>2</a:t>
                </a:r>
                <a:r>
                  <a:rPr lang="en-US" sz="2800" dirty="0"/>
                  <a:t>)P(Z</a:t>
                </a:r>
                <a:r>
                  <a:rPr lang="en-US" sz="2800" baseline="-25000" dirty="0"/>
                  <a:t>3</a:t>
                </a:r>
                <a:r>
                  <a:rPr lang="en-US" sz="2800" dirty="0"/>
                  <a:t>=z</a:t>
                </a:r>
                <a:r>
                  <a:rPr lang="en-US" sz="2800" baseline="-25000" dirty="0"/>
                  <a:t>3</a:t>
                </a:r>
                <a:r>
                  <a:rPr lang="en-US" sz="2800" dirty="0"/>
                  <a:t>|S</a:t>
                </a:r>
                <a:r>
                  <a:rPr lang="en-US" sz="2800" baseline="-25000" dirty="0"/>
                  <a:t>2</a:t>
                </a:r>
                <a:r>
                  <a:rPr lang="en-US" sz="2800" dirty="0"/>
                  <a:t>,Z</a:t>
                </a:r>
                <a:r>
                  <a:rPr lang="en-US" sz="2800" baseline="-25000" dirty="0"/>
                  <a:t>1</a:t>
                </a:r>
                <a:r>
                  <a:rPr lang="en-US" sz="2800" dirty="0"/>
                  <a:t>=z</a:t>
                </a:r>
                <a:r>
                  <a:rPr lang="en-US" sz="2800" baseline="-25000" dirty="0"/>
                  <a:t>1</a:t>
                </a:r>
                <a:r>
                  <a:rPr lang="en-US" sz="2800" dirty="0"/>
                  <a:t>,Z</a:t>
                </a:r>
                <a:r>
                  <a:rPr lang="en-US" sz="2800" baseline="-25000" dirty="0"/>
                  <a:t>2</a:t>
                </a:r>
                <a:r>
                  <a:rPr lang="en-US" sz="2800" dirty="0"/>
                  <a:t>=z</a:t>
                </a:r>
                <a:r>
                  <a:rPr lang="en-US" sz="2800" baseline="-25000" dirty="0"/>
                  <a:t>2</a:t>
                </a:r>
                <a:r>
                  <a:rPr lang="en-US" sz="2800" dirty="0"/>
                  <a:t>)</a:t>
                </a:r>
              </a:p>
              <a:p>
                <a:pPr marL="11113" indent="0">
                  <a:buNone/>
                </a:pP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P(S</a:t>
                </a:r>
                <a:r>
                  <a:rPr lang="en-US" sz="2800" baseline="-25000" dirty="0"/>
                  <a:t>2</a:t>
                </a:r>
                <a:r>
                  <a:rPr lang="en-US" sz="2800" dirty="0"/>
                  <a:t>|Z</a:t>
                </a:r>
                <a:r>
                  <a:rPr lang="en-US" sz="2800" baseline="-25000" dirty="0"/>
                  <a:t>1</a:t>
                </a:r>
                <a:r>
                  <a:rPr lang="en-US" sz="2800" dirty="0"/>
                  <a:t>=z</a:t>
                </a:r>
                <a:r>
                  <a:rPr lang="en-US" sz="2800" baseline="-25000" dirty="0"/>
                  <a:t>1</a:t>
                </a:r>
                <a:r>
                  <a:rPr lang="en-US" sz="2800" dirty="0"/>
                  <a:t>,Z</a:t>
                </a:r>
                <a:r>
                  <a:rPr lang="en-US" sz="2800" baseline="-25000" dirty="0"/>
                  <a:t>2</a:t>
                </a:r>
                <a:r>
                  <a:rPr lang="en-US" sz="2800" dirty="0"/>
                  <a:t>=z</a:t>
                </a:r>
                <a:r>
                  <a:rPr lang="en-US" sz="2800" baseline="-25000" dirty="0"/>
                  <a:t>2</a:t>
                </a:r>
                <a:r>
                  <a:rPr lang="en-US" sz="2800" dirty="0"/>
                  <a:t>)P(Z</a:t>
                </a:r>
                <a:r>
                  <a:rPr lang="en-US" sz="2800" baseline="-25000" dirty="0"/>
                  <a:t>3</a:t>
                </a:r>
                <a:r>
                  <a:rPr lang="en-US" sz="2800" dirty="0"/>
                  <a:t>=z</a:t>
                </a:r>
                <a:r>
                  <a:rPr lang="en-US" sz="2800" baseline="-25000" dirty="0"/>
                  <a:t>3</a:t>
                </a:r>
                <a:r>
                  <a:rPr lang="en-US" sz="2800" dirty="0"/>
                  <a:t>|S</a:t>
                </a:r>
                <a:r>
                  <a:rPr lang="en-US" sz="2800" baseline="-25000" dirty="0"/>
                  <a:t>2</a:t>
                </a:r>
                <a:r>
                  <a:rPr lang="en-US" sz="2800" dirty="0"/>
                  <a:t>)</a:t>
                </a:r>
              </a:p>
              <a:p>
                <a:pPr marL="11113" indent="0">
                  <a:buNone/>
                </a:pPr>
                <a:r>
                  <a:rPr lang="en-US" sz="2800" dirty="0"/>
                  <a:t>P(Z</a:t>
                </a:r>
                <a:r>
                  <a:rPr lang="en-US" sz="2800" baseline="-25000" dirty="0"/>
                  <a:t>3</a:t>
                </a:r>
                <a:r>
                  <a:rPr lang="en-US" sz="2800" dirty="0"/>
                  <a:t>=z</a:t>
                </a:r>
                <a:r>
                  <a:rPr lang="en-US" sz="2800" baseline="-25000" dirty="0"/>
                  <a:t>3</a:t>
                </a:r>
                <a:r>
                  <a:rPr lang="en-US" sz="2800" dirty="0"/>
                  <a:t>|S</a:t>
                </a:r>
                <a:r>
                  <a:rPr lang="en-US" sz="2800" baseline="-25000" dirty="0"/>
                  <a:t>2</a:t>
                </a:r>
                <a:r>
                  <a:rPr lang="en-US" sz="2800" dirty="0"/>
                  <a:t>)</a:t>
                </a:r>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baseline="-25000" dirty="0"/>
                          <m:t>3</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3</m:t>
                        </m:r>
                        <m:r>
                          <m:rPr>
                            <m:nor/>
                          </m:rPr>
                          <a:rPr lang="en-US" sz="2800" dirty="0"/>
                          <m:t>=</m:t>
                        </m:r>
                        <m:r>
                          <m:rPr>
                            <m:nor/>
                          </m:rPr>
                          <a:rPr lang="en-US" sz="2800" dirty="0"/>
                          <m:t>s</m:t>
                        </m:r>
                        <m:r>
                          <m:rPr>
                            <m:nor/>
                          </m:rPr>
                          <a:rPr lang="en-US" sz="2800" dirty="0"/>
                          <m:t>|</m:t>
                        </m:r>
                        <m:r>
                          <m:rPr>
                            <m:nor/>
                          </m:rPr>
                          <a:rPr lang="en-US" sz="2800" dirty="0"/>
                          <m:t>S</m:t>
                        </m:r>
                        <m:r>
                          <m:rPr>
                            <m:nor/>
                          </m:rPr>
                          <a:rPr lang="en-US" sz="2800" baseline="-25000" dirty="0"/>
                          <m:t>2</m:t>
                        </m:r>
                        <m:r>
                          <m:rPr>
                            <m:nor/>
                          </m:rPr>
                          <a:rPr lang="en-US" sz="2800" dirty="0"/>
                          <m:t>)</m:t>
                        </m:r>
                      </m:e>
                    </m:nary>
                  </m:oMath>
                </a14:m>
                <a:endParaRPr lang="en-US" sz="2800" dirty="0"/>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S</m:t>
                        </m:r>
                        <m:r>
                          <m:rPr>
                            <m:nor/>
                          </m:rPr>
                          <a:rPr lang="en-US" sz="2800" baseline="-25000" dirty="0"/>
                          <m:t>3</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3</m:t>
                        </m:r>
                        <m:r>
                          <m:rPr>
                            <m:nor/>
                          </m:rPr>
                          <a:rPr lang="en-US" sz="2800" dirty="0"/>
                          <m:t>=</m:t>
                        </m:r>
                        <m:r>
                          <m:rPr>
                            <m:nor/>
                          </m:rPr>
                          <a:rPr lang="en-US" sz="2800" dirty="0"/>
                          <m:t>s</m:t>
                        </m:r>
                        <m:r>
                          <m:rPr>
                            <m:nor/>
                          </m:rPr>
                          <a:rPr lang="en-US" sz="2800" dirty="0"/>
                          <m:t>|</m:t>
                        </m:r>
                        <m:r>
                          <m:rPr>
                            <m:nor/>
                          </m:rPr>
                          <a:rPr lang="en-US" sz="2800" dirty="0"/>
                          <m:t>S</m:t>
                        </m:r>
                        <m:r>
                          <m:rPr>
                            <m:nor/>
                          </m:rPr>
                          <a:rPr lang="en-US" sz="2800" baseline="-25000" dirty="0"/>
                          <m:t>2</m:t>
                        </m:r>
                        <m:r>
                          <m:rPr>
                            <m:nor/>
                          </m:rPr>
                          <a:rPr lang="en-US" sz="2800" dirty="0"/>
                          <m:t>)</m:t>
                        </m:r>
                      </m:e>
                    </m:nary>
                  </m:oMath>
                </a14:m>
                <a:endParaRPr lang="en-US" sz="2800" dirty="0"/>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2514374"/>
                <a:ext cx="9601200" cy="4038828"/>
              </a:xfrm>
              <a:blipFill>
                <a:blip r:embed="rId2"/>
                <a:stretch>
                  <a:fillRect l="-3303" t="-313" b="-112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71</a:t>
            </a:fld>
            <a:endParaRPr lang="en-US" dirty="0"/>
          </a:p>
        </p:txBody>
      </p:sp>
      <p:sp>
        <p:nvSpPr>
          <p:cNvPr id="22" name="Oval 21">
            <a:extLst>
              <a:ext uri="{FF2B5EF4-FFF2-40B4-BE49-F238E27FC236}">
                <a16:creationId xmlns:a16="http://schemas.microsoft.com/office/drawing/2014/main" id="{429AB81E-8F56-A84F-A8A4-337B7093A5BD}"/>
              </a:ext>
            </a:extLst>
          </p:cNvPr>
          <p:cNvSpPr/>
          <p:nvPr/>
        </p:nvSpPr>
        <p:spPr>
          <a:xfrm>
            <a:off x="20607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3" name="Straight Arrow Connector 22">
            <a:extLst>
              <a:ext uri="{FF2B5EF4-FFF2-40B4-BE49-F238E27FC236}">
                <a16:creationId xmlns:a16="http://schemas.microsoft.com/office/drawing/2014/main" id="{34C75A66-CA82-BB48-AE27-49FD3598668E}"/>
              </a:ext>
            </a:extLst>
          </p:cNvPr>
          <p:cNvCxnSpPr>
            <a:cxnSpLocks/>
          </p:cNvCxnSpPr>
          <p:nvPr/>
        </p:nvCxnSpPr>
        <p:spPr>
          <a:xfrm>
            <a:off x="24924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3FBD827-5757-D242-8A66-D9A6EA1EF7A8}"/>
              </a:ext>
            </a:extLst>
          </p:cNvPr>
          <p:cNvSpPr/>
          <p:nvPr/>
        </p:nvSpPr>
        <p:spPr>
          <a:xfrm>
            <a:off x="20607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5" name="Straight Arrow Connector 24">
            <a:extLst>
              <a:ext uri="{FF2B5EF4-FFF2-40B4-BE49-F238E27FC236}">
                <a16:creationId xmlns:a16="http://schemas.microsoft.com/office/drawing/2014/main" id="{9FF7D57C-4039-D747-9F31-0FBFE82EE7F0}"/>
              </a:ext>
            </a:extLst>
          </p:cNvPr>
          <p:cNvCxnSpPr>
            <a:cxnSpLocks/>
            <a:stCxn id="22" idx="4"/>
            <a:endCxn id="24" idx="0"/>
          </p:cNvCxnSpPr>
          <p:nvPr/>
        </p:nvCxnSpPr>
        <p:spPr>
          <a:xfrm flipH="1">
            <a:off x="22765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903D42D-2497-1B4F-B6DC-856D21E5EA1C}"/>
              </a:ext>
            </a:extLst>
          </p:cNvPr>
          <p:cNvSpPr/>
          <p:nvPr/>
        </p:nvSpPr>
        <p:spPr>
          <a:xfrm>
            <a:off x="28989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1336B336-0C6A-DA4A-B546-7DC97016DC2D}"/>
              </a:ext>
            </a:extLst>
          </p:cNvPr>
          <p:cNvCxnSpPr>
            <a:cxnSpLocks/>
          </p:cNvCxnSpPr>
          <p:nvPr/>
        </p:nvCxnSpPr>
        <p:spPr>
          <a:xfrm>
            <a:off x="33306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CEF4D2B-52E2-8141-BED9-35FEC83A4BD6}"/>
              </a:ext>
            </a:extLst>
          </p:cNvPr>
          <p:cNvSpPr/>
          <p:nvPr/>
        </p:nvSpPr>
        <p:spPr>
          <a:xfrm>
            <a:off x="28989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9" name="Straight Arrow Connector 28">
            <a:extLst>
              <a:ext uri="{FF2B5EF4-FFF2-40B4-BE49-F238E27FC236}">
                <a16:creationId xmlns:a16="http://schemas.microsoft.com/office/drawing/2014/main" id="{3AEFF858-A604-934D-B7E7-8CFE7766D78A}"/>
              </a:ext>
            </a:extLst>
          </p:cNvPr>
          <p:cNvCxnSpPr>
            <a:cxnSpLocks/>
            <a:stCxn id="26" idx="4"/>
            <a:endCxn id="28" idx="0"/>
          </p:cNvCxnSpPr>
          <p:nvPr/>
        </p:nvCxnSpPr>
        <p:spPr>
          <a:xfrm flipH="1">
            <a:off x="31147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CE385A5A-A3B5-1040-ADF2-F0A929E5ECCF}"/>
              </a:ext>
            </a:extLst>
          </p:cNvPr>
          <p:cNvSpPr/>
          <p:nvPr/>
        </p:nvSpPr>
        <p:spPr>
          <a:xfrm>
            <a:off x="37371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1" name="Straight Arrow Connector 30">
            <a:extLst>
              <a:ext uri="{FF2B5EF4-FFF2-40B4-BE49-F238E27FC236}">
                <a16:creationId xmlns:a16="http://schemas.microsoft.com/office/drawing/2014/main" id="{F25459A5-8581-9E4A-AA3A-1CF546CC0BC8}"/>
              </a:ext>
            </a:extLst>
          </p:cNvPr>
          <p:cNvCxnSpPr>
            <a:cxnSpLocks/>
          </p:cNvCxnSpPr>
          <p:nvPr/>
        </p:nvCxnSpPr>
        <p:spPr>
          <a:xfrm>
            <a:off x="41688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88A6252-D40E-F44D-8E75-558E1F7BF48E}"/>
              </a:ext>
            </a:extLst>
          </p:cNvPr>
          <p:cNvSpPr/>
          <p:nvPr/>
        </p:nvSpPr>
        <p:spPr>
          <a:xfrm>
            <a:off x="37371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3" name="Straight Arrow Connector 32">
            <a:extLst>
              <a:ext uri="{FF2B5EF4-FFF2-40B4-BE49-F238E27FC236}">
                <a16:creationId xmlns:a16="http://schemas.microsoft.com/office/drawing/2014/main" id="{D05BDC5C-EE6B-924B-B08B-CE441AB1EB4A}"/>
              </a:ext>
            </a:extLst>
          </p:cNvPr>
          <p:cNvCxnSpPr>
            <a:cxnSpLocks/>
            <a:stCxn id="30" idx="4"/>
            <a:endCxn id="32" idx="0"/>
          </p:cNvCxnSpPr>
          <p:nvPr/>
        </p:nvCxnSpPr>
        <p:spPr>
          <a:xfrm flipH="1">
            <a:off x="39529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20D551CC-482F-D247-BD7D-84AC7AADF489}"/>
              </a:ext>
            </a:extLst>
          </p:cNvPr>
          <p:cNvCxnSpPr>
            <a:cxnSpLocks/>
          </p:cNvCxnSpPr>
          <p:nvPr/>
        </p:nvCxnSpPr>
        <p:spPr>
          <a:xfrm>
            <a:off x="4622696" y="128930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3770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HMM: Smoothing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514374"/>
                <a:ext cx="9601200" cy="4038828"/>
              </a:xfrm>
            </p:spPr>
            <p:txBody>
              <a:bodyPr>
                <a:normAutofit lnSpcReduction="10000"/>
              </a:bodyPr>
              <a:lstStyle/>
              <a:p>
                <a:pPr marL="11113" indent="0">
                  <a:buNone/>
                </a:pPr>
                <a:r>
                  <a:rPr lang="en-US" sz="2800" dirty="0"/>
                  <a:t>P(S</a:t>
                </a:r>
                <a:r>
                  <a:rPr lang="en-US" sz="2800" baseline="-25000" dirty="0"/>
                  <a:t>1</a:t>
                </a:r>
                <a:r>
                  <a:rPr lang="en-US" sz="2800" dirty="0"/>
                  <a:t>|Z</a:t>
                </a:r>
                <a:r>
                  <a:rPr lang="en-US" sz="2800" baseline="-25000" dirty="0"/>
                  <a:t>1</a:t>
                </a:r>
                <a:r>
                  <a:rPr lang="en-US" sz="2800" dirty="0"/>
                  <a:t>=z</a:t>
                </a:r>
                <a:r>
                  <a:rPr lang="en-US" sz="2800" baseline="-25000" dirty="0"/>
                  <a:t>1</a:t>
                </a:r>
                <a:r>
                  <a:rPr lang="en-US" sz="2800" dirty="0"/>
                  <a:t>,Z</a:t>
                </a:r>
                <a:r>
                  <a:rPr lang="en-US" sz="2800" baseline="-25000" dirty="0"/>
                  <a:t>2</a:t>
                </a:r>
                <a:r>
                  <a:rPr lang="en-US" sz="2800" dirty="0"/>
                  <a:t>=z</a:t>
                </a:r>
                <a:r>
                  <a:rPr lang="en-US" sz="2800" baseline="-25000" dirty="0"/>
                  <a:t>2</a:t>
                </a:r>
                <a:r>
                  <a:rPr lang="en-US" sz="2800" dirty="0"/>
                  <a:t>,Z</a:t>
                </a:r>
                <a:r>
                  <a:rPr lang="en-US" sz="2800" baseline="-25000" dirty="0"/>
                  <a:t>3</a:t>
                </a:r>
                <a:r>
                  <a:rPr lang="en-US" sz="2800" dirty="0"/>
                  <a:t>=z</a:t>
                </a:r>
                <a:r>
                  <a:rPr lang="en-US" sz="2800" baseline="-25000" dirty="0"/>
                  <a:t>3</a:t>
                </a:r>
                <a:r>
                  <a:rPr lang="en-US" sz="2800" dirty="0"/>
                  <a:t>) </a:t>
                </a:r>
              </a:p>
              <a:p>
                <a:pPr marL="11113" indent="0">
                  <a:buNone/>
                </a:pP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P(S</a:t>
                </a:r>
                <a:r>
                  <a:rPr lang="en-US" sz="2800" baseline="-25000" dirty="0"/>
                  <a:t>1</a:t>
                </a:r>
                <a:r>
                  <a:rPr lang="en-US" sz="2800" dirty="0"/>
                  <a:t>|Z</a:t>
                </a:r>
                <a:r>
                  <a:rPr lang="en-US" sz="2800" baseline="-25000" dirty="0"/>
                  <a:t>1</a:t>
                </a:r>
                <a:r>
                  <a:rPr lang="en-US" sz="2800" dirty="0"/>
                  <a:t>=z</a:t>
                </a:r>
                <a:r>
                  <a:rPr lang="en-US" sz="2800" baseline="-25000" dirty="0"/>
                  <a:t>1</a:t>
                </a:r>
                <a:r>
                  <a:rPr lang="en-US" sz="2800" dirty="0"/>
                  <a:t>)P(Z</a:t>
                </a:r>
                <a:r>
                  <a:rPr lang="en-US" sz="2800" baseline="-25000" dirty="0"/>
                  <a:t>2</a:t>
                </a:r>
                <a:r>
                  <a:rPr lang="en-US" sz="2800" dirty="0"/>
                  <a:t>=z</a:t>
                </a:r>
                <a:r>
                  <a:rPr lang="en-US" sz="2800" baseline="-25000" dirty="0"/>
                  <a:t>2</a:t>
                </a:r>
                <a:r>
                  <a:rPr lang="en-US" sz="2800" dirty="0"/>
                  <a:t>,Z</a:t>
                </a:r>
                <a:r>
                  <a:rPr lang="en-US" sz="2800" baseline="-25000" dirty="0"/>
                  <a:t>3</a:t>
                </a:r>
                <a:r>
                  <a:rPr lang="en-US" sz="2800" dirty="0"/>
                  <a:t>=z</a:t>
                </a:r>
                <a:r>
                  <a:rPr lang="en-US" sz="2800" baseline="-25000" dirty="0"/>
                  <a:t>3</a:t>
                </a:r>
                <a:r>
                  <a:rPr lang="en-US" sz="2800" dirty="0"/>
                  <a:t>|S</a:t>
                </a:r>
                <a:r>
                  <a:rPr lang="en-US" sz="2800" baseline="-25000" dirty="0"/>
                  <a:t>1</a:t>
                </a:r>
                <a:r>
                  <a:rPr lang="en-US" sz="2800" dirty="0"/>
                  <a:t>,Z</a:t>
                </a:r>
                <a:r>
                  <a:rPr lang="en-US" sz="2800" baseline="-25000" dirty="0"/>
                  <a:t>1</a:t>
                </a:r>
                <a:r>
                  <a:rPr lang="en-US" sz="2800" dirty="0"/>
                  <a:t>=z</a:t>
                </a:r>
                <a:r>
                  <a:rPr lang="en-US" sz="2800" baseline="-25000" dirty="0"/>
                  <a:t>1</a:t>
                </a:r>
                <a:r>
                  <a:rPr lang="en-US" sz="2800" dirty="0"/>
                  <a:t>)</a:t>
                </a:r>
              </a:p>
              <a:p>
                <a:pPr marL="11113" indent="0">
                  <a:buNone/>
                </a:pPr>
                <a:r>
                  <a:rPr lang="en-US" sz="2800" dirty="0"/>
                  <a:t>= P(S</a:t>
                </a:r>
                <a:r>
                  <a:rPr lang="en-US" sz="2800" baseline="-25000" dirty="0"/>
                  <a:t>1</a:t>
                </a:r>
                <a:r>
                  <a:rPr lang="en-US" sz="2800" dirty="0"/>
                  <a:t>|Z</a:t>
                </a:r>
                <a:r>
                  <a:rPr lang="en-US" sz="2800" baseline="-25000" dirty="0"/>
                  <a:t>1</a:t>
                </a:r>
                <a:r>
                  <a:rPr lang="en-US" sz="2800" dirty="0"/>
                  <a:t>=z</a:t>
                </a:r>
                <a:r>
                  <a:rPr lang="en-US" sz="2800" baseline="-25000" dirty="0"/>
                  <a:t>1</a:t>
                </a:r>
                <a:r>
                  <a:rPr lang="en-US" sz="2800" dirty="0"/>
                  <a:t>)P(Z</a:t>
                </a:r>
                <a:r>
                  <a:rPr lang="en-US" sz="2800" baseline="-25000" dirty="0"/>
                  <a:t>2</a:t>
                </a:r>
                <a:r>
                  <a:rPr lang="en-US" sz="2800" dirty="0"/>
                  <a:t>=z</a:t>
                </a:r>
                <a:r>
                  <a:rPr lang="en-US" sz="2800" baseline="-25000" dirty="0"/>
                  <a:t>2</a:t>
                </a:r>
                <a:r>
                  <a:rPr lang="en-US" sz="2800" dirty="0"/>
                  <a:t>,Z</a:t>
                </a:r>
                <a:r>
                  <a:rPr lang="en-US" sz="2800" baseline="-25000" dirty="0"/>
                  <a:t>3</a:t>
                </a:r>
                <a:r>
                  <a:rPr lang="en-US" sz="2800" dirty="0"/>
                  <a:t>=z</a:t>
                </a:r>
                <a:r>
                  <a:rPr lang="en-US" sz="2800" baseline="-25000" dirty="0"/>
                  <a:t>3</a:t>
                </a:r>
                <a:r>
                  <a:rPr lang="en-US" sz="2800" dirty="0"/>
                  <a:t>|S</a:t>
                </a:r>
                <a:r>
                  <a:rPr lang="en-US" sz="2800" baseline="-25000" dirty="0"/>
                  <a:t>1</a:t>
                </a:r>
                <a:r>
                  <a:rPr lang="en-US" sz="2800" dirty="0"/>
                  <a:t>)</a:t>
                </a:r>
              </a:p>
              <a:p>
                <a:pPr marL="11113" indent="0">
                  <a:buNone/>
                </a:pPr>
                <a:r>
                  <a:rPr lang="en-US" sz="2800" dirty="0"/>
                  <a:t>P(Z</a:t>
                </a:r>
                <a:r>
                  <a:rPr lang="en-US" sz="2800" baseline="-25000" dirty="0"/>
                  <a:t>2</a:t>
                </a:r>
                <a:r>
                  <a:rPr lang="en-US" sz="2800" dirty="0"/>
                  <a:t>=z</a:t>
                </a:r>
                <a:r>
                  <a:rPr lang="en-US" sz="2800" baseline="-25000" dirty="0"/>
                  <a:t>2</a:t>
                </a:r>
                <a:r>
                  <a:rPr lang="en-US" sz="2800" dirty="0"/>
                  <a:t>,Z</a:t>
                </a:r>
                <a:r>
                  <a:rPr lang="en-US" sz="2800" baseline="-25000" dirty="0"/>
                  <a:t>3</a:t>
                </a:r>
                <a:r>
                  <a:rPr lang="en-US" sz="2800" dirty="0"/>
                  <a:t>=z</a:t>
                </a:r>
                <a:r>
                  <a:rPr lang="en-US" sz="2800" baseline="-25000" dirty="0"/>
                  <a:t>3</a:t>
                </a:r>
                <a:r>
                  <a:rPr lang="en-US" sz="2800" dirty="0"/>
                  <a:t>|S</a:t>
                </a:r>
                <a:r>
                  <a:rPr lang="en-US" sz="2800" baseline="-25000" dirty="0"/>
                  <a:t>1</a:t>
                </a:r>
                <a:r>
                  <a:rPr lang="en-US" sz="2800" dirty="0"/>
                  <a:t>) </a:t>
                </a:r>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S</m:t>
                        </m:r>
                        <m:r>
                          <m:rPr>
                            <m:nor/>
                          </m:rPr>
                          <a:rPr lang="en-US" sz="2800" baseline="-25000" dirty="0"/>
                          <m:t>1</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S</m:t>
                        </m:r>
                        <m:r>
                          <m:rPr>
                            <m:nor/>
                          </m:rPr>
                          <a:rPr lang="en-US" sz="2800" baseline="-25000" dirty="0"/>
                          <m:t>1</m:t>
                        </m:r>
                        <m:r>
                          <m:rPr>
                            <m:nor/>
                          </m:rPr>
                          <a:rPr lang="en-US" sz="2800" dirty="0"/>
                          <m:t>)</m:t>
                        </m:r>
                      </m:e>
                    </m:nary>
                  </m:oMath>
                </a14:m>
                <a:endParaRPr lang="en-US" sz="2800" dirty="0"/>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S</m:t>
                        </m:r>
                        <m:r>
                          <m:rPr>
                            <m:nor/>
                          </m:rPr>
                          <a:rPr lang="en-US" sz="2800" baseline="-25000" dirty="0"/>
                          <m:t>1</m:t>
                        </m:r>
                        <m:r>
                          <m:rPr>
                            <m:nor/>
                          </m:rPr>
                          <a:rPr lang="en-US" sz="2800" dirty="0"/>
                          <m:t>)</m:t>
                        </m:r>
                      </m:e>
                    </m:nary>
                  </m:oMath>
                </a14:m>
                <a:endParaRPr lang="en-US" sz="2800" dirty="0"/>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nor/>
                          </m:rPr>
                          <a:rPr lang="en-US" sz="2800" dirty="0"/>
                          <m:t>P</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z</m:t>
                        </m:r>
                        <m:r>
                          <m:rPr>
                            <m:nor/>
                          </m:rPr>
                          <a:rPr lang="en-US" sz="2800" baseline="-25000" dirty="0"/>
                          <m:t>3</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z</m:t>
                        </m:r>
                        <m:r>
                          <m:rPr>
                            <m:nor/>
                          </m:rPr>
                          <a:rPr lang="en-US" sz="2800" baseline="-25000" dirty="0"/>
                          <m:t>2</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P</m:t>
                        </m:r>
                        <m:r>
                          <m:rPr>
                            <m:nor/>
                          </m:rPr>
                          <a:rPr lang="en-US" sz="2800" dirty="0"/>
                          <m:t>(</m:t>
                        </m:r>
                        <m:r>
                          <m:rPr>
                            <m:nor/>
                          </m:rPr>
                          <a:rPr lang="en-US" sz="2800" dirty="0"/>
                          <m:t>S</m:t>
                        </m:r>
                        <m:r>
                          <m:rPr>
                            <m:nor/>
                          </m:rPr>
                          <a:rPr lang="en-US" sz="2800" baseline="-25000" dirty="0"/>
                          <m:t>2</m:t>
                        </m:r>
                        <m:r>
                          <m:rPr>
                            <m:nor/>
                          </m:rPr>
                          <a:rPr lang="en-US" sz="2800" dirty="0"/>
                          <m:t>=</m:t>
                        </m:r>
                        <m:r>
                          <m:rPr>
                            <m:nor/>
                          </m:rPr>
                          <a:rPr lang="en-US" sz="2800" dirty="0"/>
                          <m:t>s</m:t>
                        </m:r>
                        <m:r>
                          <m:rPr>
                            <m:nor/>
                          </m:rPr>
                          <a:rPr lang="en-US" sz="2800" dirty="0"/>
                          <m:t>|</m:t>
                        </m:r>
                        <m:r>
                          <m:rPr>
                            <m:nor/>
                          </m:rPr>
                          <a:rPr lang="en-US" sz="2800" dirty="0"/>
                          <m:t>S</m:t>
                        </m:r>
                        <m:r>
                          <m:rPr>
                            <m:nor/>
                          </m:rPr>
                          <a:rPr lang="en-US" sz="2800" baseline="-25000" dirty="0"/>
                          <m:t>1</m:t>
                        </m:r>
                        <m:r>
                          <m:rPr>
                            <m:nor/>
                          </m:rPr>
                          <a:rPr lang="en-US" sz="2800" dirty="0"/>
                          <m:t>)</m:t>
                        </m:r>
                      </m:e>
                    </m:nary>
                  </m:oMath>
                </a14:m>
                <a:endParaRPr lang="en-US" sz="2800" dirty="0"/>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2514374"/>
                <a:ext cx="9601200" cy="4038828"/>
              </a:xfrm>
              <a:blipFill>
                <a:blip r:embed="rId2"/>
                <a:stretch>
                  <a:fillRect l="-3303" t="-1254" b="-184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72</a:t>
            </a:fld>
            <a:endParaRPr lang="en-US" dirty="0"/>
          </a:p>
        </p:txBody>
      </p:sp>
      <p:sp>
        <p:nvSpPr>
          <p:cNvPr id="22" name="Oval 21">
            <a:extLst>
              <a:ext uri="{FF2B5EF4-FFF2-40B4-BE49-F238E27FC236}">
                <a16:creationId xmlns:a16="http://schemas.microsoft.com/office/drawing/2014/main" id="{429AB81E-8F56-A84F-A8A4-337B7093A5BD}"/>
              </a:ext>
            </a:extLst>
          </p:cNvPr>
          <p:cNvSpPr/>
          <p:nvPr/>
        </p:nvSpPr>
        <p:spPr>
          <a:xfrm>
            <a:off x="20607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3" name="Straight Arrow Connector 22">
            <a:extLst>
              <a:ext uri="{FF2B5EF4-FFF2-40B4-BE49-F238E27FC236}">
                <a16:creationId xmlns:a16="http://schemas.microsoft.com/office/drawing/2014/main" id="{34C75A66-CA82-BB48-AE27-49FD3598668E}"/>
              </a:ext>
            </a:extLst>
          </p:cNvPr>
          <p:cNvCxnSpPr>
            <a:cxnSpLocks/>
          </p:cNvCxnSpPr>
          <p:nvPr/>
        </p:nvCxnSpPr>
        <p:spPr>
          <a:xfrm>
            <a:off x="24924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3FBD827-5757-D242-8A66-D9A6EA1EF7A8}"/>
              </a:ext>
            </a:extLst>
          </p:cNvPr>
          <p:cNvSpPr/>
          <p:nvPr/>
        </p:nvSpPr>
        <p:spPr>
          <a:xfrm>
            <a:off x="20607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5" name="Straight Arrow Connector 24">
            <a:extLst>
              <a:ext uri="{FF2B5EF4-FFF2-40B4-BE49-F238E27FC236}">
                <a16:creationId xmlns:a16="http://schemas.microsoft.com/office/drawing/2014/main" id="{9FF7D57C-4039-D747-9F31-0FBFE82EE7F0}"/>
              </a:ext>
            </a:extLst>
          </p:cNvPr>
          <p:cNvCxnSpPr>
            <a:cxnSpLocks/>
            <a:stCxn id="22" idx="4"/>
            <a:endCxn id="24" idx="0"/>
          </p:cNvCxnSpPr>
          <p:nvPr/>
        </p:nvCxnSpPr>
        <p:spPr>
          <a:xfrm flipH="1">
            <a:off x="22765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903D42D-2497-1B4F-B6DC-856D21E5EA1C}"/>
              </a:ext>
            </a:extLst>
          </p:cNvPr>
          <p:cNvSpPr/>
          <p:nvPr/>
        </p:nvSpPr>
        <p:spPr>
          <a:xfrm>
            <a:off x="28989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1336B336-0C6A-DA4A-B546-7DC97016DC2D}"/>
              </a:ext>
            </a:extLst>
          </p:cNvPr>
          <p:cNvCxnSpPr>
            <a:cxnSpLocks/>
          </p:cNvCxnSpPr>
          <p:nvPr/>
        </p:nvCxnSpPr>
        <p:spPr>
          <a:xfrm>
            <a:off x="33306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CEF4D2B-52E2-8141-BED9-35FEC83A4BD6}"/>
              </a:ext>
            </a:extLst>
          </p:cNvPr>
          <p:cNvSpPr/>
          <p:nvPr/>
        </p:nvSpPr>
        <p:spPr>
          <a:xfrm>
            <a:off x="28989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9" name="Straight Arrow Connector 28">
            <a:extLst>
              <a:ext uri="{FF2B5EF4-FFF2-40B4-BE49-F238E27FC236}">
                <a16:creationId xmlns:a16="http://schemas.microsoft.com/office/drawing/2014/main" id="{3AEFF858-A604-934D-B7E7-8CFE7766D78A}"/>
              </a:ext>
            </a:extLst>
          </p:cNvPr>
          <p:cNvCxnSpPr>
            <a:cxnSpLocks/>
            <a:stCxn id="26" idx="4"/>
            <a:endCxn id="28" idx="0"/>
          </p:cNvCxnSpPr>
          <p:nvPr/>
        </p:nvCxnSpPr>
        <p:spPr>
          <a:xfrm flipH="1">
            <a:off x="31147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CE385A5A-A3B5-1040-ADF2-F0A929E5ECCF}"/>
              </a:ext>
            </a:extLst>
          </p:cNvPr>
          <p:cNvSpPr/>
          <p:nvPr/>
        </p:nvSpPr>
        <p:spPr>
          <a:xfrm>
            <a:off x="37371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1" name="Straight Arrow Connector 30">
            <a:extLst>
              <a:ext uri="{FF2B5EF4-FFF2-40B4-BE49-F238E27FC236}">
                <a16:creationId xmlns:a16="http://schemas.microsoft.com/office/drawing/2014/main" id="{F25459A5-8581-9E4A-AA3A-1CF546CC0BC8}"/>
              </a:ext>
            </a:extLst>
          </p:cNvPr>
          <p:cNvCxnSpPr>
            <a:cxnSpLocks/>
          </p:cNvCxnSpPr>
          <p:nvPr/>
        </p:nvCxnSpPr>
        <p:spPr>
          <a:xfrm>
            <a:off x="41688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88A6252-D40E-F44D-8E75-558E1F7BF48E}"/>
              </a:ext>
            </a:extLst>
          </p:cNvPr>
          <p:cNvSpPr/>
          <p:nvPr/>
        </p:nvSpPr>
        <p:spPr>
          <a:xfrm>
            <a:off x="37371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3" name="Straight Arrow Connector 32">
            <a:extLst>
              <a:ext uri="{FF2B5EF4-FFF2-40B4-BE49-F238E27FC236}">
                <a16:creationId xmlns:a16="http://schemas.microsoft.com/office/drawing/2014/main" id="{D05BDC5C-EE6B-924B-B08B-CE441AB1EB4A}"/>
              </a:ext>
            </a:extLst>
          </p:cNvPr>
          <p:cNvCxnSpPr>
            <a:cxnSpLocks/>
            <a:stCxn id="30" idx="4"/>
            <a:endCxn id="32" idx="0"/>
          </p:cNvCxnSpPr>
          <p:nvPr/>
        </p:nvCxnSpPr>
        <p:spPr>
          <a:xfrm flipH="1">
            <a:off x="39529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20D551CC-482F-D247-BD7D-84AC7AADF489}"/>
              </a:ext>
            </a:extLst>
          </p:cNvPr>
          <p:cNvCxnSpPr>
            <a:cxnSpLocks/>
          </p:cNvCxnSpPr>
          <p:nvPr/>
        </p:nvCxnSpPr>
        <p:spPr>
          <a:xfrm>
            <a:off x="4622696" y="128930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778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HMM: Smoothing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514374"/>
                <a:ext cx="10460853" cy="4038828"/>
              </a:xfrm>
            </p:spPr>
            <p:txBody>
              <a:bodyPr>
                <a:noAutofit/>
              </a:bodyPr>
              <a:lstStyle/>
              <a:p>
                <a:pPr marL="11113" indent="0">
                  <a:buNone/>
                </a:pPr>
                <a:r>
                  <a:rPr lang="en-US" sz="2800" dirty="0"/>
                  <a:t>P(S</a:t>
                </a:r>
                <a:r>
                  <a:rPr lang="en-US" sz="2800" baseline="-25000" dirty="0"/>
                  <a:t>k</a:t>
                </a:r>
                <a:r>
                  <a:rPr lang="en-US" sz="2800" dirty="0"/>
                  <a:t>|Z</a:t>
                </a:r>
                <a:r>
                  <a:rPr lang="en-US" sz="2800" baseline="-25000" dirty="0"/>
                  <a:t>1</a:t>
                </a:r>
                <a:r>
                  <a:rPr lang="en-US" sz="2800" dirty="0"/>
                  <a:t>=z</a:t>
                </a:r>
                <a:r>
                  <a:rPr lang="en-US" sz="2800" baseline="-25000" dirty="0"/>
                  <a:t>1</a:t>
                </a:r>
                <a:r>
                  <a:rPr lang="en-US" sz="2800" dirty="0"/>
                  <a:t>,Z</a:t>
                </a:r>
                <a:r>
                  <a:rPr lang="en-US" sz="2800" baseline="-25000" dirty="0"/>
                  <a:t>2</a:t>
                </a:r>
                <a:r>
                  <a:rPr lang="en-US" sz="2800" dirty="0"/>
                  <a:t>=z</a:t>
                </a:r>
                <a:r>
                  <a:rPr lang="en-US" sz="2800" baseline="-25000" dirty="0"/>
                  <a:t>2</a:t>
                </a:r>
                <a:r>
                  <a:rPr lang="en-US" sz="2800" dirty="0"/>
                  <a:t>,…,Z</a:t>
                </a:r>
                <a:r>
                  <a:rPr lang="en-US" sz="2800" baseline="-25000" dirty="0"/>
                  <a:t>n</a:t>
                </a:r>
                <a:r>
                  <a:rPr lang="en-US" sz="2800" dirty="0"/>
                  <a:t>=</a:t>
                </a:r>
                <a:r>
                  <a:rPr lang="en-US" sz="2800" dirty="0" err="1"/>
                  <a:t>z</a:t>
                </a:r>
                <a:r>
                  <a:rPr lang="en-US" sz="2800" baseline="-25000" dirty="0" err="1"/>
                  <a:t>n</a:t>
                </a:r>
                <a:r>
                  <a:rPr lang="en-US" sz="2800" dirty="0"/>
                  <a:t>) </a:t>
                </a:r>
              </a:p>
              <a:p>
                <a:pPr marL="11113" indent="0">
                  <a:buNone/>
                </a:pP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P(S</a:t>
                </a:r>
                <a:r>
                  <a:rPr lang="en-US" sz="2800" baseline="-25000" dirty="0"/>
                  <a:t>k</a:t>
                </a:r>
                <a:r>
                  <a:rPr lang="en-US" sz="2800" dirty="0"/>
                  <a:t>|Z</a:t>
                </a:r>
                <a:r>
                  <a:rPr lang="en-US" sz="2800" baseline="-25000" dirty="0"/>
                  <a:t>1</a:t>
                </a:r>
                <a:r>
                  <a:rPr lang="en-US" sz="2800" dirty="0"/>
                  <a:t>=z</a:t>
                </a:r>
                <a:r>
                  <a:rPr lang="en-US" sz="2800" baseline="-25000" dirty="0"/>
                  <a:t>1</a:t>
                </a:r>
                <a:r>
                  <a:rPr lang="en-US" sz="2800" dirty="0"/>
                  <a:t>,…,</a:t>
                </a:r>
                <a:r>
                  <a:rPr lang="en-US" sz="2800" dirty="0" err="1"/>
                  <a:t>Z</a:t>
                </a:r>
                <a:r>
                  <a:rPr lang="en-US" sz="2800" baseline="-25000" dirty="0" err="1"/>
                  <a:t>k</a:t>
                </a:r>
                <a:r>
                  <a:rPr lang="en-US" sz="2800" dirty="0"/>
                  <a:t>=</a:t>
                </a:r>
                <a:r>
                  <a:rPr lang="en-US" sz="2800" dirty="0" err="1"/>
                  <a:t>z</a:t>
                </a:r>
                <a:r>
                  <a:rPr lang="en-US" sz="2800" baseline="-25000" dirty="0" err="1"/>
                  <a:t>k</a:t>
                </a:r>
                <a:r>
                  <a:rPr lang="en-US" sz="2800" dirty="0"/>
                  <a:t>) P(Z</a:t>
                </a:r>
                <a:r>
                  <a:rPr lang="en-US" sz="2800" baseline="-25000" dirty="0"/>
                  <a:t>k+1</a:t>
                </a:r>
                <a:r>
                  <a:rPr lang="en-US" sz="2800" dirty="0"/>
                  <a:t>=z</a:t>
                </a:r>
                <a:r>
                  <a:rPr lang="en-US" sz="2800" baseline="-25000" dirty="0"/>
                  <a:t>k+1</a:t>
                </a:r>
                <a:r>
                  <a:rPr lang="en-US" sz="2800" dirty="0"/>
                  <a:t>,…,Z</a:t>
                </a:r>
                <a:r>
                  <a:rPr lang="en-US" sz="2800" baseline="-25000" dirty="0"/>
                  <a:t>n</a:t>
                </a:r>
                <a:r>
                  <a:rPr lang="en-US" sz="2800" dirty="0"/>
                  <a:t>=z</a:t>
                </a:r>
                <a:r>
                  <a:rPr lang="en-US" sz="2800" baseline="-25000" dirty="0"/>
                  <a:t>n</a:t>
                </a:r>
                <a:r>
                  <a:rPr lang="en-US" sz="2800" dirty="0"/>
                  <a:t>|S</a:t>
                </a:r>
                <a:r>
                  <a:rPr lang="en-US" sz="2800" baseline="-25000" dirty="0"/>
                  <a:t>k</a:t>
                </a:r>
                <a:r>
                  <a:rPr lang="en-US" sz="2800" dirty="0"/>
                  <a:t>,Z</a:t>
                </a:r>
                <a:r>
                  <a:rPr lang="en-US" sz="2800" baseline="-25000" dirty="0"/>
                  <a:t>1</a:t>
                </a:r>
                <a:r>
                  <a:rPr lang="en-US" sz="2800" dirty="0"/>
                  <a:t>=z</a:t>
                </a:r>
                <a:r>
                  <a:rPr lang="en-US" sz="2800" baseline="-25000" dirty="0"/>
                  <a:t>1</a:t>
                </a:r>
                <a:r>
                  <a:rPr lang="en-US" sz="2800" dirty="0"/>
                  <a:t>,…,</a:t>
                </a:r>
                <a:r>
                  <a:rPr lang="en-US" sz="2800" dirty="0" err="1"/>
                  <a:t>Z</a:t>
                </a:r>
                <a:r>
                  <a:rPr lang="en-US" sz="2800" baseline="-25000" dirty="0" err="1"/>
                  <a:t>k</a:t>
                </a:r>
                <a:r>
                  <a:rPr lang="en-US" sz="2800" dirty="0"/>
                  <a:t>=</a:t>
                </a:r>
                <a:r>
                  <a:rPr lang="en-US" sz="2800" dirty="0" err="1"/>
                  <a:t>z</a:t>
                </a:r>
                <a:r>
                  <a:rPr lang="en-US" sz="2800" baseline="-25000" dirty="0" err="1"/>
                  <a:t>k</a:t>
                </a:r>
                <a:r>
                  <a:rPr lang="en-US" sz="2800" dirty="0"/>
                  <a:t>)</a:t>
                </a:r>
              </a:p>
              <a:p>
                <a:pPr marL="11113" indent="0">
                  <a:buNone/>
                </a:pPr>
                <a:r>
                  <a:rPr lang="en-US" sz="2800" dirty="0"/>
                  <a:t>= P(S</a:t>
                </a:r>
                <a:r>
                  <a:rPr lang="en-US" sz="2800" baseline="-25000" dirty="0"/>
                  <a:t>k</a:t>
                </a:r>
                <a:r>
                  <a:rPr lang="en-US" sz="2800" dirty="0"/>
                  <a:t>|Z</a:t>
                </a:r>
                <a:r>
                  <a:rPr lang="en-US" sz="2800" baseline="-25000" dirty="0"/>
                  <a:t>1</a:t>
                </a:r>
                <a:r>
                  <a:rPr lang="en-US" sz="2800" dirty="0"/>
                  <a:t>=z</a:t>
                </a:r>
                <a:r>
                  <a:rPr lang="en-US" sz="2800" baseline="-25000" dirty="0"/>
                  <a:t>1</a:t>
                </a:r>
                <a:r>
                  <a:rPr lang="en-US" sz="2800" dirty="0"/>
                  <a:t>,…,Z</a:t>
                </a:r>
                <a:r>
                  <a:rPr lang="en-US" sz="2800" baseline="-25000" dirty="0"/>
                  <a:t>k</a:t>
                </a:r>
                <a:r>
                  <a:rPr lang="en-US" sz="2800" dirty="0"/>
                  <a:t>=z</a:t>
                </a:r>
                <a:r>
                  <a:rPr lang="en-US" sz="2800" baseline="-25000" dirty="0"/>
                  <a:t>k</a:t>
                </a:r>
                <a:r>
                  <a:rPr lang="en-US" sz="2800" dirty="0"/>
                  <a:t>) P(Z</a:t>
                </a:r>
                <a:r>
                  <a:rPr lang="en-US" sz="2800" baseline="-25000" dirty="0"/>
                  <a:t>k+1</a:t>
                </a:r>
                <a:r>
                  <a:rPr lang="en-US" sz="2800" dirty="0"/>
                  <a:t>=z</a:t>
                </a:r>
                <a:r>
                  <a:rPr lang="en-US" sz="2800" baseline="-25000" dirty="0"/>
                  <a:t>k+1</a:t>
                </a:r>
                <a:r>
                  <a:rPr lang="en-US" sz="2800" dirty="0"/>
                  <a:t>,…,Z</a:t>
                </a:r>
                <a:r>
                  <a:rPr lang="en-US" sz="2800" baseline="-25000" dirty="0"/>
                  <a:t>n</a:t>
                </a:r>
                <a:r>
                  <a:rPr lang="en-US" sz="2800" dirty="0"/>
                  <a:t>=</a:t>
                </a:r>
                <a:r>
                  <a:rPr lang="en-US" sz="2800" dirty="0" err="1"/>
                  <a:t>z</a:t>
                </a:r>
                <a:r>
                  <a:rPr lang="en-US" sz="2800" baseline="-25000" dirty="0" err="1"/>
                  <a:t>n</a:t>
                </a:r>
                <a:r>
                  <a:rPr lang="en-US" sz="2800" dirty="0" err="1"/>
                  <a:t>|S</a:t>
                </a:r>
                <a:r>
                  <a:rPr lang="en-US" sz="2800" baseline="-25000" dirty="0" err="1"/>
                  <a:t>k</a:t>
                </a:r>
                <a:r>
                  <a:rPr lang="en-US" sz="2800" dirty="0"/>
                  <a:t>)</a:t>
                </a:r>
              </a:p>
              <a:p>
                <a:pPr marL="11113" indent="0">
                  <a:buNone/>
                </a:pPr>
                <a:r>
                  <a:rPr lang="en-US" sz="2800" dirty="0"/>
                  <a:t>P(Z</a:t>
                </a:r>
                <a:r>
                  <a:rPr lang="en-US" sz="2800" baseline="-25000" dirty="0"/>
                  <a:t>k+1</a:t>
                </a:r>
                <a:r>
                  <a:rPr lang="en-US" sz="2800" dirty="0"/>
                  <a:t>=z</a:t>
                </a:r>
                <a:r>
                  <a:rPr lang="en-US" sz="2800" baseline="-25000" dirty="0"/>
                  <a:t>k+1</a:t>
                </a:r>
                <a:r>
                  <a:rPr lang="en-US" sz="2800" dirty="0"/>
                  <a:t>,…,Z</a:t>
                </a:r>
                <a:r>
                  <a:rPr lang="en-US" sz="2800" baseline="-25000" dirty="0"/>
                  <a:t>n</a:t>
                </a:r>
                <a:r>
                  <a:rPr lang="en-US" sz="2800" dirty="0"/>
                  <a:t>=</a:t>
                </a:r>
                <a:r>
                  <a:rPr lang="en-US" sz="2800" dirty="0" err="1"/>
                  <a:t>z</a:t>
                </a:r>
                <a:r>
                  <a:rPr lang="en-US" sz="2800" baseline="-25000" dirty="0" err="1"/>
                  <a:t>n</a:t>
                </a:r>
                <a:r>
                  <a:rPr lang="en-US" sz="2800" dirty="0" err="1"/>
                  <a:t>|S</a:t>
                </a:r>
                <a:r>
                  <a:rPr lang="en-US" sz="2800" baseline="-25000" dirty="0" err="1"/>
                  <a:t>k</a:t>
                </a:r>
                <a:r>
                  <a:rPr lang="en-US" sz="2800" dirty="0"/>
                  <a:t>)</a:t>
                </a:r>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sty m:val="p"/>
                          </m:rPr>
                          <a:rPr lang="en-US" sz="2800">
                            <a:latin typeface="Cambria Math" panose="02040503050406030204" pitchFamily="18" charset="0"/>
                          </a:rPr>
                          <m:t>P</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n</m:t>
                                </m:r>
                              </m:sub>
                            </m:sSub>
                            <m:r>
                              <m:rPr>
                                <m:nor/>
                              </m:rPr>
                              <a:rPr lang="en-US" sz="2800" dirty="0"/>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n</m:t>
                                </m:r>
                              </m:sub>
                            </m:sSub>
                          </m:e>
                          <m:e>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sub>
                                </m:sSub>
                                <m:r>
                                  <a:rPr lang="en-US" sz="2800">
                                    <a:latin typeface="Cambria Math" panose="02040503050406030204" pitchFamily="18" charset="0"/>
                                  </a:rPr>
                                  <m:t>, </m:t>
                                </m:r>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e>
                        </m:d>
                        <m:r>
                          <m:rPr>
                            <m:sty m:val="p"/>
                          </m:rPr>
                          <a:rPr lang="en-US" sz="2800">
                            <a:latin typeface="Cambria Math" panose="02040503050406030204" pitchFamily="18" charset="0"/>
                          </a:rPr>
                          <m:t>P</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sub>
                        </m:sSub>
                        <m:r>
                          <a:rPr lang="en-US" sz="2800">
                            <a:latin typeface="Cambria Math" panose="02040503050406030204" pitchFamily="18" charset="0"/>
                          </a:rPr>
                          <m:t>)</m:t>
                        </m:r>
                      </m:e>
                    </m:nary>
                  </m:oMath>
                </a14:m>
                <a:endParaRPr lang="en-US" sz="2800" dirty="0"/>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sty m:val="p"/>
                          </m:rPr>
                          <a:rPr lang="en-US" sz="2800">
                            <a:latin typeface="Cambria Math" panose="02040503050406030204" pitchFamily="18" charset="0"/>
                          </a:rPr>
                          <m:t>P</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n</m:t>
                                </m:r>
                              </m:sub>
                            </m:sSub>
                            <m:r>
                              <m:rPr>
                                <m:nor/>
                              </m:rPr>
                              <a:rPr lang="en-US" sz="2800" dirty="0"/>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n</m:t>
                                </m:r>
                              </m:sub>
                            </m:sSub>
                          </m:e>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e>
                        </m:d>
                        <m:r>
                          <m:rPr>
                            <m:sty m:val="p"/>
                          </m:rPr>
                          <a:rPr lang="en-US" sz="2800">
                            <a:latin typeface="Cambria Math" panose="02040503050406030204" pitchFamily="18" charset="0"/>
                          </a:rPr>
                          <m:t>P</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sub>
                        </m:sSub>
                        <m:r>
                          <a:rPr lang="en-US" sz="2800">
                            <a:latin typeface="Cambria Math" panose="02040503050406030204" pitchFamily="18" charset="0"/>
                          </a:rPr>
                          <m:t>)</m:t>
                        </m:r>
                      </m:e>
                    </m:nary>
                  </m:oMath>
                </a14:m>
                <a:endParaRPr lang="en-US" sz="2800" dirty="0"/>
              </a:p>
              <a:p>
                <a:pPr marL="11113" indent="0">
                  <a:buNone/>
                </a:pPr>
                <a:r>
                  <a:rPr lang="en-US" sz="2800" dirty="0"/>
                  <a:t>=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sty m:val="p"/>
                          </m:rPr>
                          <a:rPr lang="en-US" sz="2800">
                            <a:latin typeface="Cambria Math" panose="02040503050406030204" pitchFamily="18" charset="0"/>
                          </a:rPr>
                          <m:t>P</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k</m:t>
                                </m:r>
                                <m:r>
                                  <a:rPr lang="en-US" sz="2800">
                                    <a:latin typeface="Cambria Math" panose="02040503050406030204" pitchFamily="18" charset="0"/>
                                  </a:rPr>
                                  <m:t>+2</m:t>
                                </m:r>
                              </m:sub>
                            </m:sSub>
                            <m:r>
                              <m:rPr>
                                <m:nor/>
                              </m:rPr>
                              <a:rPr lang="en-US" sz="2800" dirty="0"/>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k</m:t>
                                </m:r>
                                <m:r>
                                  <a:rPr lang="en-US" sz="2800">
                                    <a:latin typeface="Cambria Math" panose="02040503050406030204" pitchFamily="18" charset="0"/>
                                  </a:rPr>
                                  <m:t>+2</m:t>
                                </m:r>
                              </m:sub>
                            </m:sSub>
                            <m:r>
                              <m:rPr>
                                <m:nor/>
                              </m:rPr>
                              <a:rPr lang="en-US" sz="2800" dirty="0"/>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n</m:t>
                                </m:r>
                              </m:sub>
                            </m:sSub>
                            <m:r>
                              <m:rPr>
                                <m:nor/>
                              </m:rPr>
                              <a:rPr lang="en-US" sz="2800" dirty="0"/>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n</m:t>
                                </m:r>
                              </m:sub>
                            </m:sSub>
                          </m:e>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e>
                        </m:d>
                        <m:r>
                          <m:rPr>
                            <m:sty m:val="p"/>
                          </m:rPr>
                          <a:rPr lang="en-US" sz="2800">
                            <a:latin typeface="Cambria Math" panose="02040503050406030204" pitchFamily="18" charset="0"/>
                          </a:rPr>
                          <m:t>P</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k</m:t>
                                </m:r>
                                <m:r>
                                  <a:rPr lang="en-US" sz="2800">
                                    <a:latin typeface="Cambria Math" panose="02040503050406030204" pitchFamily="18" charset="0"/>
                                  </a:rPr>
                                  <m:t>+1</m:t>
                                </m:r>
                              </m:sub>
                            </m:sSub>
                          </m:e>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e>
                        </m:d>
                        <m:r>
                          <m:rPr>
                            <m:sty m:val="p"/>
                          </m:rPr>
                          <a:rPr lang="en-US" sz="2800">
                            <a:latin typeface="Cambria Math" panose="02040503050406030204" pitchFamily="18" charset="0"/>
                          </a:rPr>
                          <m:t>P</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sub>
                        </m:sSub>
                        <m:r>
                          <a:rPr lang="en-US" sz="2800">
                            <a:latin typeface="Cambria Math" panose="02040503050406030204" pitchFamily="18" charset="0"/>
                          </a:rPr>
                          <m:t>)</m:t>
                        </m:r>
                      </m:e>
                    </m:nary>
                  </m:oMath>
                </a14:m>
                <a:endParaRPr lang="en-US" sz="2800" dirty="0"/>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2514374"/>
                <a:ext cx="10460853" cy="4038828"/>
              </a:xfrm>
              <a:blipFill>
                <a:blip r:embed="rId2"/>
                <a:stretch>
                  <a:fillRect l="-3034" t="-313" b="-257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73</a:t>
            </a:fld>
            <a:endParaRPr lang="en-US" dirty="0"/>
          </a:p>
        </p:txBody>
      </p:sp>
      <p:sp>
        <p:nvSpPr>
          <p:cNvPr id="22" name="Oval 21">
            <a:extLst>
              <a:ext uri="{FF2B5EF4-FFF2-40B4-BE49-F238E27FC236}">
                <a16:creationId xmlns:a16="http://schemas.microsoft.com/office/drawing/2014/main" id="{429AB81E-8F56-A84F-A8A4-337B7093A5BD}"/>
              </a:ext>
            </a:extLst>
          </p:cNvPr>
          <p:cNvSpPr/>
          <p:nvPr/>
        </p:nvSpPr>
        <p:spPr>
          <a:xfrm>
            <a:off x="20607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3" name="Straight Arrow Connector 22">
            <a:extLst>
              <a:ext uri="{FF2B5EF4-FFF2-40B4-BE49-F238E27FC236}">
                <a16:creationId xmlns:a16="http://schemas.microsoft.com/office/drawing/2014/main" id="{34C75A66-CA82-BB48-AE27-49FD3598668E}"/>
              </a:ext>
            </a:extLst>
          </p:cNvPr>
          <p:cNvCxnSpPr>
            <a:cxnSpLocks/>
          </p:cNvCxnSpPr>
          <p:nvPr/>
        </p:nvCxnSpPr>
        <p:spPr>
          <a:xfrm>
            <a:off x="24924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3FBD827-5757-D242-8A66-D9A6EA1EF7A8}"/>
              </a:ext>
            </a:extLst>
          </p:cNvPr>
          <p:cNvSpPr/>
          <p:nvPr/>
        </p:nvSpPr>
        <p:spPr>
          <a:xfrm>
            <a:off x="20607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5" name="Straight Arrow Connector 24">
            <a:extLst>
              <a:ext uri="{FF2B5EF4-FFF2-40B4-BE49-F238E27FC236}">
                <a16:creationId xmlns:a16="http://schemas.microsoft.com/office/drawing/2014/main" id="{9FF7D57C-4039-D747-9F31-0FBFE82EE7F0}"/>
              </a:ext>
            </a:extLst>
          </p:cNvPr>
          <p:cNvCxnSpPr>
            <a:cxnSpLocks/>
            <a:stCxn id="22" idx="4"/>
            <a:endCxn id="24" idx="0"/>
          </p:cNvCxnSpPr>
          <p:nvPr/>
        </p:nvCxnSpPr>
        <p:spPr>
          <a:xfrm flipH="1">
            <a:off x="22765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903D42D-2497-1B4F-B6DC-856D21E5EA1C}"/>
              </a:ext>
            </a:extLst>
          </p:cNvPr>
          <p:cNvSpPr/>
          <p:nvPr/>
        </p:nvSpPr>
        <p:spPr>
          <a:xfrm>
            <a:off x="28989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1336B336-0C6A-DA4A-B546-7DC97016DC2D}"/>
              </a:ext>
            </a:extLst>
          </p:cNvPr>
          <p:cNvCxnSpPr>
            <a:cxnSpLocks/>
          </p:cNvCxnSpPr>
          <p:nvPr/>
        </p:nvCxnSpPr>
        <p:spPr>
          <a:xfrm>
            <a:off x="33306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CEF4D2B-52E2-8141-BED9-35FEC83A4BD6}"/>
              </a:ext>
            </a:extLst>
          </p:cNvPr>
          <p:cNvSpPr/>
          <p:nvPr/>
        </p:nvSpPr>
        <p:spPr>
          <a:xfrm>
            <a:off x="28989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9" name="Straight Arrow Connector 28">
            <a:extLst>
              <a:ext uri="{FF2B5EF4-FFF2-40B4-BE49-F238E27FC236}">
                <a16:creationId xmlns:a16="http://schemas.microsoft.com/office/drawing/2014/main" id="{3AEFF858-A604-934D-B7E7-8CFE7766D78A}"/>
              </a:ext>
            </a:extLst>
          </p:cNvPr>
          <p:cNvCxnSpPr>
            <a:cxnSpLocks/>
            <a:stCxn id="26" idx="4"/>
            <a:endCxn id="28" idx="0"/>
          </p:cNvCxnSpPr>
          <p:nvPr/>
        </p:nvCxnSpPr>
        <p:spPr>
          <a:xfrm flipH="1">
            <a:off x="31147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CE385A5A-A3B5-1040-ADF2-F0A929E5ECCF}"/>
              </a:ext>
            </a:extLst>
          </p:cNvPr>
          <p:cNvSpPr/>
          <p:nvPr/>
        </p:nvSpPr>
        <p:spPr>
          <a:xfrm>
            <a:off x="37371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1" name="Straight Arrow Connector 30">
            <a:extLst>
              <a:ext uri="{FF2B5EF4-FFF2-40B4-BE49-F238E27FC236}">
                <a16:creationId xmlns:a16="http://schemas.microsoft.com/office/drawing/2014/main" id="{F25459A5-8581-9E4A-AA3A-1CF546CC0BC8}"/>
              </a:ext>
            </a:extLst>
          </p:cNvPr>
          <p:cNvCxnSpPr>
            <a:cxnSpLocks/>
          </p:cNvCxnSpPr>
          <p:nvPr/>
        </p:nvCxnSpPr>
        <p:spPr>
          <a:xfrm>
            <a:off x="41688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88A6252-D40E-F44D-8E75-558E1F7BF48E}"/>
              </a:ext>
            </a:extLst>
          </p:cNvPr>
          <p:cNvSpPr/>
          <p:nvPr/>
        </p:nvSpPr>
        <p:spPr>
          <a:xfrm>
            <a:off x="37371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3" name="Straight Arrow Connector 32">
            <a:extLst>
              <a:ext uri="{FF2B5EF4-FFF2-40B4-BE49-F238E27FC236}">
                <a16:creationId xmlns:a16="http://schemas.microsoft.com/office/drawing/2014/main" id="{D05BDC5C-EE6B-924B-B08B-CE441AB1EB4A}"/>
              </a:ext>
            </a:extLst>
          </p:cNvPr>
          <p:cNvCxnSpPr>
            <a:cxnSpLocks/>
            <a:stCxn id="30" idx="4"/>
            <a:endCxn id="32" idx="0"/>
          </p:cNvCxnSpPr>
          <p:nvPr/>
        </p:nvCxnSpPr>
        <p:spPr>
          <a:xfrm flipH="1">
            <a:off x="39529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20D551CC-482F-D247-BD7D-84AC7AADF489}"/>
              </a:ext>
            </a:extLst>
          </p:cNvPr>
          <p:cNvCxnSpPr>
            <a:cxnSpLocks/>
          </p:cNvCxnSpPr>
          <p:nvPr/>
        </p:nvCxnSpPr>
        <p:spPr>
          <a:xfrm>
            <a:off x="4622696" y="128930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6612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HMM: Smoothing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514374"/>
                <a:ext cx="9601200" cy="4038828"/>
              </a:xfrm>
            </p:spPr>
            <p:txBody>
              <a:bodyPr>
                <a:normAutofit/>
              </a:bodyPr>
              <a:lstStyle/>
              <a:p>
                <a:pPr marL="11113" indent="0">
                  <a:buNone/>
                </a:pPr>
                <a:r>
                  <a:rPr lang="en-US" sz="2800" u="sng" dirty="0">
                    <a:solidFill>
                      <a:srgbClr val="FF0000"/>
                    </a:solidFill>
                  </a:rPr>
                  <a:t>Forward</a:t>
                </a:r>
                <a:endParaRPr lang="en-US" sz="2800" dirty="0">
                  <a:solidFill>
                    <a:srgbClr val="FF0000"/>
                  </a:solidFill>
                </a:endParaRPr>
              </a:p>
              <a:p>
                <a:pPr marL="11113" indent="0">
                  <a:buNone/>
                </a:pPr>
                <a:r>
                  <a:rPr lang="en-US" sz="2800" dirty="0"/>
                  <a:t>filtering + prediction</a:t>
                </a:r>
              </a:p>
              <a:p>
                <a:pPr marL="11113" indent="0">
                  <a:buNone/>
                </a:pPr>
                <a:r>
                  <a:rPr lang="en-US" sz="2800" u="sng" dirty="0">
                    <a:solidFill>
                      <a:srgbClr val="FF0000"/>
                    </a:solidFill>
                  </a:rPr>
                  <a:t>Backward</a:t>
                </a:r>
                <a:endParaRPr lang="en-US" sz="2800" dirty="0">
                  <a:solidFill>
                    <a:srgbClr val="FF0000"/>
                  </a:solidFill>
                </a:endParaRPr>
              </a:p>
              <a:p>
                <a:pPr marL="11113" indent="0">
                  <a:buNone/>
                </a:pPr>
                <a:r>
                  <a:rPr lang="en-US" sz="2800" dirty="0"/>
                  <a:t>P(z</a:t>
                </a:r>
                <a:r>
                  <a:rPr lang="en-US" sz="2800" baseline="-25000" dirty="0"/>
                  <a:t>n+1:n</a:t>
                </a:r>
                <a:r>
                  <a:rPr lang="en-US" sz="2800" dirty="0"/>
                  <a:t>|S</a:t>
                </a:r>
                <a:r>
                  <a:rPr lang="en-US" sz="2800" baseline="-25000" dirty="0"/>
                  <a:t>n</a:t>
                </a:r>
                <a:r>
                  <a:rPr lang="en-US" sz="2800" dirty="0"/>
                  <a:t>) = 1</a:t>
                </a:r>
              </a:p>
              <a:p>
                <a:pPr marL="11113" indent="0">
                  <a:buNone/>
                </a:pPr>
                <a:r>
                  <a:rPr lang="en-US" sz="2800" dirty="0"/>
                  <a:t>for k=(n-1):1</a:t>
                </a:r>
              </a:p>
              <a:p>
                <a:pPr marL="11113" indent="0">
                  <a:buNone/>
                </a:pPr>
                <a:r>
                  <a:rPr lang="en-US" sz="2800" dirty="0"/>
                  <a:t>    P(z</a:t>
                </a:r>
                <a:r>
                  <a:rPr lang="en-US" sz="2800" baseline="-25000" dirty="0"/>
                  <a:t>k+1:n</a:t>
                </a:r>
                <a:r>
                  <a:rPr lang="en-US" sz="2800" dirty="0"/>
                  <a:t>|S</a:t>
                </a:r>
                <a:r>
                  <a:rPr lang="en-US" sz="2800" baseline="-25000" dirty="0"/>
                  <a:t>k</a:t>
                </a:r>
                <a:r>
                  <a:rPr lang="en-US" sz="2800" dirty="0"/>
                  <a:t>) =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r>
                          <m:rPr>
                            <m:sty m:val="p"/>
                          </m:rPr>
                          <a:rPr lang="en-US" sz="2800">
                            <a:latin typeface="Cambria Math" panose="02040503050406030204" pitchFamily="18" charset="0"/>
                          </a:rPr>
                          <m:t>P</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k</m:t>
                                </m:r>
                                <m:r>
                                  <a:rPr lang="en-US" sz="2800">
                                    <a:latin typeface="Cambria Math" panose="02040503050406030204" pitchFamily="18" charset="0"/>
                                  </a:rPr>
                                  <m:t>+2:</m:t>
                                </m:r>
                                <m:r>
                                  <m:rPr>
                                    <m:sty m:val="p"/>
                                  </m:rPr>
                                  <a:rPr lang="en-US" sz="2800">
                                    <a:latin typeface="Cambria Math" panose="02040503050406030204" pitchFamily="18" charset="0"/>
                                  </a:rPr>
                                  <m:t>n</m:t>
                                </m:r>
                              </m:sub>
                            </m:sSub>
                          </m:e>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e>
                        </m:d>
                        <m:r>
                          <m:rPr>
                            <m:sty m:val="p"/>
                          </m:rPr>
                          <a:rPr lang="en-US" sz="2800">
                            <a:latin typeface="Cambria Math" panose="02040503050406030204" pitchFamily="18" charset="0"/>
                          </a:rPr>
                          <m:t>P</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Z</m:t>
                                </m:r>
                              </m:e>
                              <m:sub>
                                <m:r>
                                  <m:rPr>
                                    <m:sty m:val="p"/>
                                  </m:rPr>
                                  <a:rPr lang="en-US" sz="2800">
                                    <a:latin typeface="Cambria Math" panose="02040503050406030204" pitchFamily="18" charset="0"/>
                                  </a:rPr>
                                  <m:t>k</m:t>
                                </m:r>
                                <m:r>
                                  <a:rPr lang="en-US" sz="2800">
                                    <a:latin typeface="Cambria Math" panose="02040503050406030204" pitchFamily="18" charset="0"/>
                                  </a:rPr>
                                  <m:t>+1</m:t>
                                </m:r>
                              </m:sub>
                            </m:sSub>
                          </m:e>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e>
                        </m:d>
                        <m:r>
                          <m:rPr>
                            <m:sty m:val="p"/>
                          </m:rPr>
                          <a:rPr lang="en-US" sz="2800">
                            <a:latin typeface="Cambria Math" panose="02040503050406030204" pitchFamily="18" charset="0"/>
                          </a:rPr>
                          <m:t>P</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m:rPr>
                            <m:nor/>
                          </m:rPr>
                          <a:rPr lang="en-US" sz="2800" dirty="0"/>
                          <m:t>=</m:t>
                        </m:r>
                        <m:r>
                          <m:rPr>
                            <m:sty m:val="p"/>
                          </m:rPr>
                          <a:rPr lang="en-US" sz="2800">
                            <a:latin typeface="Cambria Math" panose="02040503050406030204" pitchFamily="18" charset="0"/>
                          </a:rPr>
                          <m:t>s</m:t>
                        </m:r>
                        <m:r>
                          <a:rPr lang="en-US" sz="2800">
                            <a:latin typeface="Cambria Math" panose="02040503050406030204" pitchFamily="18" charset="0"/>
                          </a:rPr>
                          <m:t>|</m:t>
                        </m:r>
                        <m:sSub>
                          <m:sSubPr>
                            <m:ctrlPr>
                              <a:rPr lang="en-US" sz="2800" i="1">
                                <a:latin typeface="Cambria Math" panose="02040503050406030204" pitchFamily="18" charset="0"/>
                              </a:rPr>
                            </m:ctrlPr>
                          </m:sSubPr>
                          <m:e>
                            <m:r>
                              <m:rPr>
                                <m:sty m:val="p"/>
                              </m:rPr>
                              <a:rPr lang="en-US" sz="2800">
                                <a:latin typeface="Cambria Math" panose="02040503050406030204" pitchFamily="18" charset="0"/>
                              </a:rPr>
                              <m:t>S</m:t>
                            </m:r>
                          </m:e>
                          <m:sub>
                            <m:r>
                              <m:rPr>
                                <m:sty m:val="p"/>
                              </m:rPr>
                              <a:rPr lang="en-US" sz="2800">
                                <a:latin typeface="Cambria Math" panose="02040503050406030204" pitchFamily="18" charset="0"/>
                              </a:rPr>
                              <m:t>k</m:t>
                            </m:r>
                          </m:sub>
                        </m:sSub>
                        <m:r>
                          <a:rPr lang="en-US" sz="2800">
                            <a:latin typeface="Cambria Math" panose="02040503050406030204" pitchFamily="18" charset="0"/>
                          </a:rPr>
                          <m:t>)</m:t>
                        </m:r>
                      </m:e>
                    </m:nary>
                  </m:oMath>
                </a14:m>
                <a:endParaRPr lang="en-US" sz="2800" dirty="0"/>
              </a:p>
              <a:p>
                <a:pPr marL="11113" indent="0">
                  <a:buNone/>
                </a:pPr>
                <a:r>
                  <a:rPr lang="en-US" sz="2800" dirty="0"/>
                  <a:t>    P(S</a:t>
                </a:r>
                <a:r>
                  <a:rPr lang="en-US" sz="2800" baseline="-25000" dirty="0"/>
                  <a:t>k</a:t>
                </a:r>
                <a:r>
                  <a:rPr lang="en-US" sz="2800" dirty="0"/>
                  <a:t>|z</a:t>
                </a:r>
                <a:r>
                  <a:rPr lang="en-US" sz="2800" baseline="-25000" dirty="0"/>
                  <a:t>1:n</a:t>
                </a:r>
                <a:r>
                  <a:rPr lang="en-US" sz="2800" dirty="0"/>
                  <a:t>)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P(z</a:t>
                </a:r>
                <a:r>
                  <a:rPr lang="en-US" sz="2800" baseline="-25000" dirty="0"/>
                  <a:t>k+1:n</a:t>
                </a:r>
                <a:r>
                  <a:rPr lang="en-US" sz="2800" dirty="0"/>
                  <a:t>|S</a:t>
                </a:r>
                <a:r>
                  <a:rPr lang="en-US" sz="2800" baseline="-25000" dirty="0"/>
                  <a:t>k</a:t>
                </a:r>
                <a:r>
                  <a:rPr lang="en-US" sz="2800" dirty="0"/>
                  <a:t>) P(S</a:t>
                </a:r>
                <a:r>
                  <a:rPr lang="en-US" sz="2800" baseline="-25000" dirty="0"/>
                  <a:t>k</a:t>
                </a:r>
                <a:r>
                  <a:rPr lang="en-US" sz="2800" dirty="0"/>
                  <a:t>|z</a:t>
                </a:r>
                <a:r>
                  <a:rPr lang="en-US" sz="2800" baseline="-25000" dirty="0"/>
                  <a:t>1:k</a:t>
                </a:r>
                <a:r>
                  <a:rPr lang="en-US" sz="2800" dirty="0"/>
                  <a:t>)</a:t>
                </a:r>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2514374"/>
                <a:ext cx="9601200" cy="4038828"/>
              </a:xfrm>
              <a:blipFill>
                <a:blip r:embed="rId2"/>
                <a:stretch>
                  <a:fillRect l="-1585" t="-313" r="-264" b="-112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74</a:t>
            </a:fld>
            <a:endParaRPr lang="en-US" dirty="0"/>
          </a:p>
        </p:txBody>
      </p:sp>
      <p:sp>
        <p:nvSpPr>
          <p:cNvPr id="22" name="Oval 21">
            <a:extLst>
              <a:ext uri="{FF2B5EF4-FFF2-40B4-BE49-F238E27FC236}">
                <a16:creationId xmlns:a16="http://schemas.microsoft.com/office/drawing/2014/main" id="{429AB81E-8F56-A84F-A8A4-337B7093A5BD}"/>
              </a:ext>
            </a:extLst>
          </p:cNvPr>
          <p:cNvSpPr/>
          <p:nvPr/>
        </p:nvSpPr>
        <p:spPr>
          <a:xfrm>
            <a:off x="20607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3" name="Straight Arrow Connector 22">
            <a:extLst>
              <a:ext uri="{FF2B5EF4-FFF2-40B4-BE49-F238E27FC236}">
                <a16:creationId xmlns:a16="http://schemas.microsoft.com/office/drawing/2014/main" id="{34C75A66-CA82-BB48-AE27-49FD3598668E}"/>
              </a:ext>
            </a:extLst>
          </p:cNvPr>
          <p:cNvCxnSpPr>
            <a:cxnSpLocks/>
          </p:cNvCxnSpPr>
          <p:nvPr/>
        </p:nvCxnSpPr>
        <p:spPr>
          <a:xfrm>
            <a:off x="24924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3FBD827-5757-D242-8A66-D9A6EA1EF7A8}"/>
              </a:ext>
            </a:extLst>
          </p:cNvPr>
          <p:cNvSpPr/>
          <p:nvPr/>
        </p:nvSpPr>
        <p:spPr>
          <a:xfrm>
            <a:off x="20607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5" name="Straight Arrow Connector 24">
            <a:extLst>
              <a:ext uri="{FF2B5EF4-FFF2-40B4-BE49-F238E27FC236}">
                <a16:creationId xmlns:a16="http://schemas.microsoft.com/office/drawing/2014/main" id="{9FF7D57C-4039-D747-9F31-0FBFE82EE7F0}"/>
              </a:ext>
            </a:extLst>
          </p:cNvPr>
          <p:cNvCxnSpPr>
            <a:cxnSpLocks/>
            <a:stCxn id="22" idx="4"/>
            <a:endCxn id="24" idx="0"/>
          </p:cNvCxnSpPr>
          <p:nvPr/>
        </p:nvCxnSpPr>
        <p:spPr>
          <a:xfrm flipH="1">
            <a:off x="22765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903D42D-2497-1B4F-B6DC-856D21E5EA1C}"/>
              </a:ext>
            </a:extLst>
          </p:cNvPr>
          <p:cNvSpPr/>
          <p:nvPr/>
        </p:nvSpPr>
        <p:spPr>
          <a:xfrm>
            <a:off x="28989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1336B336-0C6A-DA4A-B546-7DC97016DC2D}"/>
              </a:ext>
            </a:extLst>
          </p:cNvPr>
          <p:cNvCxnSpPr>
            <a:cxnSpLocks/>
          </p:cNvCxnSpPr>
          <p:nvPr/>
        </p:nvCxnSpPr>
        <p:spPr>
          <a:xfrm>
            <a:off x="33306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CEF4D2B-52E2-8141-BED9-35FEC83A4BD6}"/>
              </a:ext>
            </a:extLst>
          </p:cNvPr>
          <p:cNvSpPr/>
          <p:nvPr/>
        </p:nvSpPr>
        <p:spPr>
          <a:xfrm>
            <a:off x="28989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9" name="Straight Arrow Connector 28">
            <a:extLst>
              <a:ext uri="{FF2B5EF4-FFF2-40B4-BE49-F238E27FC236}">
                <a16:creationId xmlns:a16="http://schemas.microsoft.com/office/drawing/2014/main" id="{3AEFF858-A604-934D-B7E7-8CFE7766D78A}"/>
              </a:ext>
            </a:extLst>
          </p:cNvPr>
          <p:cNvCxnSpPr>
            <a:cxnSpLocks/>
            <a:stCxn id="26" idx="4"/>
            <a:endCxn id="28" idx="0"/>
          </p:cNvCxnSpPr>
          <p:nvPr/>
        </p:nvCxnSpPr>
        <p:spPr>
          <a:xfrm flipH="1">
            <a:off x="31147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CE385A5A-A3B5-1040-ADF2-F0A929E5ECCF}"/>
              </a:ext>
            </a:extLst>
          </p:cNvPr>
          <p:cNvSpPr/>
          <p:nvPr/>
        </p:nvSpPr>
        <p:spPr>
          <a:xfrm>
            <a:off x="37371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1" name="Straight Arrow Connector 30">
            <a:extLst>
              <a:ext uri="{FF2B5EF4-FFF2-40B4-BE49-F238E27FC236}">
                <a16:creationId xmlns:a16="http://schemas.microsoft.com/office/drawing/2014/main" id="{F25459A5-8581-9E4A-AA3A-1CF546CC0BC8}"/>
              </a:ext>
            </a:extLst>
          </p:cNvPr>
          <p:cNvCxnSpPr>
            <a:cxnSpLocks/>
          </p:cNvCxnSpPr>
          <p:nvPr/>
        </p:nvCxnSpPr>
        <p:spPr>
          <a:xfrm>
            <a:off x="41688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88A6252-D40E-F44D-8E75-558E1F7BF48E}"/>
              </a:ext>
            </a:extLst>
          </p:cNvPr>
          <p:cNvSpPr/>
          <p:nvPr/>
        </p:nvSpPr>
        <p:spPr>
          <a:xfrm>
            <a:off x="37371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3" name="Straight Arrow Connector 32">
            <a:extLst>
              <a:ext uri="{FF2B5EF4-FFF2-40B4-BE49-F238E27FC236}">
                <a16:creationId xmlns:a16="http://schemas.microsoft.com/office/drawing/2014/main" id="{D05BDC5C-EE6B-924B-B08B-CE441AB1EB4A}"/>
              </a:ext>
            </a:extLst>
          </p:cNvPr>
          <p:cNvCxnSpPr>
            <a:cxnSpLocks/>
            <a:stCxn id="30" idx="4"/>
            <a:endCxn id="32" idx="0"/>
          </p:cNvCxnSpPr>
          <p:nvPr/>
        </p:nvCxnSpPr>
        <p:spPr>
          <a:xfrm flipH="1">
            <a:off x="39529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20D551CC-482F-D247-BD7D-84AC7AADF489}"/>
              </a:ext>
            </a:extLst>
          </p:cNvPr>
          <p:cNvCxnSpPr>
            <a:cxnSpLocks/>
          </p:cNvCxnSpPr>
          <p:nvPr/>
        </p:nvCxnSpPr>
        <p:spPr>
          <a:xfrm>
            <a:off x="4622696" y="128930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5721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2947E-E312-3B4F-9667-503F02EF5C86}"/>
              </a:ext>
            </a:extLst>
          </p:cNvPr>
          <p:cNvSpPr>
            <a:spLocks noGrp="1"/>
          </p:cNvSpPr>
          <p:nvPr>
            <p:ph type="title"/>
          </p:nvPr>
        </p:nvSpPr>
        <p:spPr/>
        <p:txBody>
          <a:bodyPr>
            <a:normAutofit/>
          </a:bodyPr>
          <a:lstStyle/>
          <a:p>
            <a:r>
              <a:rPr lang="en-US" dirty="0"/>
              <a:t>HMM: Smoothing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1E6AC9-8274-CA4A-82A9-DB64144B403E}"/>
                  </a:ext>
                </a:extLst>
              </p:cNvPr>
              <p:cNvSpPr>
                <a:spLocks noGrp="1"/>
              </p:cNvSpPr>
              <p:nvPr>
                <p:ph idx="1"/>
              </p:nvPr>
            </p:nvSpPr>
            <p:spPr>
              <a:xfrm>
                <a:off x="609600" y="2514374"/>
                <a:ext cx="9601200" cy="4038828"/>
              </a:xfrm>
            </p:spPr>
            <p:txBody>
              <a:bodyPr>
                <a:normAutofit/>
              </a:bodyPr>
              <a:lstStyle/>
              <a:p>
                <a:pPr marL="11113" indent="0">
                  <a:buNone/>
                </a:pPr>
                <a:r>
                  <a:rPr lang="en-US" sz="2800" u="sng" dirty="0">
                    <a:solidFill>
                      <a:srgbClr val="FF0000"/>
                    </a:solidFill>
                  </a:rPr>
                  <a:t>Forward</a:t>
                </a:r>
                <a:endParaRPr lang="en-US" sz="2800" dirty="0">
                  <a:solidFill>
                    <a:srgbClr val="FF0000"/>
                  </a:solidFill>
                </a:endParaRPr>
              </a:p>
              <a:p>
                <a:pPr marL="11113" indent="0">
                  <a:buNone/>
                </a:pPr>
                <a:r>
                  <a:rPr lang="en-US" sz="2800" dirty="0"/>
                  <a:t>filtering + prediction</a:t>
                </a:r>
              </a:p>
              <a:p>
                <a:pPr marL="11113" indent="0">
                  <a:buNone/>
                </a:pPr>
                <a:r>
                  <a:rPr lang="en-US" sz="2800" u="sng" dirty="0">
                    <a:solidFill>
                      <a:srgbClr val="FF0000"/>
                    </a:solidFill>
                  </a:rPr>
                  <a:t>Backward</a:t>
                </a:r>
                <a:endParaRPr lang="en-US" sz="2800" dirty="0">
                  <a:solidFill>
                    <a:srgbClr val="FF0000"/>
                  </a:solidFill>
                </a:endParaRPr>
              </a:p>
              <a:p>
                <a:pPr marL="11113" indent="0">
                  <a:buNone/>
                </a:pPr>
                <a:r>
                  <a:rPr lang="en-US" sz="2800" dirty="0"/>
                  <a:t>B</a:t>
                </a:r>
                <a:r>
                  <a:rPr lang="en-US" sz="2800" baseline="-25000" dirty="0"/>
                  <a:t>n</a:t>
                </a:r>
                <a:r>
                  <a:rPr lang="en-US" sz="2800" dirty="0"/>
                  <a:t> = 1</a:t>
                </a:r>
              </a:p>
              <a:p>
                <a:pPr marL="11113" indent="0">
                  <a:buNone/>
                </a:pPr>
                <a:r>
                  <a:rPr lang="en-US" sz="2800" dirty="0"/>
                  <a:t>for k=(n-1):1</a:t>
                </a:r>
              </a:p>
              <a:p>
                <a:pPr marL="11113" indent="0">
                  <a:buNone/>
                </a:pPr>
                <a:r>
                  <a:rPr lang="en-US" sz="2800" dirty="0"/>
                  <a:t>    B</a:t>
                </a:r>
                <a:r>
                  <a:rPr lang="en-US" sz="2800" baseline="-25000" dirty="0"/>
                  <a:t>k</a:t>
                </a:r>
                <a:r>
                  <a:rPr lang="en-US" sz="2800" dirty="0"/>
                  <a:t> = </a:t>
                </a:r>
                <a14:m>
                  <m:oMath xmlns:m="http://schemas.openxmlformats.org/officeDocument/2006/math">
                    <m:nary>
                      <m:naryPr>
                        <m:chr m:val="∑"/>
                        <m:limLoc m:val="subSup"/>
                        <m:supHide m:val="on"/>
                        <m:ctrlPr>
                          <a:rPr lang="en-US" sz="2800" i="1">
                            <a:latin typeface="Cambria Math" panose="02040503050406030204" pitchFamily="18" charset="0"/>
                          </a:rPr>
                        </m:ctrlPr>
                      </m:naryPr>
                      <m:sub>
                        <m:r>
                          <m:rPr>
                            <m:sty m:val="p"/>
                            <m:brk m:alnAt="9"/>
                          </m:rPr>
                          <a:rPr lang="en-US" sz="2800">
                            <a:latin typeface="Cambria Math" panose="02040503050406030204" pitchFamily="18" charset="0"/>
                          </a:rPr>
                          <m:t>s</m:t>
                        </m:r>
                      </m:sub>
                      <m:sup/>
                      <m:e>
                        <m:sSub>
                          <m:sSubPr>
                            <m:ctrlPr>
                              <a:rPr lang="en-US" sz="2800" i="1">
                                <a:latin typeface="Cambria Math" panose="02040503050406030204" pitchFamily="18" charset="0"/>
                              </a:rPr>
                            </m:ctrlPr>
                          </m:sSubPr>
                          <m:e>
                            <m:sSub>
                              <m:sSubPr>
                                <m:ctrlPr>
                                  <a:rPr lang="en-US" sz="2800" i="1">
                                    <a:latin typeface="Cambria Math" panose="02040503050406030204" pitchFamily="18" charset="0"/>
                                  </a:rPr>
                                </m:ctrlPr>
                              </m:sSubPr>
                              <m:e>
                                <m:r>
                                  <m:rPr>
                                    <m:sty m:val="p"/>
                                  </m:rPr>
                                  <a:rPr lang="en-US" sz="2800">
                                    <a:latin typeface="Cambria Math" panose="02040503050406030204" pitchFamily="18" charset="0"/>
                                  </a:rPr>
                                  <m:t>TP</m:t>
                                </m:r>
                              </m:e>
                              <m:sub>
                                <m:r>
                                  <m:rPr>
                                    <m:sty m:val="p"/>
                                  </m:rPr>
                                  <a:rPr lang="en-US" sz="2800">
                                    <a:latin typeface="Cambria Math" panose="02040503050406030204" pitchFamily="18" charset="0"/>
                                  </a:rPr>
                                  <m:t>k</m:t>
                                </m:r>
                                <m:r>
                                  <a:rPr lang="en-US" sz="2800">
                                    <a:latin typeface="Cambria Math" panose="02040503050406030204" pitchFamily="18" charset="0"/>
                                  </a:rPr>
                                  <m:t>+1</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s</m:t>
                                </m:r>
                              </m:e>
                            </m:d>
                            <m:sSub>
                              <m:sSubPr>
                                <m:ctrlPr>
                                  <a:rPr lang="en-US" sz="2800" i="1">
                                    <a:latin typeface="Cambria Math" panose="02040503050406030204" pitchFamily="18" charset="0"/>
                                  </a:rPr>
                                </m:ctrlPr>
                              </m:sSubPr>
                              <m:e>
                                <m:r>
                                  <a:rPr lang="en-US" sz="2800">
                                    <a:latin typeface="Cambria Math" panose="02040503050406030204" pitchFamily="18" charset="0"/>
                                  </a:rPr>
                                  <m:t> </m:t>
                                </m:r>
                                <m:r>
                                  <m:rPr>
                                    <m:sty m:val="p"/>
                                  </m:rPr>
                                  <a:rPr lang="en-US" sz="2800">
                                    <a:latin typeface="Cambria Math" panose="02040503050406030204" pitchFamily="18" charset="0"/>
                                  </a:rPr>
                                  <m:t>CP</m:t>
                                </m:r>
                              </m:e>
                              <m:sub>
                                <m:r>
                                  <m:rPr>
                                    <m:sty m:val="p"/>
                                  </m:rPr>
                                  <a:rPr lang="en-US" sz="2800">
                                    <a:latin typeface="Cambria Math" panose="02040503050406030204" pitchFamily="18" charset="0"/>
                                  </a:rPr>
                                  <m:t>k</m:t>
                                </m:r>
                                <m:r>
                                  <a:rPr lang="en-US" sz="2800">
                                    <a:latin typeface="Cambria Math" panose="02040503050406030204" pitchFamily="18" charset="0"/>
                                  </a:rPr>
                                  <m:t>+1</m:t>
                                </m:r>
                              </m:sub>
                            </m:sSub>
                            <m:d>
                              <m:dPr>
                                <m:ctrlPr>
                                  <a:rPr lang="en-US" sz="2800" i="1">
                                    <a:latin typeface="Cambria Math" panose="02040503050406030204" pitchFamily="18" charset="0"/>
                                  </a:rPr>
                                </m:ctrlPr>
                              </m:dPr>
                              <m:e>
                                <m:r>
                                  <m:rPr>
                                    <m:sty m:val="p"/>
                                  </m:rPr>
                                  <a:rPr lang="en-US" sz="2800">
                                    <a:latin typeface="Cambria Math" panose="02040503050406030204" pitchFamily="18" charset="0"/>
                                  </a:rPr>
                                  <m:t>s</m:t>
                                </m:r>
                              </m:e>
                            </m:d>
                            <m:r>
                              <a:rPr lang="en-US" sz="2800">
                                <a:latin typeface="Cambria Math" panose="02040503050406030204" pitchFamily="18" charset="0"/>
                              </a:rPr>
                              <m:t> </m:t>
                            </m:r>
                            <m:r>
                              <m:rPr>
                                <m:sty m:val="p"/>
                              </m:rPr>
                              <a:rPr lang="en-US" sz="2800">
                                <a:latin typeface="Cambria Math" panose="02040503050406030204" pitchFamily="18" charset="0"/>
                              </a:rPr>
                              <m:t>B</m:t>
                            </m:r>
                          </m:e>
                          <m:sub>
                            <m:r>
                              <m:rPr>
                                <m:sty m:val="p"/>
                              </m:rPr>
                              <a:rPr lang="en-US" sz="2800">
                                <a:latin typeface="Cambria Math" panose="02040503050406030204" pitchFamily="18" charset="0"/>
                              </a:rPr>
                              <m:t>k</m:t>
                            </m:r>
                            <m:r>
                              <a:rPr lang="en-US" sz="2800">
                                <a:latin typeface="Cambria Math" panose="02040503050406030204" pitchFamily="18" charset="0"/>
                              </a:rPr>
                              <m:t>+1</m:t>
                            </m:r>
                          </m:sub>
                        </m:sSub>
                        <m:r>
                          <a:rPr lang="en-US" sz="2800">
                            <a:latin typeface="Cambria Math" panose="02040503050406030204" pitchFamily="18" charset="0"/>
                          </a:rPr>
                          <m:t>(</m:t>
                        </m:r>
                        <m:r>
                          <m:rPr>
                            <m:sty m:val="p"/>
                          </m:rPr>
                          <a:rPr lang="en-US" sz="2800">
                            <a:latin typeface="Cambria Math" panose="02040503050406030204" pitchFamily="18" charset="0"/>
                          </a:rPr>
                          <m:t>s</m:t>
                        </m:r>
                        <m:r>
                          <a:rPr lang="en-US" sz="2800">
                            <a:latin typeface="Cambria Math" panose="02040503050406030204" pitchFamily="18" charset="0"/>
                          </a:rPr>
                          <m:t>)</m:t>
                        </m:r>
                        <m:r>
                          <a:rPr lang="en-US" sz="2800" i="1">
                            <a:latin typeface="Cambria Math" panose="02040503050406030204" pitchFamily="18" charset="0"/>
                          </a:rPr>
                          <m:t> </m:t>
                        </m:r>
                      </m:e>
                    </m:nary>
                  </m:oMath>
                </a14:m>
                <a:endParaRPr lang="en-US" sz="2800" dirty="0"/>
              </a:p>
              <a:p>
                <a:pPr marL="11113" indent="0">
                  <a:buNone/>
                </a:pPr>
                <a:r>
                  <a:rPr lang="en-US" sz="2800" dirty="0"/>
                  <a:t>    </a:t>
                </a:r>
                <a:r>
                  <a:rPr lang="en-US" sz="2800" dirty="0" err="1"/>
                  <a:t>SP</a:t>
                </a:r>
                <a:r>
                  <a:rPr lang="en-US" sz="2800" baseline="-25000" dirty="0" err="1"/>
                  <a:t>k</a:t>
                </a:r>
                <a:r>
                  <a:rPr lang="en-US" sz="2800" dirty="0"/>
                  <a:t> </a:t>
                </a:r>
                <a14:m>
                  <m:oMath xmlns:m="http://schemas.openxmlformats.org/officeDocument/2006/math">
                    <m:r>
                      <a:rPr lang="en-US" sz="2800">
                        <a:latin typeface="Cambria Math" panose="02040503050406030204" pitchFamily="18" charset="0"/>
                        <a:ea typeface="Cambria Math" panose="02040503050406030204" pitchFamily="18" charset="0"/>
                      </a:rPr>
                      <m:t>∝</m:t>
                    </m:r>
                  </m:oMath>
                </a14:m>
                <a:r>
                  <a:rPr lang="en-US" sz="2800" dirty="0"/>
                  <a:t> B</a:t>
                </a:r>
                <a:r>
                  <a:rPr lang="en-US" sz="2800" baseline="-25000" dirty="0"/>
                  <a:t>k+1</a:t>
                </a:r>
                <a:r>
                  <a:rPr lang="en-US" sz="2800" dirty="0"/>
                  <a:t> </a:t>
                </a:r>
                <a:r>
                  <a:rPr lang="en-US" sz="2800" dirty="0" err="1"/>
                  <a:t>FP</a:t>
                </a:r>
                <a:r>
                  <a:rPr lang="en-US" sz="2800" baseline="-25000" dirty="0" err="1"/>
                  <a:t>k</a:t>
                </a:r>
                <a:endParaRPr lang="en-US" sz="2800" dirty="0"/>
              </a:p>
            </p:txBody>
          </p:sp>
        </mc:Choice>
        <mc:Fallback xmlns="">
          <p:sp>
            <p:nvSpPr>
              <p:cNvPr id="3" name="Content Placeholder 2">
                <a:extLst>
                  <a:ext uri="{FF2B5EF4-FFF2-40B4-BE49-F238E27FC236}">
                    <a16:creationId xmlns:a16="http://schemas.microsoft.com/office/drawing/2014/main" id="{B21E6AC9-8274-CA4A-82A9-DB64144B403E}"/>
                  </a:ext>
                </a:extLst>
              </p:cNvPr>
              <p:cNvSpPr>
                <a:spLocks noGrp="1" noRot="1" noChangeAspect="1" noMove="1" noResize="1" noEditPoints="1" noAdjustHandles="1" noChangeArrowheads="1" noChangeShapeType="1" noTextEdit="1"/>
              </p:cNvSpPr>
              <p:nvPr>
                <p:ph idx="1"/>
              </p:nvPr>
            </p:nvSpPr>
            <p:spPr>
              <a:xfrm>
                <a:off x="609600" y="2514374"/>
                <a:ext cx="9601200" cy="4038828"/>
              </a:xfrm>
              <a:blipFill>
                <a:blip r:embed="rId2"/>
                <a:stretch>
                  <a:fillRect l="-1585" t="-313" b="-112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5D9868B-D8EF-8543-8840-2E64CDCA73C6}"/>
              </a:ext>
            </a:extLst>
          </p:cNvPr>
          <p:cNvSpPr>
            <a:spLocks noGrp="1"/>
          </p:cNvSpPr>
          <p:nvPr>
            <p:ph type="sldNum" sz="quarter" idx="12"/>
          </p:nvPr>
        </p:nvSpPr>
        <p:spPr/>
        <p:txBody>
          <a:bodyPr/>
          <a:lstStyle/>
          <a:p>
            <a:pPr>
              <a:defRPr/>
            </a:pPr>
            <a:fld id="{CCF77436-EC8C-4AA7-8F7E-35D67B363DD7}" type="slidenum">
              <a:rPr lang="en-US" smtClean="0"/>
              <a:pPr>
                <a:defRPr/>
              </a:pPr>
              <a:t>75</a:t>
            </a:fld>
            <a:endParaRPr lang="en-US" dirty="0"/>
          </a:p>
        </p:txBody>
      </p:sp>
      <p:sp>
        <p:nvSpPr>
          <p:cNvPr id="22" name="Oval 21">
            <a:extLst>
              <a:ext uri="{FF2B5EF4-FFF2-40B4-BE49-F238E27FC236}">
                <a16:creationId xmlns:a16="http://schemas.microsoft.com/office/drawing/2014/main" id="{429AB81E-8F56-A84F-A8A4-337B7093A5BD}"/>
              </a:ext>
            </a:extLst>
          </p:cNvPr>
          <p:cNvSpPr/>
          <p:nvPr/>
        </p:nvSpPr>
        <p:spPr>
          <a:xfrm>
            <a:off x="20607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3" name="Straight Arrow Connector 22">
            <a:extLst>
              <a:ext uri="{FF2B5EF4-FFF2-40B4-BE49-F238E27FC236}">
                <a16:creationId xmlns:a16="http://schemas.microsoft.com/office/drawing/2014/main" id="{34C75A66-CA82-BB48-AE27-49FD3598668E}"/>
              </a:ext>
            </a:extLst>
          </p:cNvPr>
          <p:cNvCxnSpPr>
            <a:cxnSpLocks/>
          </p:cNvCxnSpPr>
          <p:nvPr/>
        </p:nvCxnSpPr>
        <p:spPr>
          <a:xfrm>
            <a:off x="24924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C3FBD827-5757-D242-8A66-D9A6EA1EF7A8}"/>
              </a:ext>
            </a:extLst>
          </p:cNvPr>
          <p:cNvSpPr/>
          <p:nvPr/>
        </p:nvSpPr>
        <p:spPr>
          <a:xfrm>
            <a:off x="20607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25" name="Straight Arrow Connector 24">
            <a:extLst>
              <a:ext uri="{FF2B5EF4-FFF2-40B4-BE49-F238E27FC236}">
                <a16:creationId xmlns:a16="http://schemas.microsoft.com/office/drawing/2014/main" id="{9FF7D57C-4039-D747-9F31-0FBFE82EE7F0}"/>
              </a:ext>
            </a:extLst>
          </p:cNvPr>
          <p:cNvCxnSpPr>
            <a:cxnSpLocks/>
            <a:stCxn id="22" idx="4"/>
            <a:endCxn id="24" idx="0"/>
          </p:cNvCxnSpPr>
          <p:nvPr/>
        </p:nvCxnSpPr>
        <p:spPr>
          <a:xfrm flipH="1">
            <a:off x="22765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6" name="Oval 25">
            <a:extLst>
              <a:ext uri="{FF2B5EF4-FFF2-40B4-BE49-F238E27FC236}">
                <a16:creationId xmlns:a16="http://schemas.microsoft.com/office/drawing/2014/main" id="{0903D42D-2497-1B4F-B6DC-856D21E5EA1C}"/>
              </a:ext>
            </a:extLst>
          </p:cNvPr>
          <p:cNvSpPr/>
          <p:nvPr/>
        </p:nvSpPr>
        <p:spPr>
          <a:xfrm>
            <a:off x="28989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7" name="Straight Arrow Connector 26">
            <a:extLst>
              <a:ext uri="{FF2B5EF4-FFF2-40B4-BE49-F238E27FC236}">
                <a16:creationId xmlns:a16="http://schemas.microsoft.com/office/drawing/2014/main" id="{1336B336-0C6A-DA4A-B546-7DC97016DC2D}"/>
              </a:ext>
            </a:extLst>
          </p:cNvPr>
          <p:cNvCxnSpPr>
            <a:cxnSpLocks/>
          </p:cNvCxnSpPr>
          <p:nvPr/>
        </p:nvCxnSpPr>
        <p:spPr>
          <a:xfrm>
            <a:off x="33306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2CEF4D2B-52E2-8141-BED9-35FEC83A4BD6}"/>
              </a:ext>
            </a:extLst>
          </p:cNvPr>
          <p:cNvSpPr/>
          <p:nvPr/>
        </p:nvSpPr>
        <p:spPr>
          <a:xfrm>
            <a:off x="28989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29" name="Straight Arrow Connector 28">
            <a:extLst>
              <a:ext uri="{FF2B5EF4-FFF2-40B4-BE49-F238E27FC236}">
                <a16:creationId xmlns:a16="http://schemas.microsoft.com/office/drawing/2014/main" id="{3AEFF858-A604-934D-B7E7-8CFE7766D78A}"/>
              </a:ext>
            </a:extLst>
          </p:cNvPr>
          <p:cNvCxnSpPr>
            <a:cxnSpLocks/>
            <a:stCxn id="26" idx="4"/>
            <a:endCxn id="28" idx="0"/>
          </p:cNvCxnSpPr>
          <p:nvPr/>
        </p:nvCxnSpPr>
        <p:spPr>
          <a:xfrm flipH="1">
            <a:off x="31147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0" name="Oval 29">
            <a:extLst>
              <a:ext uri="{FF2B5EF4-FFF2-40B4-BE49-F238E27FC236}">
                <a16:creationId xmlns:a16="http://schemas.microsoft.com/office/drawing/2014/main" id="{CE385A5A-A3B5-1040-ADF2-F0A929E5ECCF}"/>
              </a:ext>
            </a:extLst>
          </p:cNvPr>
          <p:cNvSpPr/>
          <p:nvPr/>
        </p:nvSpPr>
        <p:spPr>
          <a:xfrm>
            <a:off x="3737115" y="106680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1" name="Straight Arrow Connector 30">
            <a:extLst>
              <a:ext uri="{FF2B5EF4-FFF2-40B4-BE49-F238E27FC236}">
                <a16:creationId xmlns:a16="http://schemas.microsoft.com/office/drawing/2014/main" id="{F25459A5-8581-9E4A-AA3A-1CF546CC0BC8}"/>
              </a:ext>
            </a:extLst>
          </p:cNvPr>
          <p:cNvCxnSpPr>
            <a:cxnSpLocks/>
          </p:cNvCxnSpPr>
          <p:nvPr/>
        </p:nvCxnSpPr>
        <p:spPr>
          <a:xfrm>
            <a:off x="4168810" y="128930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32" name="Oval 31">
            <a:extLst>
              <a:ext uri="{FF2B5EF4-FFF2-40B4-BE49-F238E27FC236}">
                <a16:creationId xmlns:a16="http://schemas.microsoft.com/office/drawing/2014/main" id="{088A6252-D40E-F44D-8E75-558E1F7BF48E}"/>
              </a:ext>
            </a:extLst>
          </p:cNvPr>
          <p:cNvSpPr/>
          <p:nvPr/>
        </p:nvSpPr>
        <p:spPr>
          <a:xfrm>
            <a:off x="3737114" y="179212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33" name="Straight Arrow Connector 32">
            <a:extLst>
              <a:ext uri="{FF2B5EF4-FFF2-40B4-BE49-F238E27FC236}">
                <a16:creationId xmlns:a16="http://schemas.microsoft.com/office/drawing/2014/main" id="{D05BDC5C-EE6B-924B-B08B-CE441AB1EB4A}"/>
              </a:ext>
            </a:extLst>
          </p:cNvPr>
          <p:cNvCxnSpPr>
            <a:cxnSpLocks/>
            <a:stCxn id="30" idx="4"/>
            <a:endCxn id="32" idx="0"/>
          </p:cNvCxnSpPr>
          <p:nvPr/>
        </p:nvCxnSpPr>
        <p:spPr>
          <a:xfrm flipH="1">
            <a:off x="3952962" y="151180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20D551CC-482F-D247-BD7D-84AC7AADF489}"/>
              </a:ext>
            </a:extLst>
          </p:cNvPr>
          <p:cNvCxnSpPr>
            <a:cxnSpLocks/>
          </p:cNvCxnSpPr>
          <p:nvPr/>
        </p:nvCxnSpPr>
        <p:spPr>
          <a:xfrm>
            <a:off x="4622696" y="128930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096F6AD3-E8EF-4455-A8E9-6D14B5F81115}"/>
              </a:ext>
            </a:extLst>
          </p:cNvPr>
          <p:cNvSpPr/>
          <p:nvPr/>
        </p:nvSpPr>
        <p:spPr>
          <a:xfrm>
            <a:off x="5539178" y="2700331"/>
            <a:ext cx="5588389" cy="2246769"/>
          </a:xfrm>
          <a:prstGeom prst="rect">
            <a:avLst/>
          </a:prstGeom>
        </p:spPr>
        <p:txBody>
          <a:bodyPr wrap="none">
            <a:spAutoFit/>
          </a:bodyPr>
          <a:lstStyle/>
          <a:p>
            <a:r>
              <a:rPr lang="en-US" sz="2800" dirty="0">
                <a:latin typeface="Candara" panose="020E0502030303020204" pitchFamily="34" charset="0"/>
              </a:rPr>
              <a:t>B: backward message</a:t>
            </a:r>
          </a:p>
          <a:p>
            <a:r>
              <a:rPr lang="en-US" sz="2800" dirty="0">
                <a:latin typeface="Candara" panose="020E0502030303020204" pitchFamily="34" charset="0"/>
              </a:rPr>
              <a:t>TP: transitional probability</a:t>
            </a:r>
          </a:p>
          <a:p>
            <a:r>
              <a:rPr lang="en-US" sz="2800" dirty="0">
                <a:latin typeface="Candara" panose="020E0502030303020204" pitchFamily="34" charset="0"/>
              </a:rPr>
              <a:t>CP: conditional evidence probability</a:t>
            </a:r>
          </a:p>
          <a:p>
            <a:r>
              <a:rPr lang="en-US" sz="2800" dirty="0">
                <a:latin typeface="Candara" panose="020E0502030303020204" pitchFamily="34" charset="0"/>
              </a:rPr>
              <a:t>FP: forward probability</a:t>
            </a:r>
          </a:p>
          <a:p>
            <a:r>
              <a:rPr lang="en-US" sz="2800" dirty="0">
                <a:latin typeface="Candara" panose="020E0502030303020204" pitchFamily="34" charset="0"/>
              </a:rPr>
              <a:t>SP: Smoothing probability</a:t>
            </a:r>
          </a:p>
        </p:txBody>
      </p:sp>
    </p:spTree>
    <p:extLst>
      <p:ext uri="{BB962C8B-B14F-4D97-AF65-F5344CB8AC3E}">
        <p14:creationId xmlns:p14="http://schemas.microsoft.com/office/powerpoint/2010/main" val="2910807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1E27A-8941-40B3-9442-FEADB8DED978}"/>
              </a:ext>
            </a:extLst>
          </p:cNvPr>
          <p:cNvSpPr>
            <a:spLocks noGrp="1"/>
          </p:cNvSpPr>
          <p:nvPr>
            <p:ph type="title"/>
          </p:nvPr>
        </p:nvSpPr>
        <p:spPr/>
        <p:txBody>
          <a:bodyPr/>
          <a:lstStyle/>
          <a:p>
            <a:r>
              <a:rPr lang="en-US" dirty="0"/>
              <a:t>Markovian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A2CFDF-E381-4D82-B018-B4C429A46593}"/>
                  </a:ext>
                </a:extLst>
              </p:cNvPr>
              <p:cNvSpPr>
                <a:spLocks noGrp="1"/>
              </p:cNvSpPr>
              <p:nvPr>
                <p:ph idx="1"/>
              </p:nvPr>
            </p:nvSpPr>
            <p:spPr/>
            <p:txBody>
              <a:bodyPr>
                <a:normAutofit/>
              </a:bodyPr>
              <a:lstStyle/>
              <a:p>
                <a:r>
                  <a:rPr lang="en-US" dirty="0"/>
                  <a:t>A stochastic process is Markovian if</a:t>
                </a:r>
              </a:p>
              <a:p>
                <a:pPr lvl="1"/>
                <a:r>
                  <a:rPr lang="en-US" dirty="0"/>
                  <a:t>given the present state, the future states of the process does not depend on the past (“memory-less”) (depends only on present state </a:t>
                </a:r>
                <a:r>
                  <a:rPr lang="en-US" dirty="0">
                    <a:sym typeface="Wingdings" panose="05000000000000000000" pitchFamily="2" charset="2"/>
                  </a:rPr>
                  <a:t> relatively speaking)</a:t>
                </a:r>
                <a:endParaRPr lang="en-US" dirty="0"/>
              </a:p>
              <a:p>
                <a:pPr lvl="1"/>
                <a14:m>
                  <m:oMath xmlns:m="http://schemas.openxmlformats.org/officeDocument/2006/math">
                    <m:r>
                      <m:rPr>
                        <m:sty m:val="p"/>
                      </m:rPr>
                      <a:rPr lang="en-US" b="0" i="0" smtClean="0">
                        <a:solidFill>
                          <a:srgbClr val="7030A0"/>
                        </a:solidFill>
                        <a:latin typeface="Cambria Math" panose="02040503050406030204" pitchFamily="18" charset="0"/>
                      </a:rPr>
                      <m:t>P</m:t>
                    </m:r>
                    <m:r>
                      <a:rPr lang="en-US" b="0" i="0" smtClean="0">
                        <a:solidFill>
                          <a:srgbClr val="7030A0"/>
                        </a:solidFill>
                        <a:latin typeface="Cambria Math" panose="02040503050406030204" pitchFamily="18" charset="0"/>
                      </a:rPr>
                      <m:t>(</m:t>
                    </m:r>
                    <m:sSub>
                      <m:sSubPr>
                        <m:ctrlPr>
                          <a:rPr lang="en-US" b="0" i="1" smtClean="0">
                            <a:solidFill>
                              <a:srgbClr val="7030A0"/>
                            </a:solidFill>
                            <a:latin typeface="Cambria Math" panose="02040503050406030204" pitchFamily="18" charset="0"/>
                          </a:rPr>
                        </m:ctrlPr>
                      </m:sSubPr>
                      <m:e>
                        <m:r>
                          <m:rPr>
                            <m:sty m:val="p"/>
                          </m:rPr>
                          <a:rPr lang="en-US" b="0" i="0" smtClean="0">
                            <a:solidFill>
                              <a:srgbClr val="7030A0"/>
                            </a:solidFill>
                            <a:latin typeface="Cambria Math" panose="02040503050406030204" pitchFamily="18" charset="0"/>
                          </a:rPr>
                          <m:t>X</m:t>
                        </m:r>
                      </m:e>
                      <m:sub>
                        <m:r>
                          <m:rPr>
                            <m:sty m:val="p"/>
                          </m:rPr>
                          <a:rPr lang="en-US" b="0" i="0" smtClean="0">
                            <a:solidFill>
                              <a:srgbClr val="7030A0"/>
                            </a:solidFill>
                            <a:latin typeface="Cambria Math" panose="02040503050406030204" pitchFamily="18" charset="0"/>
                          </a:rPr>
                          <m:t>t</m:t>
                        </m:r>
                        <m:r>
                          <a:rPr lang="en-US" b="0" i="0" smtClean="0">
                            <a:solidFill>
                              <a:srgbClr val="7030A0"/>
                            </a:solidFill>
                            <a:latin typeface="Cambria Math" panose="02040503050406030204" pitchFamily="18" charset="0"/>
                          </a:rPr>
                          <m:t>+1</m:t>
                        </m:r>
                      </m:sub>
                    </m:sSub>
                    <m:r>
                      <a:rPr lang="en-US" b="0" i="0" smtClean="0">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X</m:t>
                        </m:r>
                      </m:e>
                      <m:sub>
                        <m:r>
                          <m:rPr>
                            <m:sty m:val="p"/>
                          </m:rPr>
                          <a:rPr lang="en-US" i="0">
                            <a:solidFill>
                              <a:srgbClr val="7030A0"/>
                            </a:solidFill>
                            <a:latin typeface="Cambria Math" panose="02040503050406030204" pitchFamily="18" charset="0"/>
                          </a:rPr>
                          <m:t>t</m:t>
                        </m:r>
                      </m:sub>
                    </m:sSub>
                  </m:oMath>
                </a14:m>
                <a:r>
                  <a:rPr lang="en-US" dirty="0">
                    <a:solidFill>
                      <a:srgbClr val="7030A0"/>
                    </a:solidFill>
                  </a:rPr>
                  <a:t>, </a:t>
                </a:r>
                <a14:m>
                  <m:oMath xmlns:m="http://schemas.openxmlformats.org/officeDocument/2006/math">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X</m:t>
                        </m:r>
                      </m:e>
                      <m:sub>
                        <m:r>
                          <m:rPr>
                            <m:sty m:val="p"/>
                          </m:rPr>
                          <a:rPr lang="en-US" i="0">
                            <a:solidFill>
                              <a:srgbClr val="7030A0"/>
                            </a:solidFill>
                            <a:latin typeface="Cambria Math" panose="02040503050406030204" pitchFamily="18" charset="0"/>
                          </a:rPr>
                          <m:t>t</m:t>
                        </m:r>
                        <m:r>
                          <a:rPr lang="en-US" b="0" i="0" smtClean="0">
                            <a:solidFill>
                              <a:srgbClr val="7030A0"/>
                            </a:solidFill>
                            <a:latin typeface="Cambria Math" panose="02040503050406030204" pitchFamily="18" charset="0"/>
                          </a:rPr>
                          <m:t>−1</m:t>
                        </m:r>
                      </m:sub>
                    </m:sSub>
                    <m:r>
                      <a:rPr lang="en-US" b="0" i="0" smtClean="0">
                        <a:solidFill>
                          <a:srgbClr val="7030A0"/>
                        </a:solidFill>
                        <a:latin typeface="Cambria Math" panose="02040503050406030204" pitchFamily="18" charset="0"/>
                      </a:rPr>
                      <m:t>,</m:t>
                    </m:r>
                    <m:r>
                      <a:rPr lang="en-US" i="0">
                        <a:solidFill>
                          <a:srgbClr val="7030A0"/>
                        </a:solidFill>
                        <a:latin typeface="Cambria Math" panose="02040503050406030204" pitchFamily="18" charset="0"/>
                        <a:ea typeface="Cambria Math" panose="02040503050406030204" pitchFamily="18" charset="0"/>
                      </a:rPr>
                      <m:t>⋯</m:t>
                    </m:r>
                  </m:oMath>
                </a14:m>
                <a:r>
                  <a:rPr lang="en-US" dirty="0">
                    <a:solidFill>
                      <a:srgbClr val="7030A0"/>
                    </a:solidFill>
                  </a:rPr>
                  <a:t>, </a:t>
                </a:r>
                <a14:m>
                  <m:oMath xmlns:m="http://schemas.openxmlformats.org/officeDocument/2006/math">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X</m:t>
                        </m:r>
                      </m:e>
                      <m:sub>
                        <m:r>
                          <a:rPr lang="en-US" b="0" i="0" smtClean="0">
                            <a:solidFill>
                              <a:srgbClr val="7030A0"/>
                            </a:solidFill>
                            <a:latin typeface="Cambria Math" panose="02040503050406030204" pitchFamily="18" charset="0"/>
                          </a:rPr>
                          <m:t>1</m:t>
                        </m:r>
                      </m:sub>
                    </m:sSub>
                    <m:r>
                      <a:rPr lang="en-US" b="0" i="0" smtClean="0">
                        <a:solidFill>
                          <a:srgbClr val="7030A0"/>
                        </a:solidFill>
                        <a:latin typeface="Cambria Math" panose="02040503050406030204" pitchFamily="18" charset="0"/>
                      </a:rPr>
                      <m:t>)=</m:t>
                    </m:r>
                    <m:r>
                      <m:rPr>
                        <m:sty m:val="p"/>
                      </m:rPr>
                      <a:rPr lang="en-US" i="0">
                        <a:solidFill>
                          <a:srgbClr val="7030A0"/>
                        </a:solidFill>
                        <a:latin typeface="Cambria Math" panose="02040503050406030204" pitchFamily="18" charset="0"/>
                      </a:rPr>
                      <m:t>P</m:t>
                    </m:r>
                    <m:r>
                      <a:rPr lang="en-US" i="0">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X</m:t>
                        </m:r>
                      </m:e>
                      <m:sub>
                        <m:r>
                          <m:rPr>
                            <m:sty m:val="p"/>
                          </m:rPr>
                          <a:rPr lang="en-US" i="0">
                            <a:solidFill>
                              <a:srgbClr val="7030A0"/>
                            </a:solidFill>
                            <a:latin typeface="Cambria Math" panose="02040503050406030204" pitchFamily="18" charset="0"/>
                          </a:rPr>
                          <m:t>t</m:t>
                        </m:r>
                        <m:r>
                          <a:rPr lang="en-US" i="0">
                            <a:solidFill>
                              <a:srgbClr val="7030A0"/>
                            </a:solidFill>
                            <a:latin typeface="Cambria Math" panose="02040503050406030204" pitchFamily="18" charset="0"/>
                          </a:rPr>
                          <m:t>+1</m:t>
                        </m:r>
                      </m:sub>
                    </m:sSub>
                    <m:r>
                      <a:rPr lang="en-US" i="0">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m:rPr>
                            <m:sty m:val="p"/>
                          </m:rPr>
                          <a:rPr lang="en-US" i="0">
                            <a:solidFill>
                              <a:srgbClr val="7030A0"/>
                            </a:solidFill>
                            <a:latin typeface="Cambria Math" panose="02040503050406030204" pitchFamily="18" charset="0"/>
                          </a:rPr>
                          <m:t>X</m:t>
                        </m:r>
                      </m:e>
                      <m:sub>
                        <m:r>
                          <m:rPr>
                            <m:sty m:val="p"/>
                          </m:rPr>
                          <a:rPr lang="en-US" i="0">
                            <a:solidFill>
                              <a:srgbClr val="7030A0"/>
                            </a:solidFill>
                            <a:latin typeface="Cambria Math" panose="02040503050406030204" pitchFamily="18" charset="0"/>
                          </a:rPr>
                          <m:t>t</m:t>
                        </m:r>
                      </m:sub>
                    </m:sSub>
                  </m:oMath>
                </a14:m>
                <a:r>
                  <a:rPr lang="en-US" dirty="0">
                    <a:solidFill>
                      <a:srgbClr val="7030A0"/>
                    </a:solidFill>
                  </a:rPr>
                  <a:t>)</a:t>
                </a:r>
              </a:p>
              <a:p>
                <a:r>
                  <a:rPr lang="en-US" dirty="0"/>
                  <a:t>Well-known Markov process </a:t>
                </a:r>
              </a:p>
              <a:p>
                <a:pPr lvl="1"/>
                <a:r>
                  <a:rPr lang="en-US" dirty="0"/>
                  <a:t>Markov chain</a:t>
                </a:r>
              </a:p>
              <a:p>
                <a:pPr lvl="1"/>
                <a:r>
                  <a:rPr lang="en-US" dirty="0"/>
                  <a:t>Brownian motion</a:t>
                </a:r>
              </a:p>
            </p:txBody>
          </p:sp>
        </mc:Choice>
        <mc:Fallback xmlns="">
          <p:sp>
            <p:nvSpPr>
              <p:cNvPr id="3" name="Content Placeholder 2">
                <a:extLst>
                  <a:ext uri="{FF2B5EF4-FFF2-40B4-BE49-F238E27FC236}">
                    <a16:creationId xmlns:a16="http://schemas.microsoft.com/office/drawing/2014/main" id="{02A2CFDF-E381-4D82-B018-B4C429A46593}"/>
                  </a:ext>
                </a:extLst>
              </p:cNvPr>
              <p:cNvSpPr>
                <a:spLocks noGrp="1" noRot="1" noChangeAspect="1" noMove="1" noResize="1" noEditPoints="1" noAdjustHandles="1" noChangeArrowheads="1" noChangeShapeType="1" noTextEdit="1"/>
              </p:cNvSpPr>
              <p:nvPr>
                <p:ph idx="1"/>
              </p:nvPr>
            </p:nvSpPr>
            <p:spPr>
              <a:blipFill>
                <a:blip r:embed="rId3"/>
                <a:stretch>
                  <a:fillRect l="-1500" t="-57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EEC8B6A-8429-483E-8831-016C2487170A}"/>
              </a:ext>
            </a:extLst>
          </p:cNvPr>
          <p:cNvSpPr>
            <a:spLocks noGrp="1"/>
          </p:cNvSpPr>
          <p:nvPr>
            <p:ph type="sldNum" sz="quarter" idx="12"/>
          </p:nvPr>
        </p:nvSpPr>
        <p:spPr/>
        <p:txBody>
          <a:bodyPr/>
          <a:lstStyle/>
          <a:p>
            <a:pPr>
              <a:defRPr/>
            </a:pPr>
            <a:fld id="{CCF77436-EC8C-4AA7-8F7E-35D67B363DD7}" type="slidenum">
              <a:rPr lang="en-US" smtClean="0"/>
              <a:pPr>
                <a:defRPr/>
              </a:pPr>
              <a:t>8</a:t>
            </a:fld>
            <a:endParaRPr lang="en-US" dirty="0"/>
          </a:p>
        </p:txBody>
      </p:sp>
    </p:spTree>
    <p:extLst>
      <p:ext uri="{BB962C8B-B14F-4D97-AF65-F5344CB8AC3E}">
        <p14:creationId xmlns:p14="http://schemas.microsoft.com/office/powerpoint/2010/main" val="190555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ECA09-1CEE-8D4A-A872-15A5CC9904F2}"/>
              </a:ext>
            </a:extLst>
          </p:cNvPr>
          <p:cNvSpPr>
            <a:spLocks noGrp="1"/>
          </p:cNvSpPr>
          <p:nvPr>
            <p:ph type="title"/>
          </p:nvPr>
        </p:nvSpPr>
        <p:spPr/>
        <p:txBody>
          <a:bodyPr>
            <a:normAutofit/>
          </a:bodyPr>
          <a:lstStyle/>
          <a:p>
            <a:r>
              <a:rPr lang="en-US" dirty="0"/>
              <a:t>HMMs for Time Series</a:t>
            </a:r>
          </a:p>
        </p:txBody>
      </p:sp>
      <p:sp>
        <p:nvSpPr>
          <p:cNvPr id="3" name="Content Placeholder 2">
            <a:extLst>
              <a:ext uri="{FF2B5EF4-FFF2-40B4-BE49-F238E27FC236}">
                <a16:creationId xmlns:a16="http://schemas.microsoft.com/office/drawing/2014/main" id="{C05A1BA1-AD55-BF4A-9029-1A9C73B126D4}"/>
              </a:ext>
            </a:extLst>
          </p:cNvPr>
          <p:cNvSpPr>
            <a:spLocks noGrp="1"/>
          </p:cNvSpPr>
          <p:nvPr>
            <p:ph idx="1"/>
          </p:nvPr>
        </p:nvSpPr>
        <p:spPr>
          <a:xfrm>
            <a:off x="609600" y="2622382"/>
            <a:ext cx="10972800" cy="3930820"/>
          </a:xfrm>
        </p:spPr>
        <p:txBody>
          <a:bodyPr>
            <a:normAutofit fontScale="92500" lnSpcReduction="20000"/>
          </a:bodyPr>
          <a:lstStyle/>
          <a:p>
            <a:r>
              <a:rPr lang="en-US" dirty="0">
                <a:solidFill>
                  <a:srgbClr val="7030A0"/>
                </a:solidFill>
              </a:rPr>
              <a:t>S</a:t>
            </a:r>
            <a:r>
              <a:rPr lang="en-US" baseline="-25000" dirty="0">
                <a:solidFill>
                  <a:srgbClr val="7030A0"/>
                </a:solidFill>
              </a:rPr>
              <a:t>t</a:t>
            </a:r>
            <a:r>
              <a:rPr lang="en-US" dirty="0">
                <a:solidFill>
                  <a:srgbClr val="7030A0"/>
                </a:solidFill>
              </a:rPr>
              <a:t> </a:t>
            </a:r>
            <a:r>
              <a:rPr lang="en-US" dirty="0"/>
              <a:t>= set of hidden state variables at time t</a:t>
            </a:r>
          </a:p>
          <a:p>
            <a:r>
              <a:rPr lang="en-US" dirty="0" err="1">
                <a:solidFill>
                  <a:srgbClr val="7030A0"/>
                </a:solidFill>
              </a:rPr>
              <a:t>Z</a:t>
            </a:r>
            <a:r>
              <a:rPr lang="en-US" baseline="-25000" dirty="0" err="1">
                <a:solidFill>
                  <a:srgbClr val="7030A0"/>
                </a:solidFill>
              </a:rPr>
              <a:t>t</a:t>
            </a:r>
            <a:r>
              <a:rPr lang="en-US" dirty="0">
                <a:solidFill>
                  <a:srgbClr val="7030A0"/>
                </a:solidFill>
              </a:rPr>
              <a:t> </a:t>
            </a:r>
            <a:r>
              <a:rPr lang="en-US" dirty="0"/>
              <a:t>= set of observable evidence variables at time t</a:t>
            </a:r>
          </a:p>
          <a:p>
            <a:r>
              <a:rPr lang="en-US" dirty="0"/>
              <a:t>Markov assumption: </a:t>
            </a:r>
          </a:p>
          <a:p>
            <a:pPr lvl="1"/>
            <a:r>
              <a:rPr lang="en-US" dirty="0">
                <a:solidFill>
                  <a:srgbClr val="7030A0"/>
                </a:solidFill>
              </a:rPr>
              <a:t>P(S</a:t>
            </a:r>
            <a:r>
              <a:rPr lang="en-US" baseline="-25000" dirty="0">
                <a:solidFill>
                  <a:srgbClr val="7030A0"/>
                </a:solidFill>
              </a:rPr>
              <a:t>t</a:t>
            </a:r>
            <a:r>
              <a:rPr lang="en-US" dirty="0">
                <a:solidFill>
                  <a:srgbClr val="7030A0"/>
                </a:solidFill>
              </a:rPr>
              <a:t>|S</a:t>
            </a:r>
            <a:r>
              <a:rPr lang="en-US" baseline="-25000" dirty="0">
                <a:solidFill>
                  <a:srgbClr val="7030A0"/>
                </a:solidFill>
              </a:rPr>
              <a:t>0:t-1</a:t>
            </a:r>
            <a:r>
              <a:rPr lang="en-US" dirty="0">
                <a:solidFill>
                  <a:srgbClr val="7030A0"/>
                </a:solidFill>
              </a:rPr>
              <a:t>) = P(S</a:t>
            </a:r>
            <a:r>
              <a:rPr lang="en-US" baseline="-25000" dirty="0">
                <a:solidFill>
                  <a:srgbClr val="7030A0"/>
                </a:solidFill>
              </a:rPr>
              <a:t>t</a:t>
            </a:r>
            <a:r>
              <a:rPr lang="en-US" dirty="0">
                <a:solidFill>
                  <a:srgbClr val="7030A0"/>
                </a:solidFill>
              </a:rPr>
              <a:t>|S</a:t>
            </a:r>
            <a:r>
              <a:rPr lang="en-US" baseline="-25000" dirty="0">
                <a:solidFill>
                  <a:srgbClr val="7030A0"/>
                </a:solidFill>
              </a:rPr>
              <a:t>t-1</a:t>
            </a:r>
            <a:r>
              <a:rPr lang="en-US" dirty="0">
                <a:solidFill>
                  <a:srgbClr val="7030A0"/>
                </a:solidFill>
              </a:rPr>
              <a:t>)</a:t>
            </a:r>
          </a:p>
          <a:p>
            <a:pPr lvl="1"/>
            <a:r>
              <a:rPr lang="en-US" dirty="0">
                <a:solidFill>
                  <a:srgbClr val="7030A0"/>
                </a:solidFill>
              </a:rPr>
              <a:t>P(Z</a:t>
            </a:r>
            <a:r>
              <a:rPr lang="en-US" baseline="-25000" dirty="0">
                <a:solidFill>
                  <a:srgbClr val="7030A0"/>
                </a:solidFill>
              </a:rPr>
              <a:t>t</a:t>
            </a:r>
            <a:r>
              <a:rPr lang="en-US" dirty="0">
                <a:solidFill>
                  <a:srgbClr val="7030A0"/>
                </a:solidFill>
              </a:rPr>
              <a:t>|S</a:t>
            </a:r>
            <a:r>
              <a:rPr lang="en-US" baseline="-25000" dirty="0">
                <a:solidFill>
                  <a:srgbClr val="7030A0"/>
                </a:solidFill>
              </a:rPr>
              <a:t>0:t</a:t>
            </a:r>
            <a:r>
              <a:rPr lang="en-US" dirty="0">
                <a:solidFill>
                  <a:srgbClr val="7030A0"/>
                </a:solidFill>
              </a:rPr>
              <a:t>, Z</a:t>
            </a:r>
            <a:r>
              <a:rPr lang="en-US" baseline="-25000" dirty="0">
                <a:solidFill>
                  <a:srgbClr val="7030A0"/>
                </a:solidFill>
              </a:rPr>
              <a:t>0:t-1</a:t>
            </a:r>
            <a:r>
              <a:rPr lang="en-US" dirty="0">
                <a:solidFill>
                  <a:srgbClr val="7030A0"/>
                </a:solidFill>
              </a:rPr>
              <a:t>) = P(</a:t>
            </a:r>
            <a:r>
              <a:rPr lang="en-US" dirty="0" err="1">
                <a:solidFill>
                  <a:srgbClr val="7030A0"/>
                </a:solidFill>
              </a:rPr>
              <a:t>Z</a:t>
            </a:r>
            <a:r>
              <a:rPr lang="en-US" baseline="-25000" dirty="0" err="1">
                <a:solidFill>
                  <a:srgbClr val="7030A0"/>
                </a:solidFill>
              </a:rPr>
              <a:t>t</a:t>
            </a:r>
            <a:r>
              <a:rPr lang="en-US" dirty="0" err="1">
                <a:solidFill>
                  <a:srgbClr val="7030A0"/>
                </a:solidFill>
              </a:rPr>
              <a:t>|S</a:t>
            </a:r>
            <a:r>
              <a:rPr lang="en-US" baseline="-25000" dirty="0" err="1">
                <a:solidFill>
                  <a:srgbClr val="7030A0"/>
                </a:solidFill>
              </a:rPr>
              <a:t>t</a:t>
            </a:r>
            <a:r>
              <a:rPr lang="en-US" dirty="0">
                <a:solidFill>
                  <a:srgbClr val="7030A0"/>
                </a:solidFill>
              </a:rPr>
              <a:t>)</a:t>
            </a:r>
          </a:p>
          <a:p>
            <a:r>
              <a:rPr lang="en-US" dirty="0"/>
              <a:t>Stationary: </a:t>
            </a:r>
          </a:p>
          <a:p>
            <a:pPr lvl="1"/>
            <a:r>
              <a:rPr lang="en-US" dirty="0"/>
              <a:t>Both </a:t>
            </a:r>
            <a:r>
              <a:rPr lang="en-US" dirty="0">
                <a:solidFill>
                  <a:srgbClr val="7030A0"/>
                </a:solidFill>
              </a:rPr>
              <a:t>P(S</a:t>
            </a:r>
            <a:r>
              <a:rPr lang="en-US" baseline="-25000" dirty="0">
                <a:solidFill>
                  <a:srgbClr val="7030A0"/>
                </a:solidFill>
              </a:rPr>
              <a:t>t</a:t>
            </a:r>
            <a:r>
              <a:rPr lang="en-US" dirty="0">
                <a:solidFill>
                  <a:srgbClr val="7030A0"/>
                </a:solidFill>
              </a:rPr>
              <a:t>|S</a:t>
            </a:r>
            <a:r>
              <a:rPr lang="en-US" baseline="-25000" dirty="0">
                <a:solidFill>
                  <a:srgbClr val="7030A0"/>
                </a:solidFill>
              </a:rPr>
              <a:t>t-1</a:t>
            </a:r>
            <a:r>
              <a:rPr lang="en-US" dirty="0">
                <a:solidFill>
                  <a:srgbClr val="7030A0"/>
                </a:solidFill>
              </a:rPr>
              <a:t>) </a:t>
            </a:r>
            <a:r>
              <a:rPr lang="en-US" dirty="0"/>
              <a:t>and </a:t>
            </a:r>
            <a:r>
              <a:rPr lang="en-US" dirty="0">
                <a:solidFill>
                  <a:srgbClr val="7030A0"/>
                </a:solidFill>
              </a:rPr>
              <a:t>P(</a:t>
            </a:r>
            <a:r>
              <a:rPr lang="en-US" dirty="0" err="1">
                <a:solidFill>
                  <a:srgbClr val="7030A0"/>
                </a:solidFill>
              </a:rPr>
              <a:t>Z</a:t>
            </a:r>
            <a:r>
              <a:rPr lang="en-US" baseline="-25000" dirty="0" err="1">
                <a:solidFill>
                  <a:srgbClr val="7030A0"/>
                </a:solidFill>
              </a:rPr>
              <a:t>t</a:t>
            </a:r>
            <a:r>
              <a:rPr lang="en-US" dirty="0" err="1">
                <a:solidFill>
                  <a:srgbClr val="7030A0"/>
                </a:solidFill>
              </a:rPr>
              <a:t>|S</a:t>
            </a:r>
            <a:r>
              <a:rPr lang="en-US" baseline="-25000" dirty="0" err="1">
                <a:solidFill>
                  <a:srgbClr val="7030A0"/>
                </a:solidFill>
              </a:rPr>
              <a:t>t</a:t>
            </a:r>
            <a:r>
              <a:rPr lang="en-US" dirty="0">
                <a:solidFill>
                  <a:srgbClr val="7030A0"/>
                </a:solidFill>
              </a:rPr>
              <a:t>) </a:t>
            </a:r>
            <a:r>
              <a:rPr lang="en-US" dirty="0"/>
              <a:t>are fixed for all t.</a:t>
            </a:r>
            <a:br>
              <a:rPr lang="en-US" dirty="0"/>
            </a:br>
            <a:endParaRPr lang="en-US" dirty="0"/>
          </a:p>
        </p:txBody>
      </p:sp>
      <p:sp>
        <p:nvSpPr>
          <p:cNvPr id="4" name="Slide Number Placeholder 3">
            <a:extLst>
              <a:ext uri="{FF2B5EF4-FFF2-40B4-BE49-F238E27FC236}">
                <a16:creationId xmlns:a16="http://schemas.microsoft.com/office/drawing/2014/main" id="{C668A8A2-C4F1-2A41-8127-77C5853EC144}"/>
              </a:ext>
            </a:extLst>
          </p:cNvPr>
          <p:cNvSpPr>
            <a:spLocks noGrp="1"/>
          </p:cNvSpPr>
          <p:nvPr>
            <p:ph type="sldNum" sz="quarter" idx="12"/>
          </p:nvPr>
        </p:nvSpPr>
        <p:spPr/>
        <p:txBody>
          <a:bodyPr/>
          <a:lstStyle/>
          <a:p>
            <a:pPr>
              <a:defRPr/>
            </a:pPr>
            <a:fld id="{CCF77436-EC8C-4AA7-8F7E-35D67B363DD7}" type="slidenum">
              <a:rPr lang="en-US" smtClean="0"/>
              <a:pPr>
                <a:defRPr/>
              </a:pPr>
              <a:t>9</a:t>
            </a:fld>
            <a:endParaRPr lang="en-US" dirty="0"/>
          </a:p>
        </p:txBody>
      </p:sp>
      <p:sp>
        <p:nvSpPr>
          <p:cNvPr id="5" name="Oval 4">
            <a:extLst>
              <a:ext uri="{FF2B5EF4-FFF2-40B4-BE49-F238E27FC236}">
                <a16:creationId xmlns:a16="http://schemas.microsoft.com/office/drawing/2014/main" id="{13FE4986-8EAD-F14F-A091-7626DE5E8C5B}"/>
              </a:ext>
            </a:extLst>
          </p:cNvPr>
          <p:cNvSpPr/>
          <p:nvPr/>
        </p:nvSpPr>
        <p:spPr>
          <a:xfrm>
            <a:off x="2075705" y="117173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6" name="Straight Arrow Connector 5">
            <a:extLst>
              <a:ext uri="{FF2B5EF4-FFF2-40B4-BE49-F238E27FC236}">
                <a16:creationId xmlns:a16="http://schemas.microsoft.com/office/drawing/2014/main" id="{032DABD7-F529-4342-924D-DEC135FFEF49}"/>
              </a:ext>
            </a:extLst>
          </p:cNvPr>
          <p:cNvCxnSpPr>
            <a:cxnSpLocks/>
          </p:cNvCxnSpPr>
          <p:nvPr/>
        </p:nvCxnSpPr>
        <p:spPr>
          <a:xfrm>
            <a:off x="2507400" y="139423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7" name="Oval 6">
            <a:extLst>
              <a:ext uri="{FF2B5EF4-FFF2-40B4-BE49-F238E27FC236}">
                <a16:creationId xmlns:a16="http://schemas.microsoft.com/office/drawing/2014/main" id="{095AE2F1-A525-7040-9429-54E75FCBE507}"/>
              </a:ext>
            </a:extLst>
          </p:cNvPr>
          <p:cNvSpPr/>
          <p:nvPr/>
        </p:nvSpPr>
        <p:spPr>
          <a:xfrm>
            <a:off x="2075704" y="189705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1</a:t>
            </a:r>
            <a:endParaRPr lang="en-US" sz="2400" dirty="0">
              <a:latin typeface="Candara" panose="020E0502030303020204" pitchFamily="34" charset="0"/>
            </a:endParaRPr>
          </a:p>
        </p:txBody>
      </p:sp>
      <p:cxnSp>
        <p:nvCxnSpPr>
          <p:cNvPr id="8" name="Straight Arrow Connector 7">
            <a:extLst>
              <a:ext uri="{FF2B5EF4-FFF2-40B4-BE49-F238E27FC236}">
                <a16:creationId xmlns:a16="http://schemas.microsoft.com/office/drawing/2014/main" id="{D57DC867-4D78-7042-BBDC-7D1668B417EA}"/>
              </a:ext>
            </a:extLst>
          </p:cNvPr>
          <p:cNvCxnSpPr>
            <a:cxnSpLocks/>
            <a:stCxn id="5" idx="4"/>
            <a:endCxn id="7" idx="0"/>
          </p:cNvCxnSpPr>
          <p:nvPr/>
        </p:nvCxnSpPr>
        <p:spPr>
          <a:xfrm flipH="1">
            <a:off x="2291552" y="1616738"/>
            <a:ext cx="1" cy="280318"/>
          </a:xfrm>
          <a:prstGeom prst="straightConnector1">
            <a:avLst/>
          </a:prstGeom>
          <a:ln w="28575">
            <a:headEnd w="lg" len="lg"/>
            <a:tailEnd type="triangle" w="lg" len="lg"/>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D5ADCF15-3B8B-C148-AAE7-8DBD93EC51CE}"/>
              </a:ext>
            </a:extLst>
          </p:cNvPr>
          <p:cNvSpPr/>
          <p:nvPr/>
        </p:nvSpPr>
        <p:spPr>
          <a:xfrm>
            <a:off x="2913905" y="117173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0" name="Straight Arrow Connector 9">
            <a:extLst>
              <a:ext uri="{FF2B5EF4-FFF2-40B4-BE49-F238E27FC236}">
                <a16:creationId xmlns:a16="http://schemas.microsoft.com/office/drawing/2014/main" id="{5817A7DE-3C3D-1B4B-BD60-89774FC8C08B}"/>
              </a:ext>
            </a:extLst>
          </p:cNvPr>
          <p:cNvCxnSpPr>
            <a:cxnSpLocks/>
          </p:cNvCxnSpPr>
          <p:nvPr/>
        </p:nvCxnSpPr>
        <p:spPr>
          <a:xfrm>
            <a:off x="3345600" y="139423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067AA949-1486-1D4E-9F14-8C55955ACCE3}"/>
              </a:ext>
            </a:extLst>
          </p:cNvPr>
          <p:cNvSpPr/>
          <p:nvPr/>
        </p:nvSpPr>
        <p:spPr>
          <a:xfrm>
            <a:off x="2913904" y="189705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2</a:t>
            </a:r>
            <a:endParaRPr lang="en-US" sz="2400" dirty="0">
              <a:latin typeface="Candara" panose="020E0502030303020204" pitchFamily="34" charset="0"/>
            </a:endParaRPr>
          </a:p>
        </p:txBody>
      </p:sp>
      <p:cxnSp>
        <p:nvCxnSpPr>
          <p:cNvPr id="12" name="Straight Arrow Connector 11">
            <a:extLst>
              <a:ext uri="{FF2B5EF4-FFF2-40B4-BE49-F238E27FC236}">
                <a16:creationId xmlns:a16="http://schemas.microsoft.com/office/drawing/2014/main" id="{1BC35352-AECF-E448-881B-54514B835C3B}"/>
              </a:ext>
            </a:extLst>
          </p:cNvPr>
          <p:cNvCxnSpPr>
            <a:cxnSpLocks/>
            <a:stCxn id="9" idx="4"/>
            <a:endCxn id="11" idx="0"/>
          </p:cNvCxnSpPr>
          <p:nvPr/>
        </p:nvCxnSpPr>
        <p:spPr>
          <a:xfrm flipH="1">
            <a:off x="3129752" y="161673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3" name="Oval 12">
            <a:extLst>
              <a:ext uri="{FF2B5EF4-FFF2-40B4-BE49-F238E27FC236}">
                <a16:creationId xmlns:a16="http://schemas.microsoft.com/office/drawing/2014/main" id="{6DC30A02-2B7B-6C4C-B355-4BDC326F12BF}"/>
              </a:ext>
            </a:extLst>
          </p:cNvPr>
          <p:cNvSpPr/>
          <p:nvPr/>
        </p:nvSpPr>
        <p:spPr>
          <a:xfrm>
            <a:off x="3752105" y="1171730"/>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S</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14" name="Straight Arrow Connector 13">
            <a:extLst>
              <a:ext uri="{FF2B5EF4-FFF2-40B4-BE49-F238E27FC236}">
                <a16:creationId xmlns:a16="http://schemas.microsoft.com/office/drawing/2014/main" id="{BF3C4D6B-239C-2D43-81F7-6C259CEB3447}"/>
              </a:ext>
            </a:extLst>
          </p:cNvPr>
          <p:cNvCxnSpPr>
            <a:cxnSpLocks/>
          </p:cNvCxnSpPr>
          <p:nvPr/>
        </p:nvCxnSpPr>
        <p:spPr>
          <a:xfrm>
            <a:off x="4183800" y="1394234"/>
            <a:ext cx="406505" cy="0"/>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4CE0B9EE-F7E5-3042-9059-2FAAE2D3996C}"/>
              </a:ext>
            </a:extLst>
          </p:cNvPr>
          <p:cNvSpPr/>
          <p:nvPr/>
        </p:nvSpPr>
        <p:spPr>
          <a:xfrm>
            <a:off x="3752104" y="1897056"/>
            <a:ext cx="431695" cy="445008"/>
          </a:xfrm>
          <a:prstGeom prst="ellipse">
            <a:avLst/>
          </a:prstGeom>
          <a:ln w="38100">
            <a:solidFill>
              <a:schemeClr val="tx1"/>
            </a:solidFill>
          </a:ln>
        </p:spPr>
        <p:style>
          <a:lnRef idx="1">
            <a:schemeClr val="dk1"/>
          </a:lnRef>
          <a:fillRef idx="0">
            <a:schemeClr val="dk1"/>
          </a:fillRef>
          <a:effectRef idx="0">
            <a:schemeClr val="dk1"/>
          </a:effectRef>
          <a:fontRef idx="minor">
            <a:schemeClr val="tx1"/>
          </a:fontRef>
        </p:style>
        <p:txBody>
          <a:bodyPr lIns="0" tIns="0" rIns="0" bIns="0" rtlCol="0" anchor="ctr"/>
          <a:lstStyle/>
          <a:p>
            <a:pPr algn="ctr"/>
            <a:r>
              <a:rPr lang="en-US" sz="2400" dirty="0">
                <a:latin typeface="Candara" panose="020E0502030303020204" pitchFamily="34" charset="0"/>
              </a:rPr>
              <a:t>Z</a:t>
            </a:r>
            <a:r>
              <a:rPr lang="en-US" sz="2400" baseline="-25000" dirty="0">
                <a:latin typeface="Candara" panose="020E0502030303020204" pitchFamily="34" charset="0"/>
              </a:rPr>
              <a:t>3</a:t>
            </a:r>
            <a:endParaRPr lang="en-US" sz="2400" dirty="0">
              <a:latin typeface="Candara" panose="020E0502030303020204" pitchFamily="34" charset="0"/>
            </a:endParaRPr>
          </a:p>
        </p:txBody>
      </p:sp>
      <p:cxnSp>
        <p:nvCxnSpPr>
          <p:cNvPr id="16" name="Straight Arrow Connector 15">
            <a:extLst>
              <a:ext uri="{FF2B5EF4-FFF2-40B4-BE49-F238E27FC236}">
                <a16:creationId xmlns:a16="http://schemas.microsoft.com/office/drawing/2014/main" id="{4EE35391-1949-BB4E-9520-DC38A10E43FE}"/>
              </a:ext>
            </a:extLst>
          </p:cNvPr>
          <p:cNvCxnSpPr>
            <a:cxnSpLocks/>
            <a:stCxn id="13" idx="4"/>
            <a:endCxn id="15" idx="0"/>
          </p:cNvCxnSpPr>
          <p:nvPr/>
        </p:nvCxnSpPr>
        <p:spPr>
          <a:xfrm flipH="1">
            <a:off x="3967952" y="1616738"/>
            <a:ext cx="1" cy="280318"/>
          </a:xfrm>
          <a:prstGeom prst="straightConnector1">
            <a:avLst/>
          </a:prstGeom>
          <a:ln w="28575">
            <a:tailEnd type="triangle"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EF75C849-0A43-1A4E-A283-89477AB169F4}"/>
              </a:ext>
            </a:extLst>
          </p:cNvPr>
          <p:cNvCxnSpPr>
            <a:cxnSpLocks/>
          </p:cNvCxnSpPr>
          <p:nvPr/>
        </p:nvCxnSpPr>
        <p:spPr>
          <a:xfrm>
            <a:off x="4637686" y="1394234"/>
            <a:ext cx="406505" cy="0"/>
          </a:xfrm>
          <a:prstGeom prst="straightConnector1">
            <a:avLst/>
          </a:prstGeom>
          <a:ln w="28575">
            <a:prstDash val="sysDash"/>
            <a:tailEnd type="triangle" w="lg" len="lg"/>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909A7E88-1C5F-814E-B91C-468F61AF5394}"/>
              </a:ext>
            </a:extLst>
          </p:cNvPr>
          <p:cNvSpPr/>
          <p:nvPr/>
        </p:nvSpPr>
        <p:spPr>
          <a:xfrm>
            <a:off x="5967472" y="4204965"/>
            <a:ext cx="3898888" cy="954107"/>
          </a:xfrm>
          <a:prstGeom prst="rect">
            <a:avLst/>
          </a:prstGeom>
        </p:spPr>
        <p:txBody>
          <a:bodyPr wrap="square">
            <a:spAutoFit/>
          </a:bodyPr>
          <a:lstStyle/>
          <a:p>
            <a:r>
              <a:rPr lang="en-US" sz="2800" dirty="0">
                <a:solidFill>
                  <a:srgbClr val="FF0000"/>
                </a:solidFill>
                <a:latin typeface="Candara" panose="020E0502030303020204" pitchFamily="34" charset="0"/>
              </a:rPr>
              <a:t>D-separation in the above Bayesian network</a:t>
            </a:r>
          </a:p>
        </p:txBody>
      </p:sp>
    </p:spTree>
    <p:extLst>
      <p:ext uri="{BB962C8B-B14F-4D97-AF65-F5344CB8AC3E}">
        <p14:creationId xmlns:p14="http://schemas.microsoft.com/office/powerpoint/2010/main" val="2783522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spDef>
      <a:spPr>
        <a:ln w="38100">
          <a:solidFill>
            <a:srgbClr val="008000"/>
          </a:solidFill>
        </a:ln>
      </a:spPr>
      <a:bodyPr rtlCol="0" anchor="ctr"/>
      <a:lstStyle>
        <a:defPPr algn="ctr">
          <a:defRPr/>
        </a:defPPr>
      </a:lstStyle>
      <a:style>
        <a:lnRef idx="1">
          <a:schemeClr val="dk1"/>
        </a:lnRef>
        <a:fillRef idx="0">
          <a:schemeClr val="dk1"/>
        </a:fillRef>
        <a:effectRef idx="0">
          <a:schemeClr val="dk1"/>
        </a:effectRef>
        <a:fontRef idx="minor">
          <a:schemeClr val="tx1"/>
        </a:fontRef>
      </a:style>
    </a:spDef>
    <a:lnDef>
      <a:spPr>
        <a:ln w="28575"/>
      </a:spPr>
      <a:bodyPr/>
      <a:lstStyle/>
      <a:style>
        <a:lnRef idx="1">
          <a:schemeClr val="dk1"/>
        </a:lnRef>
        <a:fillRef idx="0">
          <a:schemeClr val="dk1"/>
        </a:fillRef>
        <a:effectRef idx="0">
          <a:schemeClr val="dk1"/>
        </a:effectRef>
        <a:fontRef idx="minor">
          <a:schemeClr val="tx1"/>
        </a:fontRef>
      </a:style>
    </a:lnDef>
    <a:txDef>
      <a:spPr/>
      <a:bodyPr vert="horz" lIns="91440" tIns="0" rIns="45720" bIns="0" rtlCol="0" anchor="t">
        <a:normAutofit/>
        <a:scene3d>
          <a:camera prst="orthographicFront"/>
          <a:lightRig rig="threePt" dir="t">
            <a:rot lat="0" lon="0" rev="4800000"/>
          </a:lightRig>
        </a:scene3d>
        <a:sp3d prstMaterial="matte">
          <a:bevelT w="50800" h="10160"/>
        </a:sp3d>
      </a:bodyPr>
      <a:lstStyle>
        <a:defPPr algn="ctr">
          <a:defRPr sz="3200" dirty="0" smtClean="0"/>
        </a:defPPr>
      </a:lstStyle>
    </a:txDef>
  </a:objectDefaults>
  <a:extraClrSchemeLst/>
  <a:extLst>
    <a:ext uri="{05A4C25C-085E-4340-85A3-A5531E510DB2}">
      <thm15:themeFamily xmlns:thm15="http://schemas.microsoft.com/office/thememl/2012/main" name="course-2019-09" id="{B316ACE2-95DC-AC4D-9B1C-A91C775734BE}" vid="{64A54FAB-7894-1E4A-B404-E7ABACBA1228}"/>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course-2019-09</Template>
  <TotalTime>11214</TotalTime>
  <Words>5388</Words>
  <Application>Microsoft Office PowerPoint</Application>
  <PresentationFormat>Widescreen</PresentationFormat>
  <Paragraphs>1078</Paragraphs>
  <Slides>75</Slides>
  <Notes>39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Arial</vt:lpstr>
      <vt:lpstr>Calibri</vt:lpstr>
      <vt:lpstr>Cambria Math</vt:lpstr>
      <vt:lpstr>Candara</vt:lpstr>
      <vt:lpstr>Comic Sans MS</vt:lpstr>
      <vt:lpstr>Times New Roman</vt:lpstr>
      <vt:lpstr>Wingdings</vt:lpstr>
      <vt:lpstr>Wingdings 2</vt:lpstr>
      <vt:lpstr>Module</vt:lpstr>
      <vt:lpstr>Bayesian Networks  over Time (Chapter 14)</vt:lpstr>
      <vt:lpstr>Bayesian Networks</vt:lpstr>
      <vt:lpstr>Bayesian Networks over Time</vt:lpstr>
      <vt:lpstr>Bayesian Networks over Time (cont’d)</vt:lpstr>
      <vt:lpstr>Applications</vt:lpstr>
      <vt:lpstr>Outline</vt:lpstr>
      <vt:lpstr>Hidden Markov Models (HMMs)</vt:lpstr>
      <vt:lpstr>Markovian</vt:lpstr>
      <vt:lpstr>HMMs for Time Series</vt:lpstr>
      <vt:lpstr>Markov Chain</vt:lpstr>
      <vt:lpstr>Markov Chain</vt:lpstr>
      <vt:lpstr>Markov Chain</vt:lpstr>
      <vt:lpstr>Markov Chain: Stationary Distribution</vt:lpstr>
      <vt:lpstr>Markov Chain: Stationary Distribution</vt:lpstr>
      <vt:lpstr>Summary: HMMs</vt:lpstr>
      <vt:lpstr>Outline</vt:lpstr>
      <vt:lpstr>PowerPoint Presentation</vt:lpstr>
      <vt:lpstr>Toy Example (remember capital S_i  refers to state  sunny or rainy)</vt:lpstr>
      <vt:lpstr>Toy Example</vt:lpstr>
      <vt:lpstr>Toy Example</vt:lpstr>
      <vt:lpstr>Toy Example</vt:lpstr>
      <vt:lpstr>Quiz</vt:lpstr>
      <vt:lpstr>Quiz</vt:lpstr>
      <vt:lpstr>Outline</vt:lpstr>
      <vt:lpstr>Localization in “Band of Brothers”</vt:lpstr>
      <vt:lpstr>Another Example</vt:lpstr>
      <vt:lpstr>Case Study: Robot Localization</vt:lpstr>
      <vt:lpstr>Case Study: Robot Localization</vt:lpstr>
      <vt:lpstr>Robot Localization HMM Model (1 dimension)</vt:lpstr>
      <vt:lpstr>Sensor update: seeing a door (d) (inference update based on evidence: use Bayes’ Rule)</vt:lpstr>
      <vt:lpstr>Example (update based on evidence: use Bayes’ Rule)</vt:lpstr>
      <vt:lpstr>Motion update: moving right (prediction: use total probability)</vt:lpstr>
      <vt:lpstr>Example (prediction: use total probability)</vt:lpstr>
      <vt:lpstr>Sensor update: seeing a door (d) (inference: use Bayes’ rule)</vt:lpstr>
      <vt:lpstr>Example (showing calculation for only 1 door and wall situation, but of course we need to normalize using all 10 situations)</vt:lpstr>
      <vt:lpstr>Motion update: moving right (prediction: use total Probability)</vt:lpstr>
      <vt:lpstr>Example</vt:lpstr>
      <vt:lpstr>Outline</vt:lpstr>
      <vt:lpstr>HMM Iterative Equations</vt:lpstr>
      <vt:lpstr>Iterative Updates</vt:lpstr>
      <vt:lpstr>Filtering and Prediction</vt:lpstr>
      <vt:lpstr>More Inference: Smoothing (go back and refine/update probabilities of all states when we get new evidence)</vt:lpstr>
      <vt:lpstr>More Inference: Most Likely State Sequence</vt:lpstr>
      <vt:lpstr>Histogram Filters</vt:lpstr>
      <vt:lpstr>Issue with HMMs</vt:lpstr>
      <vt:lpstr>Outline</vt:lpstr>
      <vt:lpstr>Particle Filters</vt:lpstr>
      <vt:lpstr>Global Localization with Sonar</vt:lpstr>
      <vt:lpstr>Global Localization with Sonar</vt:lpstr>
      <vt:lpstr>Particle Filter for Robot Localization</vt:lpstr>
      <vt:lpstr>Case Study: Robot Localization</vt:lpstr>
      <vt:lpstr>Example: t=0</vt:lpstr>
      <vt:lpstr>Example: t=1</vt:lpstr>
      <vt:lpstr>Example: t=2</vt:lpstr>
      <vt:lpstr>Features of Particle Filters</vt:lpstr>
      <vt:lpstr>Outline</vt:lpstr>
      <vt:lpstr>Tracking</vt:lpstr>
      <vt:lpstr>Gaussian Distribution</vt:lpstr>
      <vt:lpstr>Quiz</vt:lpstr>
      <vt:lpstr>1D Gaussian Motion Update</vt:lpstr>
      <vt:lpstr>Quiz</vt:lpstr>
      <vt:lpstr>1D Gaussian Sensor Update (mean and variance updated via weighted average, as shown below)</vt:lpstr>
      <vt:lpstr>Quiz: How Big is μ?</vt:lpstr>
      <vt:lpstr>Quiz</vt:lpstr>
      <vt:lpstr>Quiz: How Big is σ^2?</vt:lpstr>
      <vt:lpstr>Quiz</vt:lpstr>
      <vt:lpstr>Kalman Filter (used to predict by tracking location and velocity of an object)</vt:lpstr>
      <vt:lpstr>High Dimension</vt:lpstr>
      <vt:lpstr>2D Kalman Filtering Simulation</vt:lpstr>
      <vt:lpstr>Backup</vt:lpstr>
      <vt:lpstr>HMM: Smoothing</vt:lpstr>
      <vt:lpstr>HMM: Smoothing</vt:lpstr>
      <vt:lpstr>HMM: Smoothing</vt:lpstr>
      <vt:lpstr>HMM: Smoothing</vt:lpstr>
      <vt:lpstr>HMM: Smoothing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Johnson, Demetrius</cp:lastModifiedBy>
  <cp:revision>1124</cp:revision>
  <cp:lastPrinted>2008-01-09T20:50:56Z</cp:lastPrinted>
  <dcterms:created xsi:type="dcterms:W3CDTF">2010-09-02T17:38:46Z</dcterms:created>
  <dcterms:modified xsi:type="dcterms:W3CDTF">2022-10-07T16:55:51Z</dcterms:modified>
</cp:coreProperties>
</file>